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7"/>
  </p:notesMasterIdLst>
  <p:sldIdLst>
    <p:sldId id="264" r:id="rId5"/>
    <p:sldId id="4954" r:id="rId6"/>
    <p:sldId id="2134805738" r:id="rId7"/>
    <p:sldId id="362" r:id="rId8"/>
    <p:sldId id="256" r:id="rId9"/>
    <p:sldId id="2134805800" r:id="rId10"/>
    <p:sldId id="2134805795" r:id="rId11"/>
    <p:sldId id="2134805797" r:id="rId12"/>
    <p:sldId id="2134805798" r:id="rId13"/>
    <p:sldId id="2134805799" r:id="rId14"/>
    <p:sldId id="257" r:id="rId15"/>
    <p:sldId id="2134805849" r:id="rId16"/>
    <p:sldId id="2134805864" r:id="rId17"/>
    <p:sldId id="2134805863" r:id="rId18"/>
    <p:sldId id="2134805865" r:id="rId19"/>
    <p:sldId id="2134805875" r:id="rId20"/>
    <p:sldId id="258" r:id="rId21"/>
    <p:sldId id="259" r:id="rId22"/>
    <p:sldId id="260" r:id="rId23"/>
    <p:sldId id="261" r:id="rId24"/>
    <p:sldId id="262" r:id="rId25"/>
    <p:sldId id="263" r:id="rId26"/>
    <p:sldId id="2134805822" r:id="rId27"/>
    <p:sldId id="265" r:id="rId28"/>
    <p:sldId id="2134805823" r:id="rId29"/>
    <p:sldId id="2134805810" r:id="rId30"/>
    <p:sldId id="2134805824" r:id="rId31"/>
    <p:sldId id="2134805825" r:id="rId32"/>
    <p:sldId id="2134805826" r:id="rId33"/>
    <p:sldId id="2134805827" r:id="rId34"/>
    <p:sldId id="2134805828" r:id="rId35"/>
    <p:sldId id="2134805829" r:id="rId36"/>
    <p:sldId id="2134805830" r:id="rId37"/>
    <p:sldId id="2134805831" r:id="rId38"/>
    <p:sldId id="2134805832" r:id="rId39"/>
    <p:sldId id="266" r:id="rId40"/>
    <p:sldId id="267" r:id="rId41"/>
    <p:sldId id="268" r:id="rId42"/>
    <p:sldId id="2134805866" r:id="rId43"/>
    <p:sldId id="269" r:id="rId44"/>
    <p:sldId id="270" r:id="rId45"/>
    <p:sldId id="271" r:id="rId46"/>
    <p:sldId id="272" r:id="rId47"/>
    <p:sldId id="2134805848" r:id="rId48"/>
    <p:sldId id="2134805850" r:id="rId49"/>
    <p:sldId id="2134805851" r:id="rId50"/>
    <p:sldId id="2134805852" r:id="rId51"/>
    <p:sldId id="2134805853" r:id="rId52"/>
    <p:sldId id="2134805854" r:id="rId53"/>
    <p:sldId id="2134805855" r:id="rId54"/>
    <p:sldId id="2134805856" r:id="rId55"/>
    <p:sldId id="2134805857" r:id="rId56"/>
    <p:sldId id="2134805858" r:id="rId57"/>
    <p:sldId id="2134805808" r:id="rId58"/>
    <p:sldId id="2134805859" r:id="rId59"/>
    <p:sldId id="2134805860" r:id="rId60"/>
    <p:sldId id="2134805861" r:id="rId61"/>
    <p:sldId id="2134805862" r:id="rId62"/>
    <p:sldId id="2134805739" r:id="rId63"/>
    <p:sldId id="2134805867" r:id="rId64"/>
    <p:sldId id="2134805868" r:id="rId65"/>
    <p:sldId id="2134805869" r:id="rId66"/>
    <p:sldId id="2134805870" r:id="rId67"/>
    <p:sldId id="2134805871" r:id="rId68"/>
    <p:sldId id="2134805872" r:id="rId69"/>
    <p:sldId id="2134805873" r:id="rId70"/>
    <p:sldId id="2134805874" r:id="rId71"/>
    <p:sldId id="2134805876" r:id="rId72"/>
    <p:sldId id="2134805877" r:id="rId73"/>
    <p:sldId id="2134805878" r:id="rId74"/>
    <p:sldId id="2134805879" r:id="rId75"/>
    <p:sldId id="2134805880" r:id="rId7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E602D9E9-9F57-49C2-88CE-B87157358394}">
          <p14:sldIdLst>
            <p14:sldId id="264"/>
            <p14:sldId id="4954"/>
            <p14:sldId id="2134805738"/>
            <p14:sldId id="362"/>
            <p14:sldId id="256"/>
            <p14:sldId id="2134805800"/>
            <p14:sldId id="2134805795"/>
            <p14:sldId id="2134805797"/>
            <p14:sldId id="2134805798"/>
            <p14:sldId id="2134805799"/>
            <p14:sldId id="257"/>
            <p14:sldId id="2134805849"/>
            <p14:sldId id="2134805864"/>
            <p14:sldId id="2134805863"/>
            <p14:sldId id="2134805865"/>
            <p14:sldId id="2134805875"/>
            <p14:sldId id="258"/>
            <p14:sldId id="259"/>
            <p14:sldId id="260"/>
            <p14:sldId id="261"/>
            <p14:sldId id="262"/>
            <p14:sldId id="263"/>
            <p14:sldId id="2134805822"/>
            <p14:sldId id="265"/>
            <p14:sldId id="2134805823"/>
            <p14:sldId id="2134805810"/>
            <p14:sldId id="2134805824"/>
            <p14:sldId id="2134805825"/>
            <p14:sldId id="2134805826"/>
            <p14:sldId id="2134805827"/>
            <p14:sldId id="2134805828"/>
            <p14:sldId id="2134805829"/>
            <p14:sldId id="2134805830"/>
            <p14:sldId id="2134805831"/>
            <p14:sldId id="2134805832"/>
            <p14:sldId id="266"/>
            <p14:sldId id="267"/>
            <p14:sldId id="268"/>
            <p14:sldId id="2134805866"/>
            <p14:sldId id="269"/>
            <p14:sldId id="270"/>
            <p14:sldId id="271"/>
            <p14:sldId id="272"/>
            <p14:sldId id="2134805848"/>
            <p14:sldId id="2134805850"/>
            <p14:sldId id="2134805851"/>
            <p14:sldId id="2134805852"/>
            <p14:sldId id="2134805853"/>
            <p14:sldId id="2134805854"/>
            <p14:sldId id="2134805855"/>
            <p14:sldId id="2134805856"/>
            <p14:sldId id="2134805857"/>
            <p14:sldId id="2134805858"/>
            <p14:sldId id="2134805808"/>
            <p14:sldId id="2134805859"/>
            <p14:sldId id="2134805860"/>
            <p14:sldId id="2134805861"/>
            <p14:sldId id="2134805862"/>
            <p14:sldId id="2134805739"/>
          </p14:sldIdLst>
        </p14:section>
        <p14:section name="More Theory" id="{5A4D5B66-D571-477E-ADF7-1BD496C12D3D}">
          <p14:sldIdLst>
            <p14:sldId id="2134805867"/>
            <p14:sldId id="2134805868"/>
            <p14:sldId id="2134805869"/>
            <p14:sldId id="2134805870"/>
            <p14:sldId id="2134805871"/>
            <p14:sldId id="2134805872"/>
            <p14:sldId id="2134805873"/>
            <p14:sldId id="2134805874"/>
            <p14:sldId id="2134805876"/>
            <p14:sldId id="2134805877"/>
            <p14:sldId id="2134805878"/>
            <p14:sldId id="2134805879"/>
            <p14:sldId id="213480588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012" autoAdjust="0"/>
    <p:restoredTop sz="93031" autoAdjust="0"/>
  </p:normalViewPr>
  <p:slideViewPr>
    <p:cSldViewPr>
      <p:cViewPr varScale="1">
        <p:scale>
          <a:sx n="138" d="100"/>
          <a:sy n="138" d="100"/>
        </p:scale>
        <p:origin x="438" y="336"/>
      </p:cViewPr>
      <p:guideLst>
        <p:guide orient="horz" pos="1620"/>
        <p:guide pos="288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timw.info/context</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custT="1"/>
      <dgm:spPr/>
      <dgm:t>
        <a:bodyPr/>
        <a:lstStyle/>
        <a:p>
          <a:r>
            <a:rPr lang="en-US" sz="1800" kern="1200" dirty="0"/>
            <a:t>Contact: </a:t>
          </a:r>
          <a:r>
            <a:rPr lang="en-US" sz="1800" b="1" kern="1200" dirty="0">
              <a:solidFill>
                <a:srgbClr val="FFFF00"/>
              </a:solidFill>
              <a:latin typeface="Calibri"/>
              <a:ea typeface="+mn-ea"/>
              <a:cs typeface="+mn-cs"/>
            </a:rPr>
            <a:t>TechTrainerTim.com</a:t>
          </a:r>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2"/>
      <dgm:spPr/>
    </dgm:pt>
    <dgm:pt modelId="{A756F9DA-770F-4E71-BA6F-6782027AA6E6}" type="pres">
      <dgm:prSet presAssocID="{611853A7-54C7-4654-8593-89A6186AA0E8}" presName="parentText" presStyleLbl="node1" presStyleIdx="1" presStyleCnt="2">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374444DA-359A-40BB-AA3C-CB4B23E1DEE6}" srcId="{9F153C74-BDE5-40A8-97C9-60F610E3A982}" destId="{2B51ECDE-7F91-41EE-83FF-A5A0B30C64B6}" srcOrd="0" destOrd="0" parTransId="{9C59B82A-49CF-4B0E-B6B5-FF62960F1236}" sibTransId="{C4705C84-C0A0-43AD-815D-1B5CC937168C}"/>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452127"/>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93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timw.info/context</a:t>
          </a:r>
          <a:endParaRPr lang="en-US" sz="1800" kern="1200" dirty="0">
            <a:solidFill>
              <a:srgbClr val="FFFF00"/>
            </a:solidFill>
          </a:endParaRPr>
        </a:p>
      </dsp:txBody>
      <dsp:txXfrm>
        <a:off x="376203" y="52558"/>
        <a:ext cx="4575154" cy="799138"/>
      </dsp:txXfrm>
    </dsp:sp>
    <dsp:sp modelId="{9551A5F1-CFDA-429B-A533-DA941662AD22}">
      <dsp:nvSpPr>
        <dsp:cNvPr id="0" name=""/>
        <dsp:cNvSpPr/>
      </dsp:nvSpPr>
      <dsp:spPr>
        <a:xfrm>
          <a:off x="0" y="1812928"/>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13701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Contact: </a:t>
          </a:r>
          <a:r>
            <a:rPr lang="en-US" sz="1800" b="1" kern="1200" dirty="0">
              <a:solidFill>
                <a:srgbClr val="FFFF00"/>
              </a:solidFill>
              <a:latin typeface="Calibri"/>
              <a:ea typeface="+mn-ea"/>
              <a:cs typeface="+mn-cs"/>
            </a:rPr>
            <a:t>TechTrainerTim.com</a:t>
          </a:r>
        </a:p>
      </dsp:txBody>
      <dsp:txXfrm>
        <a:off x="376203" y="1413358"/>
        <a:ext cx="4575154"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Sun, 12/14/2025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LangChain and the broader community have converged on these four patterns. They're like design patterns in software engineering - proven approaches to common problems.
WRITE: Save context outside the window to external storage.
SELECT: Pull relevant context back in when needed.
COMPRESS: Reduce tokens while retaining essential meaning.
ISOLATE: Keep contexts separate until specifically needed.
Let's dive into each one.</a:t>
            </a:r>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is about persisting context externally.
Why? Context windows max out at around 200K tokens. External stores have no practical limit.
In production, you'd use vector databases like Pinecone or Weaviate for semantic search, key-value stores like Redis for fast lookup, or even simple files as scratchpads.
The key insight: you're building a memory system that transcends individual conversations.</a:t>
            </a:r>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is the complement to WRITE - it's about retrieval.
Google's ADK framework identifies two approaches:
Reactive recall: The agent explicitly asks for information when it recognizes a knowledge gap. It calls a tool like load_memory_tool.
Proactive recall: The system automatically runs similarity search on the user's input BEFORE the LLM even sees the query, pre-injecting likely-relevant context.
Most production systems use proactive recall because it eliminates the latency of an extra tool call.</a:t>
            </a:r>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COMPRESS is critical because longer contexts cost more, take longer to process, and can actually HURT performance.
Claude Code triggers "auto-compact" at 95% context capacity - it summarizes the entire trajectory.
You have multiple strategies: recursive summarization creates summaries of summaries. Hierarchical gives you different abstraction levels. Targeted compression focuses on specific sections like verbose API responses.
Don't underestimate simple trimming - sometimes just dropping the oldest N messages is enough.</a:t>
            </a:r>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ISOLATE prevents context explosion in multi-agent systems.
Here's the nightmare scenario: root agent passes its full 50K token history to a sub-agent. That sub-agent passes 50K+ to its sub-agent. Tokens compound exponentially.
Solutions include state schema isolation - design your state with fields that are selectively exposed to the LLM. Sandboxed environments for tool execution. And filtered handoffs at agent boundaries.
Cognition AI actually uses fine-tuned summarization models specifically for agent-to-agent knowledge transfer.</a:t>
            </a:r>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what can go wrong.
Context Poisoning: A hallucination gets stored in memory, then retrieved and amplified later. It's like a virus spreading through your system.
Context Distraction: Irrelevant information overwhelms the signal. The model focuses on noise instead of the task.
Context Confusion: Conflicting information leads to unpredictable responses. The model doesn't know which source to trust.
Context Rot: Performance degrades as context grows, even within limits. More tokens doesn't mean better results.
The scary part? These problems often surface gradually over time, making them hard to debug.</a:t>
            </a:r>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research.
Microsoft and Salesforce found that poorly managed context causes a 39% average performance drop. That's massive.
Even more striking: OpenAI's o3 model dropped from 98.1 to 64.1 when information was "sharded" across multiple turns instead of presented together. Same information, different presentation, dramatic performance difference.
Tool selection accuracy improved 3x when using RAG-based tool loading with under 30 tools.
The bottom line: the same model with better context engineering outperforms a "smarter" model with poor context.</a:t>
            </a:r>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r>
              <a:rPr lang="en-US" b="1" dirty="0"/>
              <a:t>Azure Agentic RAG with Persistent Memory: Complete Walkthrough</a:t>
            </a:r>
          </a:p>
          <a:p>
            <a:r>
              <a:rPr lang="en-US" dirty="0"/>
              <a:t>This architecture solves a fundamental problem: </a:t>
            </a:r>
            <a:r>
              <a:rPr lang="en-US" b="1" dirty="0"/>
              <a:t>LLMs have no memory between conversations</a:t>
            </a:r>
            <a:r>
              <a:rPr lang="en-US" dirty="0"/>
              <a:t>. Every time a user returns, the model starts fresh. The solution treats memory as a retrieval problem—store what matters in a vector database, fetch it when needed, inject it into the prompt.</a:t>
            </a:r>
          </a:p>
          <a:p>
            <a:br>
              <a:rPr lang="en-US" dirty="0"/>
            </a:br>
            <a:endParaRPr lang="en-US" dirty="0"/>
          </a:p>
          <a:p>
            <a:r>
              <a:rPr lang="en-US" b="1" dirty="0"/>
              <a:t>Layer 1: Client Layer</a:t>
            </a:r>
          </a:p>
          <a:p>
            <a:r>
              <a:rPr lang="en-US" b="1" dirty="0"/>
              <a:t>Users</a:t>
            </a:r>
            <a:r>
              <a:rPr lang="en-US" dirty="0"/>
              <a:t> interact through a </a:t>
            </a:r>
            <a:r>
              <a:rPr lang="en-US" b="1" dirty="0"/>
              <a:t>Chat Interface</a:t>
            </a:r>
            <a:r>
              <a:rPr lang="en-US" dirty="0"/>
              <a:t> (React web app, Teams bot, mobile client—whatever your frontend is). The critical detail here is that the frontend attaches a </a:t>
            </a:r>
            <a:r>
              <a:rPr lang="en-US" sz="1200" kern="1200" dirty="0" err="1">
                <a:solidFill>
                  <a:schemeClr val="tx1"/>
                </a:solidFill>
                <a:latin typeface="+mn-lt"/>
                <a:ea typeface="+mn-ea"/>
                <a:cs typeface="+mn-cs"/>
              </a:rPr>
              <a:t>session_id</a:t>
            </a:r>
            <a:r>
              <a:rPr lang="en-US" dirty="0"/>
              <a:t> and </a:t>
            </a:r>
            <a:r>
              <a:rPr lang="en-US" sz="1200" kern="1200" dirty="0" err="1">
                <a:solidFill>
                  <a:schemeClr val="tx1"/>
                </a:solidFill>
                <a:latin typeface="+mn-lt"/>
                <a:ea typeface="+mn-ea"/>
                <a:cs typeface="+mn-cs"/>
              </a:rPr>
              <a:t>user_id</a:t>
            </a:r>
            <a:r>
              <a:rPr lang="en-US" dirty="0"/>
              <a:t> to every message. These identifiers are the keys that unlock personalized memory retrieval downstream.</a:t>
            </a:r>
          </a:p>
          <a:p>
            <a:r>
              <a:rPr lang="en-US" dirty="0"/>
              <a:t>The request flows as a synchronous call—user sends message, waits for response. WebSocket connections enable token-by-token streaming so the response feels immediate rather than waiting for the full completion.</a:t>
            </a:r>
          </a:p>
          <a:p>
            <a:br>
              <a:rPr lang="en-US" dirty="0"/>
            </a:br>
            <a:endParaRPr lang="en-US" dirty="0"/>
          </a:p>
          <a:p>
            <a:r>
              <a:rPr lang="en-US" b="1" dirty="0"/>
              <a:t>Layer 2: Ingress Layer</a:t>
            </a:r>
          </a:p>
          <a:p>
            <a:r>
              <a:rPr lang="en-US" b="1" dirty="0"/>
              <a:t>Application Gateway</a:t>
            </a:r>
            <a:r>
              <a:rPr lang="en-US" dirty="0"/>
              <a:t> sits at the network edge handling WAF (Web Application Firewall) protection and SSL termination. This is your first line of defense against prompt injection attacks—malicious inputs designed to manipulate the LLM. Pattern matching at the gateway can catch obvious attacks before they hit your application logic.</a:t>
            </a:r>
          </a:p>
          <a:p>
            <a:r>
              <a:rPr lang="en-US" b="1" dirty="0"/>
              <a:t>API Management (APIM)</a:t>
            </a:r>
            <a:r>
              <a:rPr lang="en-US" dirty="0"/>
              <a:t> handles the business logic of access control: authentication via JWT validation, rate limiting to prevent abuse, request/response logging for observability, and subscription tier enforcement if you're monetizing the API. Every request gets logged here, which becomes invaluable for debugging and compliance.</a:t>
            </a:r>
          </a:p>
          <a:p>
            <a:r>
              <a:rPr lang="en-US" dirty="0"/>
              <a:t>Both components are </a:t>
            </a:r>
            <a:r>
              <a:rPr lang="en-US" b="1" dirty="0"/>
              <a:t>synchronous</a:t>
            </a:r>
            <a:r>
              <a:rPr lang="en-US" dirty="0"/>
              <a:t>—they're in the critical path of every request. Latency here directly impacts user experience.</a:t>
            </a:r>
          </a:p>
          <a:p>
            <a:br>
              <a:rPr lang="en-US" dirty="0"/>
            </a:br>
            <a:endParaRPr lang="en-US" dirty="0"/>
          </a:p>
          <a:p>
            <a:r>
              <a:rPr lang="en-US" b="1" dirty="0"/>
              <a:t>Layer 3: Orchestration Layer</a:t>
            </a:r>
          </a:p>
          <a:p>
            <a:r>
              <a:rPr lang="en-US" dirty="0"/>
              <a:t>This is where the magic happens. The </a:t>
            </a:r>
            <a:r>
              <a:rPr lang="en-US" b="1" dirty="0"/>
              <a:t>Container App</a:t>
            </a:r>
            <a:r>
              <a:rPr lang="en-US" dirty="0"/>
              <a:t> running Semantic Kernel (or </a:t>
            </a:r>
            <a:r>
              <a:rPr lang="en-US" dirty="0" err="1"/>
              <a:t>LangChain</a:t>
            </a:r>
            <a:r>
              <a:rPr lang="en-US" dirty="0"/>
              <a:t>, or your custom orchestration code) executes a five-step sequence for every user message:</a:t>
            </a:r>
          </a:p>
          <a:p>
            <a:r>
              <a:rPr lang="en-US" b="1" dirty="0"/>
              <a:t>Step 1: Query Memories.</a:t>
            </a:r>
            <a:r>
              <a:rPr lang="en-US" dirty="0"/>
              <a:t> Before doing anything else, the orchestrator queries the Cosmos DB vector store. It takes the user's current message, generates an embedding, and performs a similarity search filtered by </a:t>
            </a:r>
            <a:r>
              <a:rPr lang="en-US" sz="1200" kern="1200" dirty="0" err="1">
                <a:solidFill>
                  <a:schemeClr val="tx1"/>
                </a:solidFill>
                <a:latin typeface="+mn-lt"/>
                <a:ea typeface="+mn-ea"/>
                <a:cs typeface="+mn-cs"/>
              </a:rPr>
              <a:t>user_id</a:t>
            </a:r>
            <a:r>
              <a:rPr lang="en-US" dirty="0"/>
              <a:t>. This returns the top-k most relevant memories from past conversations—facts the user shared, preferences they expressed, decisions they made.</a:t>
            </a:r>
          </a:p>
          <a:p>
            <a:r>
              <a:rPr lang="en-US" b="1" dirty="0"/>
              <a:t>Step 2: Query Knowledge Base.</a:t>
            </a:r>
            <a:r>
              <a:rPr lang="en-US" dirty="0"/>
              <a:t> Simultaneously (or sequentially, depending on your implementation), the orchestrator queries AI Search for relevant documents from your RAG knowledge base. This is your product documentation, policy documents, domain expertise—whatever grounding content makes your agent useful.</a:t>
            </a:r>
          </a:p>
          <a:p>
            <a:r>
              <a:rPr lang="en-US" b="1" dirty="0"/>
              <a:t>Step 3: Construct Prompt.</a:t>
            </a:r>
            <a:r>
              <a:rPr lang="en-US" dirty="0"/>
              <a:t> The orchestrator assembles the final prompt. The system message now includes injected memories ("User prefers Python over JavaScript, confidence: high") and RAG context ("According to the refund policy document..."). The user's actual message goes in the user turn. The LLM now has full context without ever having "seen" those prior conversations.</a:t>
            </a:r>
          </a:p>
          <a:p>
            <a:r>
              <a:rPr lang="en-US" b="1" dirty="0"/>
              <a:t>Step 4: Call Azure OpenAI.</a:t>
            </a:r>
            <a:r>
              <a:rPr lang="en-US" dirty="0"/>
              <a:t> The assembled prompt goes to GPT-4o (or your model of choice). The model generates a response informed by both personal memory and knowledge base grounding.</a:t>
            </a:r>
          </a:p>
          <a:p>
            <a:r>
              <a:rPr lang="en-US" b="1" dirty="0"/>
              <a:t>Step 5: Emit Event.</a:t>
            </a:r>
            <a:r>
              <a:rPr lang="en-US" dirty="0"/>
              <a:t> After returning the response to the user, the orchestrator emits an event to a message queue (Service Bus, Event Grid, whatever). This event contains the full conversation turn—user message plus assistant response—and triggers the async memory extraction pipeline.</a:t>
            </a:r>
          </a:p>
          <a:p>
            <a:r>
              <a:rPr lang="en-US" dirty="0"/>
              <a:t>The </a:t>
            </a:r>
            <a:r>
              <a:rPr lang="en-US" b="1" dirty="0"/>
              <a:t>Function Apps</a:t>
            </a:r>
            <a:r>
              <a:rPr lang="en-US" dirty="0"/>
              <a:t> handle everything that shouldn't block the user's response. They're event-driven and asynchronous:</a:t>
            </a:r>
          </a:p>
          <a:p>
            <a:r>
              <a:rPr lang="en-US" b="1" dirty="0"/>
              <a:t>Memory Extraction</a:t>
            </a:r>
            <a:r>
              <a:rPr lang="en-US" dirty="0"/>
              <a:t>: A secondary LLM call analyzes the conversation turn and extracts "memory-worthy" content—facts, preferences, decisions, emotional context</a:t>
            </a:r>
          </a:p>
          <a:p>
            <a:r>
              <a:rPr lang="en-US" b="1" dirty="0"/>
              <a:t>Consolidation</a:t>
            </a:r>
            <a:r>
              <a:rPr lang="en-US" dirty="0"/>
              <a:t>: Checks if the new memory duplicates an existing one (semantic similarity &gt; 0.9) and merges if so</a:t>
            </a:r>
          </a:p>
          <a:p>
            <a:r>
              <a:rPr lang="en-US" b="1" dirty="0"/>
              <a:t>Decay Scoring</a:t>
            </a:r>
            <a:r>
              <a:rPr lang="en-US" dirty="0"/>
              <a:t>: Nightly jobs recalculate importance scores based on retrieval frequency</a:t>
            </a:r>
          </a:p>
          <a:p>
            <a:r>
              <a:rPr lang="en-US" b="1" dirty="0"/>
              <a:t>Bulk Imports</a:t>
            </a:r>
            <a:r>
              <a:rPr lang="en-US" dirty="0"/>
              <a:t>: If a user wants to "tell" the system a bunch of context upfront, Function Apps handle the batch processing</a:t>
            </a:r>
          </a:p>
          <a:p>
            <a:br>
              <a:rPr lang="en-US" dirty="0"/>
            </a:br>
            <a:endParaRPr lang="en-US" dirty="0"/>
          </a:p>
          <a:p>
            <a:r>
              <a:rPr lang="en-US" b="1" dirty="0"/>
              <a:t>Layer 4: Memory Layer</a:t>
            </a:r>
          </a:p>
          <a:p>
            <a:r>
              <a:rPr lang="en-US" dirty="0"/>
              <a:t>Two Cosmos DB instances serve distinct purposes:</a:t>
            </a:r>
          </a:p>
          <a:p>
            <a:r>
              <a:rPr lang="en-US" b="1" dirty="0"/>
              <a:t>Cosmos DB (History)</a:t>
            </a:r>
            <a:r>
              <a:rPr lang="en-US" dirty="0"/>
              <a:t> stores raw conversation transcripts. Every message, every response, timestamped and linked to session IDs. This is your audit trail, your debugging resource, your compliance record. TTL policies automatically expire old conversations based on your retention requirements.</a:t>
            </a:r>
          </a:p>
          <a:p>
            <a:r>
              <a:rPr lang="en-US" b="1" dirty="0"/>
              <a:t>Cosmos DB (Vectors)</a:t>
            </a:r>
            <a:r>
              <a:rPr lang="en-US" dirty="0"/>
              <a:t> stores semantic memories with their embeddings. The schema includes:</a:t>
            </a:r>
          </a:p>
          <a:p>
            <a:r>
              <a:rPr lang="en-US" dirty="0" err="1"/>
              <a:t>FieldPurpose</a:t>
            </a:r>
            <a:r>
              <a:rPr lang="en-US" sz="1200" kern="1200" dirty="0" err="1">
                <a:solidFill>
                  <a:schemeClr val="tx1"/>
                </a:solidFill>
                <a:latin typeface="+mn-lt"/>
                <a:ea typeface="+mn-ea"/>
                <a:cs typeface="+mn-cs"/>
              </a:rPr>
              <a:t>user_id</a:t>
            </a:r>
            <a:r>
              <a:rPr lang="en-US" dirty="0" err="1"/>
              <a:t>Partition</a:t>
            </a:r>
            <a:r>
              <a:rPr lang="en-US" dirty="0"/>
              <a:t> key for user </a:t>
            </a:r>
            <a:r>
              <a:rPr lang="en-US" dirty="0" err="1"/>
              <a:t>isolation</a:t>
            </a:r>
            <a:r>
              <a:rPr lang="en-US" sz="1200" kern="1200" dirty="0" err="1">
                <a:solidFill>
                  <a:schemeClr val="tx1"/>
                </a:solidFill>
                <a:latin typeface="+mn-lt"/>
                <a:ea typeface="+mn-ea"/>
                <a:cs typeface="+mn-cs"/>
              </a:rPr>
              <a:t>memory_type</a:t>
            </a:r>
            <a:r>
              <a:rPr lang="en-US" dirty="0" err="1"/>
              <a:t>fact</a:t>
            </a:r>
            <a:r>
              <a:rPr lang="en-US" dirty="0"/>
              <a:t>, preference, decision, </a:t>
            </a:r>
            <a:r>
              <a:rPr lang="en-US" dirty="0" err="1"/>
              <a:t>emotional_context</a:t>
            </a:r>
            <a:r>
              <a:rPr lang="en-US" sz="1200" kern="1200" dirty="0" err="1">
                <a:solidFill>
                  <a:schemeClr val="tx1"/>
                </a:solidFill>
                <a:latin typeface="+mn-lt"/>
                <a:ea typeface="+mn-ea"/>
                <a:cs typeface="+mn-cs"/>
              </a:rPr>
              <a:t>content</a:t>
            </a:r>
            <a:r>
              <a:rPr lang="en-US" dirty="0" err="1"/>
              <a:t>Human</a:t>
            </a:r>
            <a:r>
              <a:rPr lang="en-US" dirty="0"/>
              <a:t>-readable memory text</a:t>
            </a:r>
            <a:r>
              <a:rPr lang="en-US" sz="1200" kern="1200" dirty="0">
                <a:solidFill>
                  <a:schemeClr val="tx1"/>
                </a:solidFill>
                <a:latin typeface="+mn-lt"/>
                <a:ea typeface="+mn-ea"/>
                <a:cs typeface="+mn-cs"/>
              </a:rPr>
              <a:t>embedding</a:t>
            </a:r>
            <a:r>
              <a:rPr lang="en-US" dirty="0"/>
              <a:t>1536-dimension vector (ada-002)</a:t>
            </a:r>
            <a:r>
              <a:rPr lang="en-US" sz="1200" kern="1200" dirty="0">
                <a:solidFill>
                  <a:schemeClr val="tx1"/>
                </a:solidFill>
                <a:latin typeface="+mn-lt"/>
                <a:ea typeface="+mn-ea"/>
                <a:cs typeface="+mn-cs"/>
              </a:rPr>
              <a:t>confidence</a:t>
            </a:r>
            <a:r>
              <a:rPr lang="en-US" dirty="0"/>
              <a:t>0.0-1.0 extraction </a:t>
            </a:r>
            <a:r>
              <a:rPr lang="en-US" dirty="0" err="1"/>
              <a:t>confidence</a:t>
            </a:r>
            <a:r>
              <a:rPr lang="en-US" sz="1200" kern="1200" dirty="0" err="1">
                <a:solidFill>
                  <a:schemeClr val="tx1"/>
                </a:solidFill>
                <a:latin typeface="+mn-lt"/>
                <a:ea typeface="+mn-ea"/>
                <a:cs typeface="+mn-cs"/>
              </a:rPr>
              <a:t>importance</a:t>
            </a:r>
            <a:r>
              <a:rPr lang="en-US" dirty="0" err="1"/>
              <a:t>Calculated</a:t>
            </a:r>
            <a:r>
              <a:rPr lang="en-US" dirty="0"/>
              <a:t> from retrieval </a:t>
            </a:r>
            <a:r>
              <a:rPr lang="en-US" dirty="0" err="1"/>
              <a:t>frequency</a:t>
            </a:r>
            <a:r>
              <a:rPr lang="en-US" sz="1200" kern="1200" dirty="0" err="1">
                <a:solidFill>
                  <a:schemeClr val="tx1"/>
                </a:solidFill>
                <a:latin typeface="+mn-lt"/>
                <a:ea typeface="+mn-ea"/>
                <a:cs typeface="+mn-cs"/>
              </a:rPr>
              <a:t>last_accessed</a:t>
            </a:r>
            <a:r>
              <a:rPr lang="en-US" dirty="0" err="1"/>
              <a:t>Updated</a:t>
            </a:r>
            <a:r>
              <a:rPr lang="en-US" dirty="0"/>
              <a:t> on each retrieval (enables decay)</a:t>
            </a:r>
            <a:r>
              <a:rPr lang="en-US" sz="1200" kern="1200" dirty="0" err="1">
                <a:solidFill>
                  <a:schemeClr val="tx1"/>
                </a:solidFill>
                <a:latin typeface="+mn-lt"/>
                <a:ea typeface="+mn-ea"/>
                <a:cs typeface="+mn-cs"/>
              </a:rPr>
              <a:t>source_conversation_id</a:t>
            </a:r>
            <a:r>
              <a:rPr lang="en-US" dirty="0" err="1"/>
              <a:t>Link</a:t>
            </a:r>
            <a:r>
              <a:rPr lang="en-US" dirty="0"/>
              <a:t> back to raw transcript</a:t>
            </a:r>
          </a:p>
          <a:p>
            <a:r>
              <a:rPr lang="en-US" dirty="0"/>
              <a:t>The </a:t>
            </a:r>
            <a:r>
              <a:rPr lang="en-US" b="1" dirty="0"/>
              <a:t>bidirectional arrow</a:t>
            </a:r>
            <a:r>
              <a:rPr lang="en-US" dirty="0"/>
              <a:t> between Container App and Cosmos DB (Vectors) is critical—the orchestrator </a:t>
            </a:r>
            <a:r>
              <a:rPr lang="en-US" b="1" dirty="0"/>
              <a:t>reads</a:t>
            </a:r>
            <a:r>
              <a:rPr lang="en-US" dirty="0"/>
              <a:t> memories before the LLM call, and Function Apps </a:t>
            </a:r>
            <a:r>
              <a:rPr lang="en-US" b="1" dirty="0"/>
              <a:t>write</a:t>
            </a:r>
            <a:r>
              <a:rPr lang="en-US" dirty="0"/>
              <a:t> memories after extraction. This separation keeps the synchronous path fast.</a:t>
            </a:r>
          </a:p>
          <a:p>
            <a:br>
              <a:rPr lang="en-US" dirty="0"/>
            </a:br>
            <a:endParaRPr lang="en-US" dirty="0"/>
          </a:p>
          <a:p>
            <a:r>
              <a:rPr lang="en-US" b="1" dirty="0"/>
              <a:t>Layer 5: AI Services Layer</a:t>
            </a:r>
          </a:p>
          <a:p>
            <a:r>
              <a:rPr lang="en-US" b="1" dirty="0"/>
              <a:t>AI Search</a:t>
            </a:r>
            <a:r>
              <a:rPr lang="en-US" dirty="0"/>
              <a:t> indexes your knowledge base—product docs, policies, domain expertise. It's configured for hybrid search (keyword + vector) to get the best of both retrieval methods. This is separate from user memories; it's shared knowledge that applies to all users.</a:t>
            </a:r>
          </a:p>
          <a:p>
            <a:r>
              <a:rPr lang="en-US" b="1" dirty="0"/>
              <a:t>Azure OpenAI</a:t>
            </a:r>
            <a:r>
              <a:rPr lang="en-US" dirty="0"/>
              <a:t> provides two capabilities:</a:t>
            </a:r>
          </a:p>
          <a:p>
            <a:r>
              <a:rPr lang="en-US" b="1" dirty="0"/>
              <a:t>Completion</a:t>
            </a:r>
            <a:r>
              <a:rPr lang="en-US" dirty="0"/>
              <a:t> (GPT-4o): Generates responses with injected memory and RAG context</a:t>
            </a:r>
          </a:p>
          <a:p>
            <a:r>
              <a:rPr lang="en-US" b="1" dirty="0"/>
              <a:t>Embeddings</a:t>
            </a:r>
            <a:r>
              <a:rPr lang="en-US" dirty="0"/>
              <a:t> (ada-002 or text-embedding-3-large): Converts text to vectors for both memory storage and retrieval queries</a:t>
            </a:r>
          </a:p>
          <a:p>
            <a:r>
              <a:rPr lang="en-US" b="1" dirty="0"/>
              <a:t>Document Intelligence</a:t>
            </a:r>
            <a:r>
              <a:rPr lang="en-US" dirty="0"/>
              <a:t> handles the ingestion pipeline for your knowledge base. PDFs and Word docs get </a:t>
            </a:r>
            <a:r>
              <a:rPr lang="en-US" dirty="0" err="1"/>
              <a:t>OCR'd</a:t>
            </a:r>
            <a:r>
              <a:rPr lang="en-US" dirty="0"/>
              <a:t>, chunked into semantic segments, embedded, and indexed into AI Search. This runs asynchronously—you're not blocking user requests while processing a 200-page PDF.</a:t>
            </a:r>
          </a:p>
          <a:p>
            <a:br>
              <a:rPr lang="en-US" dirty="0"/>
            </a:br>
            <a:endParaRPr lang="en-US" dirty="0"/>
          </a:p>
          <a:p>
            <a:r>
              <a:rPr lang="en-US" b="1" dirty="0"/>
              <a:t>The Complete Request Flow</a:t>
            </a:r>
          </a:p>
          <a:p>
            <a:r>
              <a:rPr lang="en-US" dirty="0"/>
              <a:t>Let's trace a single user message through the entire system:</a:t>
            </a:r>
          </a:p>
          <a:p>
            <a:r>
              <a:rPr lang="en-US" b="1" dirty="0"/>
              <a:t>User sends</a:t>
            </a:r>
            <a:r>
              <a:rPr lang="en-US" dirty="0"/>
              <a:t>: "Can you help me with that Python project we discussed?"</a:t>
            </a:r>
          </a:p>
          <a:p>
            <a:r>
              <a:rPr lang="en-US" b="1" dirty="0"/>
              <a:t>Chat Interface</a:t>
            </a:r>
            <a:r>
              <a:rPr lang="en-US" dirty="0"/>
              <a:t> attaches </a:t>
            </a:r>
            <a:r>
              <a:rPr lang="en-US" sz="1200" kern="1200" dirty="0" err="1">
                <a:solidFill>
                  <a:schemeClr val="tx1"/>
                </a:solidFill>
                <a:latin typeface="+mn-lt"/>
                <a:ea typeface="+mn-ea"/>
                <a:cs typeface="+mn-cs"/>
              </a:rPr>
              <a:t>user_id</a:t>
            </a:r>
            <a:r>
              <a:rPr lang="en-US" sz="1200" kern="1200" dirty="0">
                <a:solidFill>
                  <a:schemeClr val="tx1"/>
                </a:solidFill>
                <a:latin typeface="+mn-lt"/>
                <a:ea typeface="+mn-ea"/>
                <a:cs typeface="+mn-cs"/>
              </a:rPr>
              <a:t>: abc123</a:t>
            </a:r>
            <a:r>
              <a:rPr lang="en-US" dirty="0"/>
              <a:t>, </a:t>
            </a:r>
            <a:r>
              <a:rPr lang="en-US" sz="1200" kern="1200" dirty="0" err="1">
                <a:solidFill>
                  <a:schemeClr val="tx1"/>
                </a:solidFill>
                <a:latin typeface="+mn-lt"/>
                <a:ea typeface="+mn-ea"/>
                <a:cs typeface="+mn-cs"/>
              </a:rPr>
              <a:t>session_id</a:t>
            </a:r>
            <a:r>
              <a:rPr lang="en-US" sz="1200" kern="1200" dirty="0">
                <a:solidFill>
                  <a:schemeClr val="tx1"/>
                </a:solidFill>
                <a:latin typeface="+mn-lt"/>
                <a:ea typeface="+mn-ea"/>
                <a:cs typeface="+mn-cs"/>
              </a:rPr>
              <a:t>: xyz789</a:t>
            </a:r>
            <a:endParaRPr lang="en-US" dirty="0"/>
          </a:p>
          <a:p>
            <a:r>
              <a:rPr lang="en-US" b="1" dirty="0"/>
              <a:t>App Gateway</a:t>
            </a:r>
            <a:r>
              <a:rPr lang="en-US" dirty="0"/>
              <a:t> validates the request, blocks injection patterns</a:t>
            </a:r>
          </a:p>
          <a:p>
            <a:r>
              <a:rPr lang="en-US" b="1" dirty="0"/>
              <a:t>APIM</a:t>
            </a:r>
            <a:r>
              <a:rPr lang="en-US" dirty="0"/>
              <a:t> authenticates JWT, checks rate limits, logs request</a:t>
            </a:r>
          </a:p>
          <a:p>
            <a:r>
              <a:rPr lang="en-US" b="1" dirty="0"/>
              <a:t>Container App</a:t>
            </a:r>
            <a:r>
              <a:rPr lang="en-US" dirty="0"/>
              <a:t> receives the validated request</a:t>
            </a:r>
          </a:p>
          <a:p>
            <a:r>
              <a:rPr lang="en-US" b="1" dirty="0"/>
              <a:t>Memory Query</a:t>
            </a:r>
            <a:r>
              <a:rPr lang="en-US" dirty="0"/>
              <a:t>: Searches Cosmos vectors for "Python project" filtered by </a:t>
            </a:r>
            <a:r>
              <a:rPr lang="en-US" sz="1200" kern="1200" dirty="0" err="1">
                <a:solidFill>
                  <a:schemeClr val="tx1"/>
                </a:solidFill>
                <a:latin typeface="+mn-lt"/>
                <a:ea typeface="+mn-ea"/>
                <a:cs typeface="+mn-cs"/>
              </a:rPr>
              <a:t>user_id</a:t>
            </a:r>
            <a:r>
              <a:rPr lang="en-US" sz="1200" kern="1200" dirty="0">
                <a:solidFill>
                  <a:schemeClr val="tx1"/>
                </a:solidFill>
                <a:latin typeface="+mn-lt"/>
                <a:ea typeface="+mn-ea"/>
                <a:cs typeface="+mn-cs"/>
              </a:rPr>
              <a:t>: abc123</a:t>
            </a:r>
            <a:endParaRPr lang="en-US" dirty="0"/>
          </a:p>
          <a:p>
            <a:r>
              <a:rPr lang="en-US" b="1" dirty="0"/>
              <a:t>Retrieved memories</a:t>
            </a:r>
            <a:r>
              <a:rPr lang="en-US" dirty="0"/>
              <a:t>: "User is building an MCP server for Stoic philosophy using Python (2024-12-01)", "User prefers explicit type hints in Python code"</a:t>
            </a:r>
          </a:p>
          <a:p>
            <a:r>
              <a:rPr lang="en-US" b="1" dirty="0"/>
              <a:t>Knowledge Query</a:t>
            </a:r>
            <a:r>
              <a:rPr lang="en-US" dirty="0"/>
              <a:t>: AI Search returns relevant Python best practices docs</a:t>
            </a:r>
          </a:p>
          <a:p>
            <a:r>
              <a:rPr lang="en-US" b="1" dirty="0"/>
              <a:t>Prompt Assembly</a:t>
            </a:r>
            <a:r>
              <a:rPr lang="en-US" dirty="0"/>
              <a:t>: System prompt now includes the memories and RAG context</a:t>
            </a:r>
          </a:p>
          <a:p>
            <a:r>
              <a:rPr lang="en-US" b="1" dirty="0"/>
              <a:t>Azure OpenAI</a:t>
            </a:r>
            <a:r>
              <a:rPr lang="en-US" dirty="0"/>
              <a:t> generates response with full context</a:t>
            </a:r>
          </a:p>
          <a:p>
            <a:r>
              <a:rPr lang="en-US" b="1" dirty="0"/>
              <a:t>Response streams</a:t>
            </a:r>
            <a:r>
              <a:rPr lang="en-US" dirty="0"/>
              <a:t> back through APIM → Gateway → Chat Interface</a:t>
            </a:r>
          </a:p>
          <a:p>
            <a:r>
              <a:rPr lang="en-US" b="1" dirty="0"/>
              <a:t>Event emitted</a:t>
            </a:r>
            <a:r>
              <a:rPr lang="en-US" dirty="0"/>
              <a:t> to Service Bus with conversation turn</a:t>
            </a:r>
          </a:p>
          <a:p>
            <a:r>
              <a:rPr lang="en-US" b="1" dirty="0"/>
              <a:t>Function App triggered</a:t>
            </a:r>
            <a:r>
              <a:rPr lang="en-US" dirty="0"/>
              <a:t>: Extracts new memories ("User asked for help with MCP server project")</a:t>
            </a:r>
          </a:p>
          <a:p>
            <a:r>
              <a:rPr lang="en-US" b="1" dirty="0"/>
              <a:t>Memory written</a:t>
            </a:r>
            <a:r>
              <a:rPr lang="en-US" dirty="0"/>
              <a:t> to Cosmos with embedding and metadata</a:t>
            </a:r>
          </a:p>
          <a:p>
            <a:r>
              <a:rPr lang="en-US" dirty="0"/>
              <a:t>Total synchronous latency: ~2-4 seconds (dominated by LLM inference) Async memory write: Happens in background, user doesn't wait</a:t>
            </a:r>
          </a:p>
          <a:p>
            <a:br>
              <a:rPr lang="en-US" dirty="0"/>
            </a:br>
            <a:endParaRPr lang="en-US" dirty="0"/>
          </a:p>
          <a:p>
            <a:r>
              <a:rPr lang="en-US" b="1" dirty="0"/>
              <a:t>Why This Architecture Works</a:t>
            </a:r>
          </a:p>
          <a:p>
            <a:r>
              <a:rPr lang="en-US" b="1" dirty="0"/>
              <a:t>Unlimited context</a:t>
            </a:r>
            <a:r>
              <a:rPr lang="en-US" dirty="0"/>
              <a:t> becomes a retrieval problem, not a token limit problem. You could store millions of memories per user—the constraint becomes retrieval quality, not storage.</a:t>
            </a:r>
          </a:p>
          <a:p>
            <a:r>
              <a:rPr lang="en-US" b="1" dirty="0"/>
              <a:t>Hierarchical memory</a:t>
            </a:r>
            <a:r>
              <a:rPr lang="en-US" dirty="0"/>
              <a:t> mimics human cognition. Recent memories stay detailed. Older memories get summarized. Core facts persist indefinitely. The decay function (</a:t>
            </a:r>
            <a:r>
              <a:rPr lang="en-US" sz="1200" kern="1200" dirty="0">
                <a:solidFill>
                  <a:schemeClr val="tx1"/>
                </a:solidFill>
                <a:latin typeface="+mn-lt"/>
                <a:ea typeface="+mn-ea"/>
                <a:cs typeface="+mn-cs"/>
              </a:rPr>
              <a:t>importance = </a:t>
            </a:r>
            <a:r>
              <a:rPr lang="en-US" sz="1200" kern="1200" dirty="0" err="1">
                <a:solidFill>
                  <a:schemeClr val="tx1"/>
                </a:solidFill>
                <a:latin typeface="+mn-lt"/>
                <a:ea typeface="+mn-ea"/>
                <a:cs typeface="+mn-cs"/>
              </a:rPr>
              <a:t>base_score</a:t>
            </a:r>
            <a:r>
              <a:rPr lang="en-US" sz="1200" kern="1200" dirty="0">
                <a:solidFill>
                  <a:schemeClr val="tx1"/>
                </a:solidFill>
                <a:latin typeface="+mn-lt"/>
                <a:ea typeface="+mn-ea"/>
                <a:cs typeface="+mn-cs"/>
              </a:rPr>
              <a:t> × 0.95^days_since_accessed</a:t>
            </a:r>
            <a:r>
              <a:rPr lang="en-US" dirty="0"/>
              <a:t>) ensures frequently-retrieved memories stay prominent.</a:t>
            </a:r>
          </a:p>
          <a:p>
            <a:r>
              <a:rPr lang="en-US" b="1" dirty="0"/>
              <a:t>Separation of concerns</a:t>
            </a:r>
            <a:r>
              <a:rPr lang="en-US" dirty="0"/>
              <a:t> keeps the system maintainable. Synchronous chat path stays fast. Async memory management can be tuned independently. Knowledge base updates don't affect the memory system.</a:t>
            </a:r>
          </a:p>
          <a:p>
            <a:r>
              <a:rPr lang="en-US" b="1" dirty="0"/>
              <a:t>Microsoft-endorsed patterns</a:t>
            </a:r>
            <a:r>
              <a:rPr lang="en-US" dirty="0"/>
              <a:t> throughout. Semantic Kernel for orchestration, Cosmos DB for state, AI Search for retrieval, Container Apps for hosting, Function Apps for events. This is textbook Azure architecture.</a:t>
            </a:r>
          </a:p>
          <a:p>
            <a:endParaRPr lang="en-US" dirty="0"/>
          </a:p>
        </p:txBody>
      </p:sp>
    </p:spTree>
    <p:extLst>
      <p:ext uri="{BB962C8B-B14F-4D97-AF65-F5344CB8AC3E}">
        <p14:creationId xmlns:p14="http://schemas.microsoft.com/office/powerpoint/2010/main" val="1721282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summarize the key takeaways.
First, context is your primary lever. Don't obsess over model selection - focus on context quality.
Second, budget ruthlessly. Allocate specific token budgets per section.
Third, relevance over recency. The most recent context isn't always the most relevant.
Fourth, compression is not optional. Plan for it from day one.
Fifth, observe everything. You can't improve what you don't measure.
Sixth, isolation prevents disasters. Design boundaries early, especially for multi-agent systems.</a:t>
            </a:r>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Tim + Claude AI</a:t>
            </a:r>
          </a:p>
        </p:txBody>
      </p:sp>
      <p:sp>
        <p:nvSpPr>
          <p:cNvPr id="4" name="Slide Number Placeholder 3"/>
          <p:cNvSpPr>
            <a:spLocks noGrp="1"/>
          </p:cNvSpPr>
          <p:nvPr>
            <p:ph type="sldNum" sz="quarter" idx="5"/>
          </p:nvPr>
        </p:nvSpPr>
        <p:spPr/>
        <p:txBody>
          <a:bodyPr/>
          <a:lstStyle/>
          <a:p>
            <a:fld id="{9B12E8BE-4BBE-8A43-8656-E20BBFF5E8C9}" type="slidenum">
              <a:rPr lang="en-US" smtClean="0"/>
              <a:t>6</a:t>
            </a:fld>
            <a:endParaRPr lang="en-US"/>
          </a:p>
        </p:txBody>
      </p:sp>
    </p:spTree>
    <p:extLst>
      <p:ext uri="{BB962C8B-B14F-4D97-AF65-F5344CB8AC3E}">
        <p14:creationId xmlns:p14="http://schemas.microsoft.com/office/powerpoint/2010/main" val="1661111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Tim + Claude AI</a:t>
            </a:r>
          </a:p>
        </p:txBody>
      </p:sp>
      <p:sp>
        <p:nvSpPr>
          <p:cNvPr id="4" name="Slide Number Placeholder 3"/>
          <p:cNvSpPr>
            <a:spLocks noGrp="1"/>
          </p:cNvSpPr>
          <p:nvPr>
            <p:ph type="sldNum" sz="quarter" idx="5"/>
          </p:nvPr>
        </p:nvSpPr>
        <p:spPr/>
        <p:txBody>
          <a:bodyPr/>
          <a:lstStyle/>
          <a:p>
            <a:fld id="{9B12E8BE-4BBE-8A43-8656-E20BBFF5E8C9}" type="slidenum">
              <a:rPr lang="en-US" smtClean="0"/>
              <a:t>7</a:t>
            </a:fld>
            <a:endParaRPr lang="en-US"/>
          </a:p>
        </p:txBody>
      </p:sp>
    </p:spTree>
    <p:extLst>
      <p:ext uri="{BB962C8B-B14F-4D97-AF65-F5344CB8AC3E}">
        <p14:creationId xmlns:p14="http://schemas.microsoft.com/office/powerpoint/2010/main" val="1287897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 credit: Tim</a:t>
            </a:r>
          </a:p>
        </p:txBody>
      </p:sp>
      <p:sp>
        <p:nvSpPr>
          <p:cNvPr id="4" name="Slide Number Placeholder 3"/>
          <p:cNvSpPr>
            <a:spLocks noGrp="1"/>
          </p:cNvSpPr>
          <p:nvPr>
            <p:ph type="sldNum" sz="quarter" idx="5"/>
          </p:nvPr>
        </p:nvSpPr>
        <p:spPr/>
        <p:txBody>
          <a:bodyPr/>
          <a:lstStyle/>
          <a:p>
            <a:fld id="{9B12E8BE-4BBE-8A43-8656-E20BBFF5E8C9}" type="slidenum">
              <a:rPr lang="en-US" smtClean="0"/>
              <a:t>10</a:t>
            </a:fld>
            <a:endParaRPr lang="en-US"/>
          </a:p>
        </p:txBody>
      </p:sp>
    </p:spTree>
    <p:extLst>
      <p:ext uri="{BB962C8B-B14F-4D97-AF65-F5344CB8AC3E}">
        <p14:creationId xmlns:p14="http://schemas.microsoft.com/office/powerpoint/2010/main" val="2818761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complete pipeline - context injection in action.
User query arrives. We SELECT relevant memories from external storage. We COMPRESS the conversation history if it exceeds our budget. We ASSEMBLE everything into the final context window. The LLM processes it. Then we WRITE the interaction back to memory for future use.
Notice how every LLM call is stateless. The "memory" is entirely constructed by your context engineering layer.</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Today we're diving into context engineering - the skill that separates toy demos from production-grade AI systems.
This isn't just prompt engineering with a fancy name. Context engineering is about building entire information architectures around your LLMs.
By the end of this session, you'll understand the four canonical patterns and be ready to implement them in your own projects.</a:t>
            </a:r>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fundamental problem: LLMs are stateless by design. Every API call starts completely fresh.
The only "memory" an LLM has is what YOU put in the context window.
But context windows have hard limits - 200K tokens for Claude, 128K for GPT-4. And even before you hit those limits, performance degrades.
Karpathy nailed the definition: it's about filling the window with "just the right information for the next step."</a:t>
            </a:r>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mental model is crucial for understanding context engineering.
Think of it like an operating system. The OS decides what gets loaded into RAM for the CPU to process. Similarly, YOUR context engineering layer decides what gets loaded into the context window for the LLM to process.
The LLM is the CPU - the processing unit. The context window is RAM - limited working memory. External memory stores are like disk - persistent, larger, slower. And YOU are the operating system.</a:t>
            </a:r>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859100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674464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p:nvPicPr>
        <p:blipFill>
          <a:blip r:embed="rId2"/>
          <a:stretch>
            <a:fillRect/>
          </a:stretch>
        </p:blipFill>
        <p:spPr>
          <a:xfrm>
            <a:off x="0" y="0"/>
            <a:ext cx="9144000" cy="51435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900501" y="987374"/>
            <a:ext cx="7333862" cy="3655572"/>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object with a black border&#10;&#10;Description automatically generated with medium confidence">
            <a:extLst>
              <a:ext uri="{FF2B5EF4-FFF2-40B4-BE49-F238E27FC236}">
                <a16:creationId xmlns:a16="http://schemas.microsoft.com/office/drawing/2014/main" id="{1E03FF75-F906-DFC4-F2DB-E6A0D0C643B9}"/>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501031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Sun, 12/14/2025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01253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4628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Sun, 12/14/2025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1" r:id="rId10"/>
    <p:sldLayoutId id="2147483662" r:id="rId11"/>
    <p:sldLayoutId id="2147483663" r:id="rId12"/>
    <p:sldLayoutId id="2147483664" r:id="rId13"/>
    <p:sldLayoutId id="2147483665" r:id="rId14"/>
    <p:sldLayoutId id="2147483666" r:id="rId15"/>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1.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pic>
        <p:nvPicPr>
          <p:cNvPr id="5" name="Picture 4" descr="A black square with white text&#10;&#10;AI-generated content may be incorrect.">
            <a:extLst>
              <a:ext uri="{FF2B5EF4-FFF2-40B4-BE49-F238E27FC236}">
                <a16:creationId xmlns:a16="http://schemas.microsoft.com/office/drawing/2014/main" id="{CFC6D385-9EB4-D708-2C38-DC758BFDEC2A}"/>
              </a:ext>
            </a:extLst>
          </p:cNvPr>
          <p:cNvPicPr>
            <a:picLocks noChangeAspect="1"/>
          </p:cNvPicPr>
          <p:nvPr/>
        </p:nvPicPr>
        <p:blipFill>
          <a:blip r:embed="rId8"/>
          <a:stretch>
            <a:fillRect/>
          </a:stretch>
        </p:blipFill>
        <p:spPr>
          <a:xfrm>
            <a:off x="7792344" y="93193"/>
            <a:ext cx="1200150" cy="1200150"/>
          </a:xfrm>
          <a:prstGeom prst="rect">
            <a:avLst/>
          </a:prstGeom>
        </p:spPr>
      </p:pic>
      <p:pic>
        <p:nvPicPr>
          <p:cNvPr id="6" name="Picture 5" descr="A person in a suit&#10;&#10;AI-generated content may be incorrect.">
            <a:extLst>
              <a:ext uri="{FF2B5EF4-FFF2-40B4-BE49-F238E27FC236}">
                <a16:creationId xmlns:a16="http://schemas.microsoft.com/office/drawing/2014/main" id="{28F2FB1B-7B50-DDE8-D878-E5652B23586B}"/>
              </a:ext>
            </a:extLst>
          </p:cNvPr>
          <p:cNvPicPr>
            <a:picLocks noChangeAspect="1"/>
          </p:cNvPicPr>
          <p:nvPr/>
        </p:nvPicPr>
        <p:blipFill>
          <a:blip r:embed="rId9"/>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CEBA6CED-D5A9-DBE5-80AB-DFAFEE9047C4}"/>
              </a:ext>
            </a:extLst>
          </p:cNvPr>
          <p:cNvPicPr>
            <a:picLocks noChangeAspect="1"/>
          </p:cNvPicPr>
          <p:nvPr/>
        </p:nvPicPr>
        <p:blipFill>
          <a:blip r:embed="rId10"/>
          <a:stretch>
            <a:fillRect/>
          </a:stretch>
        </p:blipFill>
        <p:spPr>
          <a:xfrm>
            <a:off x="0" y="4507"/>
            <a:ext cx="9144000" cy="5134486"/>
          </a:xfrm>
          <a:prstGeom prst="rect">
            <a:avLst/>
          </a:prstGeom>
        </p:spPr>
      </p:pic>
      <p:pic>
        <p:nvPicPr>
          <p:cNvPr id="11" name="Picture 10" descr="A person in a suit&#10;&#10;AI-generated content may be incorrect.">
            <a:extLst>
              <a:ext uri="{FF2B5EF4-FFF2-40B4-BE49-F238E27FC236}">
                <a16:creationId xmlns:a16="http://schemas.microsoft.com/office/drawing/2014/main" id="{1B6FE0A1-9539-FA74-D905-EE6CC8DE0557}"/>
              </a:ext>
            </a:extLst>
          </p:cNvPr>
          <p:cNvPicPr>
            <a:picLocks noChangeAspect="1"/>
          </p:cNvPicPr>
          <p:nvPr/>
        </p:nvPicPr>
        <p:blipFill>
          <a:blip r:embed="rId11"/>
          <a:stretch>
            <a:fillRect/>
          </a:stretch>
        </p:blipFill>
        <p:spPr>
          <a:xfrm>
            <a:off x="0" y="0"/>
            <a:ext cx="9144000" cy="5143500"/>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244947" y="0"/>
            <a:ext cx="7548179" cy="560552"/>
          </a:xfrm>
        </p:spPr>
        <p:txBody>
          <a:bodyPr anchor="ctr">
            <a:normAutofit/>
          </a:bodyPr>
          <a:lstStyle/>
          <a:p>
            <a:r>
              <a:rPr lang="en-US" sz="2600" dirty="0"/>
              <a:t>Context Window</a:t>
            </a:r>
          </a:p>
        </p:txBody>
      </p:sp>
      <p:pic>
        <p:nvPicPr>
          <p:cNvPr id="9" name="Picture 8">
            <a:extLst>
              <a:ext uri="{FF2B5EF4-FFF2-40B4-BE49-F238E27FC236}">
                <a16:creationId xmlns:a16="http://schemas.microsoft.com/office/drawing/2014/main" id="{8EE2CA3F-7961-200A-5561-C04E126831C9}"/>
              </a:ext>
            </a:extLst>
          </p:cNvPr>
          <p:cNvPicPr>
            <a:picLocks noChangeAspect="1"/>
          </p:cNvPicPr>
          <p:nvPr/>
        </p:nvPicPr>
        <p:blipFill>
          <a:blip r:embed="rId3"/>
          <a:stretch>
            <a:fillRect/>
          </a:stretch>
        </p:blipFill>
        <p:spPr>
          <a:xfrm>
            <a:off x="1051244" y="1109680"/>
            <a:ext cx="7041513" cy="3341818"/>
          </a:xfrm>
          <a:prstGeom prst="rect">
            <a:avLst/>
          </a:prstGeom>
        </p:spPr>
      </p:pic>
    </p:spTree>
    <p:extLst>
      <p:ext uri="{BB962C8B-B14F-4D97-AF65-F5344CB8AC3E}">
        <p14:creationId xmlns:p14="http://schemas.microsoft.com/office/powerpoint/2010/main" val="2182448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228565" cy="507831"/>
          </a:xfrm>
          <a:prstGeom prst="rect">
            <a:avLst/>
          </a:prstGeom>
          <a:noFill/>
        </p:spPr>
        <p:txBody>
          <a:bodyPr wrap="none">
            <a:spAutoFit/>
          </a:bodyPr>
          <a:lstStyle/>
          <a:p>
            <a:pPr algn="l">
              <a:defRPr sz="3600" b="1">
                <a:solidFill>
                  <a:srgbClr val="FFFFFF"/>
                </a:solidFill>
              </a:defRPr>
            </a:pPr>
            <a:r>
              <a:rPr sz="2700"/>
              <a:t>Step 1: Breaking Text into Chunks (Tokens)</a:t>
            </a:r>
          </a:p>
        </p:txBody>
      </p:sp>
      <p:sp>
        <p:nvSpPr>
          <p:cNvPr id="5" name="Rounded Rectangle 4"/>
          <p:cNvSpPr/>
          <p:nvPr/>
        </p:nvSpPr>
        <p:spPr>
          <a:xfrm>
            <a:off x="548640" y="1371600"/>
            <a:ext cx="2400300" cy="20574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984800" y="1508760"/>
            <a:ext cx="1527982" cy="346249"/>
          </a:xfrm>
          <a:prstGeom prst="rect">
            <a:avLst/>
          </a:prstGeom>
          <a:noFill/>
        </p:spPr>
        <p:txBody>
          <a:bodyPr wrap="none">
            <a:spAutoFit/>
          </a:bodyPr>
          <a:lstStyle/>
          <a:p>
            <a:pPr algn="ctr">
              <a:defRPr sz="2200" b="1">
                <a:solidFill>
                  <a:srgbClr val="667EEA"/>
                </a:solidFill>
              </a:defRPr>
            </a:pPr>
            <a:r>
              <a:rPr sz="1650"/>
              <a:t>What You Type</a:t>
            </a:r>
          </a:p>
        </p:txBody>
      </p:sp>
      <p:sp>
        <p:nvSpPr>
          <p:cNvPr id="7" name="TextBox 6"/>
          <p:cNvSpPr txBox="1"/>
          <p:nvPr/>
        </p:nvSpPr>
        <p:spPr>
          <a:xfrm>
            <a:off x="685800" y="2057401"/>
            <a:ext cx="2125980" cy="461665"/>
          </a:xfrm>
          <a:prstGeom prst="rect">
            <a:avLst/>
          </a:prstGeom>
          <a:noFill/>
        </p:spPr>
        <p:txBody>
          <a:bodyPr wrap="square">
            <a:spAutoFit/>
          </a:bodyPr>
          <a:lstStyle/>
          <a:p>
            <a:pPr algn="ctr">
              <a:defRPr sz="1600">
                <a:solidFill>
                  <a:srgbClr val="555555"/>
                </a:solidFill>
              </a:defRPr>
            </a:pPr>
            <a:r>
              <a:rPr sz="1200"/>
              <a:t>"Context engineering improves AI"</a:t>
            </a:r>
          </a:p>
        </p:txBody>
      </p:sp>
      <p:sp>
        <p:nvSpPr>
          <p:cNvPr id="8" name="TextBox 7"/>
          <p:cNvSpPr txBox="1"/>
          <p:nvPr/>
        </p:nvSpPr>
        <p:spPr>
          <a:xfrm>
            <a:off x="2921735" y="2263141"/>
            <a:ext cx="603050" cy="646331"/>
          </a:xfrm>
          <a:prstGeom prst="rect">
            <a:avLst/>
          </a:prstGeom>
          <a:noFill/>
        </p:spPr>
        <p:txBody>
          <a:bodyPr wrap="none">
            <a:spAutoFit/>
          </a:bodyPr>
          <a:lstStyle/>
          <a:p>
            <a:pPr algn="ctr">
              <a:defRPr sz="4800" b="1">
                <a:solidFill>
                  <a:srgbClr val="667EEA"/>
                </a:solidFill>
              </a:defRPr>
            </a:pPr>
            <a:r>
              <a:rPr sz="3600"/>
              <a:t>→</a:t>
            </a:r>
          </a:p>
        </p:txBody>
      </p:sp>
      <p:sp>
        <p:nvSpPr>
          <p:cNvPr id="9" name="Rounded Rectangle 8"/>
          <p:cNvSpPr/>
          <p:nvPr/>
        </p:nvSpPr>
        <p:spPr>
          <a:xfrm>
            <a:off x="3291840" y="1371600"/>
            <a:ext cx="2400300" cy="20574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3616590" y="1508760"/>
            <a:ext cx="1750800" cy="346249"/>
          </a:xfrm>
          <a:prstGeom prst="rect">
            <a:avLst/>
          </a:prstGeom>
          <a:noFill/>
        </p:spPr>
        <p:txBody>
          <a:bodyPr wrap="none">
            <a:spAutoFit/>
          </a:bodyPr>
          <a:lstStyle/>
          <a:p>
            <a:pPr algn="ctr">
              <a:defRPr sz="2200" b="1">
                <a:solidFill>
                  <a:srgbClr val="667EEA"/>
                </a:solidFill>
              </a:defRPr>
            </a:pPr>
            <a:r>
              <a:rPr sz="1650"/>
              <a:t>AI Breaks It Down</a:t>
            </a:r>
          </a:p>
        </p:txBody>
      </p:sp>
      <p:sp>
        <p:nvSpPr>
          <p:cNvPr id="11" name="TextBox 10"/>
          <p:cNvSpPr txBox="1"/>
          <p:nvPr/>
        </p:nvSpPr>
        <p:spPr>
          <a:xfrm>
            <a:off x="3429000" y="2057400"/>
            <a:ext cx="2125980" cy="484748"/>
          </a:xfrm>
          <a:prstGeom prst="rect">
            <a:avLst/>
          </a:prstGeom>
          <a:noFill/>
        </p:spPr>
        <p:txBody>
          <a:bodyPr wrap="square">
            <a:spAutoFit/>
          </a:bodyPr>
          <a:lstStyle/>
          <a:p>
            <a:pPr algn="ctr">
              <a:defRPr sz="1600">
                <a:solidFill>
                  <a:srgbClr val="555555"/>
                </a:solidFill>
              </a:defRPr>
            </a:pPr>
            <a:r>
              <a:rPr sz="1200"/>
              <a:t>Splits into meaningful pieces</a:t>
            </a:r>
          </a:p>
          <a:p>
            <a:r>
              <a:rPr sz="1350"/>
              <a:t>(like puzzle pieces)</a:t>
            </a:r>
          </a:p>
        </p:txBody>
      </p:sp>
      <p:sp>
        <p:nvSpPr>
          <p:cNvPr id="12" name="TextBox 11"/>
          <p:cNvSpPr txBox="1"/>
          <p:nvPr/>
        </p:nvSpPr>
        <p:spPr>
          <a:xfrm>
            <a:off x="5664935" y="2263141"/>
            <a:ext cx="603050" cy="646331"/>
          </a:xfrm>
          <a:prstGeom prst="rect">
            <a:avLst/>
          </a:prstGeom>
          <a:noFill/>
        </p:spPr>
        <p:txBody>
          <a:bodyPr wrap="none">
            <a:spAutoFit/>
          </a:bodyPr>
          <a:lstStyle/>
          <a:p>
            <a:pPr algn="ctr">
              <a:defRPr sz="4800" b="1">
                <a:solidFill>
                  <a:srgbClr val="667EEA"/>
                </a:solidFill>
              </a:defRPr>
            </a:pPr>
            <a:r>
              <a:rPr sz="3600"/>
              <a:t>→</a:t>
            </a:r>
          </a:p>
        </p:txBody>
      </p:sp>
      <p:sp>
        <p:nvSpPr>
          <p:cNvPr id="13" name="Rounded Rectangle 12"/>
          <p:cNvSpPr/>
          <p:nvPr/>
        </p:nvSpPr>
        <p:spPr>
          <a:xfrm>
            <a:off x="6035040" y="1371600"/>
            <a:ext cx="2400300" cy="20574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6563564" y="1508760"/>
            <a:ext cx="1343253" cy="346249"/>
          </a:xfrm>
          <a:prstGeom prst="rect">
            <a:avLst/>
          </a:prstGeom>
          <a:noFill/>
        </p:spPr>
        <p:txBody>
          <a:bodyPr wrap="none">
            <a:spAutoFit/>
          </a:bodyPr>
          <a:lstStyle/>
          <a:p>
            <a:pPr algn="ctr">
              <a:defRPr sz="2200" b="1">
                <a:solidFill>
                  <a:srgbClr val="667EEA"/>
                </a:solidFill>
              </a:defRPr>
            </a:pPr>
            <a:r>
              <a:rPr sz="1650"/>
              <a:t>What AI Sees</a:t>
            </a:r>
          </a:p>
        </p:txBody>
      </p:sp>
      <p:sp>
        <p:nvSpPr>
          <p:cNvPr id="15" name="TextBox 14"/>
          <p:cNvSpPr txBox="1"/>
          <p:nvPr/>
        </p:nvSpPr>
        <p:spPr>
          <a:xfrm>
            <a:off x="6172200" y="2057400"/>
            <a:ext cx="2125980" cy="484748"/>
          </a:xfrm>
          <a:prstGeom prst="rect">
            <a:avLst/>
          </a:prstGeom>
          <a:noFill/>
        </p:spPr>
        <p:txBody>
          <a:bodyPr wrap="square">
            <a:spAutoFit/>
          </a:bodyPr>
          <a:lstStyle/>
          <a:p>
            <a:pPr algn="ctr">
              <a:defRPr sz="1600">
                <a:solidFill>
                  <a:srgbClr val="555555"/>
                </a:solidFill>
              </a:defRPr>
            </a:pPr>
            <a:r>
              <a:rPr sz="1200"/>
              <a:t>["Context", " engineering",</a:t>
            </a:r>
          </a:p>
          <a:p>
            <a:r>
              <a:rPr sz="1350"/>
              <a:t>" improves", " AI"]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D6C1C-14AE-B5AF-974F-211215D7A11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51FCBA1-8F5E-313C-DE17-4217BDAB181C}"/>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6412E748-2A83-6F86-2503-FE5AE178C70A}"/>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F4B762AA-AF41-D2BE-C73B-5F90DDD98EB1}"/>
              </a:ext>
            </a:extLst>
          </p:cNvPr>
          <p:cNvSpPr txBox="1"/>
          <p:nvPr/>
        </p:nvSpPr>
        <p:spPr>
          <a:xfrm>
            <a:off x="342901" y="102871"/>
            <a:ext cx="5251759" cy="507831"/>
          </a:xfrm>
          <a:prstGeom prst="rect">
            <a:avLst/>
          </a:prstGeom>
          <a:noFill/>
        </p:spPr>
        <p:txBody>
          <a:bodyPr wrap="none">
            <a:spAutoFit/>
          </a:bodyPr>
          <a:lstStyle/>
          <a:p>
            <a:pPr algn="l">
              <a:defRPr sz="3600" b="1">
                <a:solidFill>
                  <a:srgbClr val="FFFFFF"/>
                </a:solidFill>
              </a:defRPr>
            </a:pPr>
            <a:r>
              <a:rPr sz="2700"/>
              <a:t>Three Types of AI Memory Systems</a:t>
            </a:r>
          </a:p>
        </p:txBody>
      </p:sp>
      <p:sp>
        <p:nvSpPr>
          <p:cNvPr id="5" name="Rounded Rectangle 4">
            <a:extLst>
              <a:ext uri="{FF2B5EF4-FFF2-40B4-BE49-F238E27FC236}">
                <a16:creationId xmlns:a16="http://schemas.microsoft.com/office/drawing/2014/main" id="{9DF0352F-CCCD-3B66-D951-AA3605275E28}"/>
              </a:ext>
            </a:extLst>
          </p:cNvPr>
          <p:cNvSpPr/>
          <p:nvPr/>
        </p:nvSpPr>
        <p:spPr>
          <a:xfrm>
            <a:off x="548640" y="1028700"/>
            <a:ext cx="2606040" cy="3429000"/>
          </a:xfrm>
          <a:prstGeom prst="roundRect">
            <a:avLst/>
          </a:prstGeom>
          <a:solidFill>
            <a:srgbClr val="F5F7FA"/>
          </a:solidFill>
          <a:ln w="508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8A96579D-9E9E-AFC4-C3BC-E561D41F1E2A}"/>
              </a:ext>
            </a:extLst>
          </p:cNvPr>
          <p:cNvSpPr txBox="1"/>
          <p:nvPr/>
        </p:nvSpPr>
        <p:spPr>
          <a:xfrm>
            <a:off x="1442734" y="1165861"/>
            <a:ext cx="817853" cy="646331"/>
          </a:xfrm>
          <a:prstGeom prst="rect">
            <a:avLst/>
          </a:prstGeom>
          <a:noFill/>
        </p:spPr>
        <p:txBody>
          <a:bodyPr wrap="none">
            <a:spAutoFit/>
          </a:bodyPr>
          <a:lstStyle/>
          <a:p>
            <a:pPr algn="ctr">
              <a:defRPr sz="4800"/>
            </a:pPr>
            <a:r>
              <a:rPr sz="3600"/>
              <a:t>📚</a:t>
            </a:r>
          </a:p>
        </p:txBody>
      </p:sp>
      <p:sp>
        <p:nvSpPr>
          <p:cNvPr id="7" name="TextBox 6">
            <a:extLst>
              <a:ext uri="{FF2B5EF4-FFF2-40B4-BE49-F238E27FC236}">
                <a16:creationId xmlns:a16="http://schemas.microsoft.com/office/drawing/2014/main" id="{F289574E-B1CA-43B9-80D1-E3D7B36AF14D}"/>
              </a:ext>
            </a:extLst>
          </p:cNvPr>
          <p:cNvSpPr txBox="1"/>
          <p:nvPr/>
        </p:nvSpPr>
        <p:spPr>
          <a:xfrm>
            <a:off x="1067631" y="1577340"/>
            <a:ext cx="1568058" cy="323165"/>
          </a:xfrm>
          <a:prstGeom prst="rect">
            <a:avLst/>
          </a:prstGeom>
          <a:noFill/>
        </p:spPr>
        <p:txBody>
          <a:bodyPr wrap="none">
            <a:spAutoFit/>
          </a:bodyPr>
          <a:lstStyle/>
          <a:p>
            <a:pPr algn="ctr">
              <a:defRPr sz="2000" b="1">
                <a:solidFill>
                  <a:srgbClr val="3498DB"/>
                </a:solidFill>
              </a:defRPr>
            </a:pPr>
            <a:r>
              <a:rPr sz="1500"/>
              <a:t>Episodic Memory</a:t>
            </a:r>
          </a:p>
        </p:txBody>
      </p:sp>
      <p:sp>
        <p:nvSpPr>
          <p:cNvPr id="8" name="TextBox 7">
            <a:extLst>
              <a:ext uri="{FF2B5EF4-FFF2-40B4-BE49-F238E27FC236}">
                <a16:creationId xmlns:a16="http://schemas.microsoft.com/office/drawing/2014/main" id="{D72C2F0D-6485-ECB1-8695-A7C073234F1C}"/>
              </a:ext>
            </a:extLst>
          </p:cNvPr>
          <p:cNvSpPr txBox="1"/>
          <p:nvPr/>
        </p:nvSpPr>
        <p:spPr>
          <a:xfrm>
            <a:off x="1314494" y="1851660"/>
            <a:ext cx="1074333" cy="253916"/>
          </a:xfrm>
          <a:prstGeom prst="rect">
            <a:avLst/>
          </a:prstGeom>
          <a:noFill/>
        </p:spPr>
        <p:txBody>
          <a:bodyPr wrap="none">
            <a:spAutoFit/>
          </a:bodyPr>
          <a:lstStyle/>
          <a:p>
            <a:pPr algn="ctr">
              <a:defRPr sz="1400" i="1">
                <a:solidFill>
                  <a:srgbClr val="555555"/>
                </a:solidFill>
              </a:defRPr>
            </a:pPr>
            <a:r>
              <a:rPr sz="1050"/>
              <a:t>What Happened</a:t>
            </a:r>
          </a:p>
        </p:txBody>
      </p:sp>
      <p:sp>
        <p:nvSpPr>
          <p:cNvPr id="9" name="TextBox 8">
            <a:extLst>
              <a:ext uri="{FF2B5EF4-FFF2-40B4-BE49-F238E27FC236}">
                <a16:creationId xmlns:a16="http://schemas.microsoft.com/office/drawing/2014/main" id="{0EBD1FBF-6793-1B5A-D870-11EB23C35CAC}"/>
              </a:ext>
            </a:extLst>
          </p:cNvPr>
          <p:cNvSpPr txBox="1"/>
          <p:nvPr/>
        </p:nvSpPr>
        <p:spPr>
          <a:xfrm>
            <a:off x="754380" y="2125980"/>
            <a:ext cx="2194560" cy="392415"/>
          </a:xfrm>
          <a:prstGeom prst="rect">
            <a:avLst/>
          </a:prstGeom>
          <a:noFill/>
        </p:spPr>
        <p:txBody>
          <a:bodyPr wrap="square">
            <a:spAutoFit/>
          </a:bodyPr>
          <a:lstStyle/>
          <a:p>
            <a:pPr algn="ctr">
              <a:defRPr sz="1300">
                <a:solidFill>
                  <a:srgbClr val="555555"/>
                </a:solidFill>
              </a:defRPr>
            </a:pPr>
            <a:r>
              <a:rPr sz="975"/>
              <a:t>Stores time-ordered conversation history and events</a:t>
            </a:r>
          </a:p>
        </p:txBody>
      </p:sp>
      <p:sp>
        <p:nvSpPr>
          <p:cNvPr id="10" name="TextBox 9">
            <a:extLst>
              <a:ext uri="{FF2B5EF4-FFF2-40B4-BE49-F238E27FC236}">
                <a16:creationId xmlns:a16="http://schemas.microsoft.com/office/drawing/2014/main" id="{DBCB10EB-7F8C-D5F8-0994-9A139F76EF68}"/>
              </a:ext>
            </a:extLst>
          </p:cNvPr>
          <p:cNvSpPr txBox="1"/>
          <p:nvPr/>
        </p:nvSpPr>
        <p:spPr>
          <a:xfrm>
            <a:off x="822961" y="2606040"/>
            <a:ext cx="691215" cy="230832"/>
          </a:xfrm>
          <a:prstGeom prst="rect">
            <a:avLst/>
          </a:prstGeom>
          <a:noFill/>
        </p:spPr>
        <p:txBody>
          <a:bodyPr wrap="none">
            <a:spAutoFit/>
          </a:bodyPr>
          <a:lstStyle/>
          <a:p>
            <a:pPr>
              <a:defRPr sz="1200" b="1">
                <a:solidFill>
                  <a:srgbClr val="3498DB"/>
                </a:solidFill>
              </a:defRPr>
            </a:pPr>
            <a:r>
              <a:rPr sz="900"/>
              <a:t>Use Cases:</a:t>
            </a:r>
          </a:p>
        </p:txBody>
      </p:sp>
      <p:sp>
        <p:nvSpPr>
          <p:cNvPr id="11" name="TextBox 10">
            <a:extLst>
              <a:ext uri="{FF2B5EF4-FFF2-40B4-BE49-F238E27FC236}">
                <a16:creationId xmlns:a16="http://schemas.microsoft.com/office/drawing/2014/main" id="{CC87FDC6-03E3-3C21-2849-6AFC856C1B81}"/>
              </a:ext>
            </a:extLst>
          </p:cNvPr>
          <p:cNvSpPr txBox="1"/>
          <p:nvPr/>
        </p:nvSpPr>
        <p:spPr>
          <a:xfrm>
            <a:off x="822960" y="2811779"/>
            <a:ext cx="2057400" cy="842538"/>
          </a:xfrm>
          <a:prstGeom prst="rect">
            <a:avLst/>
          </a:prstGeom>
          <a:noFill/>
        </p:spPr>
        <p:txBody>
          <a:bodyPr wrap="square">
            <a:spAutoFit/>
          </a:bodyPr>
          <a:lstStyle/>
          <a:p>
            <a:pPr>
              <a:defRPr sz="1100">
                <a:solidFill>
                  <a:srgbClr val="555555"/>
                </a:solidFill>
              </a:defRPr>
            </a:pPr>
            <a:r>
              <a:rPr sz="825"/>
              <a:t>• Chat history</a:t>
            </a:r>
          </a:p>
          <a:p>
            <a:r>
              <a:rPr sz="1350"/>
              <a:t>• User interactions</a:t>
            </a:r>
          </a:p>
          <a:p>
            <a:r>
              <a:rPr sz="1350"/>
              <a:t>• Session logs</a:t>
            </a:r>
          </a:p>
          <a:p>
            <a:r>
              <a:rPr sz="1350"/>
              <a:t>• Audit trails</a:t>
            </a:r>
          </a:p>
        </p:txBody>
      </p:sp>
      <p:sp>
        <p:nvSpPr>
          <p:cNvPr id="12" name="TextBox 11">
            <a:extLst>
              <a:ext uri="{FF2B5EF4-FFF2-40B4-BE49-F238E27FC236}">
                <a16:creationId xmlns:a16="http://schemas.microsoft.com/office/drawing/2014/main" id="{22505DFC-1C00-90C7-530F-62FD4C90E64E}"/>
              </a:ext>
            </a:extLst>
          </p:cNvPr>
          <p:cNvSpPr txBox="1"/>
          <p:nvPr/>
        </p:nvSpPr>
        <p:spPr>
          <a:xfrm>
            <a:off x="822961" y="3634740"/>
            <a:ext cx="768159" cy="230832"/>
          </a:xfrm>
          <a:prstGeom prst="rect">
            <a:avLst/>
          </a:prstGeom>
          <a:noFill/>
        </p:spPr>
        <p:txBody>
          <a:bodyPr wrap="none">
            <a:spAutoFit/>
          </a:bodyPr>
          <a:lstStyle/>
          <a:p>
            <a:pPr>
              <a:defRPr sz="1200" b="1">
                <a:solidFill>
                  <a:srgbClr val="3498DB"/>
                </a:solidFill>
              </a:defRPr>
            </a:pPr>
            <a:r>
              <a:rPr sz="900"/>
              <a:t>Technology:</a:t>
            </a:r>
          </a:p>
        </p:txBody>
      </p:sp>
      <p:sp>
        <p:nvSpPr>
          <p:cNvPr id="13" name="TextBox 12">
            <a:extLst>
              <a:ext uri="{FF2B5EF4-FFF2-40B4-BE49-F238E27FC236}">
                <a16:creationId xmlns:a16="http://schemas.microsoft.com/office/drawing/2014/main" id="{65CD4543-9D1B-32E2-20C4-01EFB43509D9}"/>
              </a:ext>
            </a:extLst>
          </p:cNvPr>
          <p:cNvSpPr txBox="1"/>
          <p:nvPr/>
        </p:nvSpPr>
        <p:spPr>
          <a:xfrm>
            <a:off x="822960" y="3840480"/>
            <a:ext cx="2057400" cy="427040"/>
          </a:xfrm>
          <a:prstGeom prst="rect">
            <a:avLst/>
          </a:prstGeom>
          <a:noFill/>
        </p:spPr>
        <p:txBody>
          <a:bodyPr wrap="square">
            <a:spAutoFit/>
          </a:bodyPr>
          <a:lstStyle/>
          <a:p>
            <a:pPr>
              <a:defRPr sz="1100" i="1">
                <a:solidFill>
                  <a:srgbClr val="555555"/>
                </a:solidFill>
              </a:defRPr>
            </a:pPr>
            <a:r>
              <a:rPr sz="825"/>
              <a:t>Azure Cosmos DB</a:t>
            </a:r>
          </a:p>
          <a:p>
            <a:r>
              <a:rPr sz="1350"/>
              <a:t>Time-series storage</a:t>
            </a:r>
          </a:p>
        </p:txBody>
      </p:sp>
      <p:sp>
        <p:nvSpPr>
          <p:cNvPr id="14" name="Rounded Rectangle 13">
            <a:extLst>
              <a:ext uri="{FF2B5EF4-FFF2-40B4-BE49-F238E27FC236}">
                <a16:creationId xmlns:a16="http://schemas.microsoft.com/office/drawing/2014/main" id="{F611934D-227F-0EB8-0FDA-07A1E9BB9292}"/>
              </a:ext>
            </a:extLst>
          </p:cNvPr>
          <p:cNvSpPr/>
          <p:nvPr/>
        </p:nvSpPr>
        <p:spPr>
          <a:xfrm>
            <a:off x="3360419" y="1028700"/>
            <a:ext cx="2606040" cy="3429000"/>
          </a:xfrm>
          <a:prstGeom prst="roundRect">
            <a:avLst/>
          </a:prstGeom>
          <a:solidFill>
            <a:srgbClr val="F5F7FA"/>
          </a:solidFill>
          <a:ln w="508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5" name="TextBox 14">
            <a:extLst>
              <a:ext uri="{FF2B5EF4-FFF2-40B4-BE49-F238E27FC236}">
                <a16:creationId xmlns:a16="http://schemas.microsoft.com/office/drawing/2014/main" id="{FA4B2A4E-B7C2-E627-598A-58DA81DC62AA}"/>
              </a:ext>
            </a:extLst>
          </p:cNvPr>
          <p:cNvSpPr txBox="1"/>
          <p:nvPr/>
        </p:nvSpPr>
        <p:spPr>
          <a:xfrm>
            <a:off x="4254513" y="1165861"/>
            <a:ext cx="817853" cy="646331"/>
          </a:xfrm>
          <a:prstGeom prst="rect">
            <a:avLst/>
          </a:prstGeom>
          <a:noFill/>
        </p:spPr>
        <p:txBody>
          <a:bodyPr wrap="none">
            <a:spAutoFit/>
          </a:bodyPr>
          <a:lstStyle/>
          <a:p>
            <a:pPr algn="ctr">
              <a:defRPr sz="4800"/>
            </a:pPr>
            <a:r>
              <a:rPr sz="3600"/>
              <a:t>💡</a:t>
            </a:r>
          </a:p>
        </p:txBody>
      </p:sp>
      <p:sp>
        <p:nvSpPr>
          <p:cNvPr id="16" name="TextBox 15">
            <a:extLst>
              <a:ext uri="{FF2B5EF4-FFF2-40B4-BE49-F238E27FC236}">
                <a16:creationId xmlns:a16="http://schemas.microsoft.com/office/drawing/2014/main" id="{FA50F67F-10B3-D1CE-214B-D3230DC9FA74}"/>
              </a:ext>
            </a:extLst>
          </p:cNvPr>
          <p:cNvSpPr txBox="1"/>
          <p:nvPr/>
        </p:nvSpPr>
        <p:spPr>
          <a:xfrm>
            <a:off x="3838533" y="1577340"/>
            <a:ext cx="1649812" cy="323165"/>
          </a:xfrm>
          <a:prstGeom prst="rect">
            <a:avLst/>
          </a:prstGeom>
          <a:noFill/>
        </p:spPr>
        <p:txBody>
          <a:bodyPr wrap="none">
            <a:spAutoFit/>
          </a:bodyPr>
          <a:lstStyle/>
          <a:p>
            <a:pPr algn="ctr">
              <a:defRPr sz="2000" b="1">
                <a:solidFill>
                  <a:srgbClr val="2ECC71"/>
                </a:solidFill>
              </a:defRPr>
            </a:pPr>
            <a:r>
              <a:rPr sz="1500"/>
              <a:t>Semantic Memory</a:t>
            </a:r>
          </a:p>
        </p:txBody>
      </p:sp>
      <p:sp>
        <p:nvSpPr>
          <p:cNvPr id="17" name="TextBox 16">
            <a:extLst>
              <a:ext uri="{FF2B5EF4-FFF2-40B4-BE49-F238E27FC236}">
                <a16:creationId xmlns:a16="http://schemas.microsoft.com/office/drawing/2014/main" id="{B655168A-32D5-82C4-C4B4-2D94166BEC7D}"/>
              </a:ext>
            </a:extLst>
          </p:cNvPr>
          <p:cNvSpPr txBox="1"/>
          <p:nvPr/>
        </p:nvSpPr>
        <p:spPr>
          <a:xfrm>
            <a:off x="4220048" y="1851660"/>
            <a:ext cx="886782" cy="253916"/>
          </a:xfrm>
          <a:prstGeom prst="rect">
            <a:avLst/>
          </a:prstGeom>
          <a:noFill/>
        </p:spPr>
        <p:txBody>
          <a:bodyPr wrap="none">
            <a:spAutoFit/>
          </a:bodyPr>
          <a:lstStyle/>
          <a:p>
            <a:pPr algn="ctr">
              <a:defRPr sz="1400" i="1">
                <a:solidFill>
                  <a:srgbClr val="555555"/>
                </a:solidFill>
              </a:defRPr>
            </a:pPr>
            <a:r>
              <a:rPr sz="1050"/>
              <a:t>What I Know</a:t>
            </a:r>
          </a:p>
        </p:txBody>
      </p:sp>
      <p:sp>
        <p:nvSpPr>
          <p:cNvPr id="18" name="TextBox 17">
            <a:extLst>
              <a:ext uri="{FF2B5EF4-FFF2-40B4-BE49-F238E27FC236}">
                <a16:creationId xmlns:a16="http://schemas.microsoft.com/office/drawing/2014/main" id="{11D26378-BF52-E7E3-F2BA-B3246B22E66C}"/>
              </a:ext>
            </a:extLst>
          </p:cNvPr>
          <p:cNvSpPr txBox="1"/>
          <p:nvPr/>
        </p:nvSpPr>
        <p:spPr>
          <a:xfrm>
            <a:off x="3566159" y="2125980"/>
            <a:ext cx="2194560" cy="392415"/>
          </a:xfrm>
          <a:prstGeom prst="rect">
            <a:avLst/>
          </a:prstGeom>
          <a:noFill/>
        </p:spPr>
        <p:txBody>
          <a:bodyPr wrap="square">
            <a:spAutoFit/>
          </a:bodyPr>
          <a:lstStyle/>
          <a:p>
            <a:pPr algn="ctr">
              <a:defRPr sz="1300">
                <a:solidFill>
                  <a:srgbClr val="555555"/>
                </a:solidFill>
              </a:defRPr>
            </a:pPr>
            <a:r>
              <a:rPr sz="975"/>
              <a:t>Stores facts, knowledge, and learned information</a:t>
            </a:r>
          </a:p>
        </p:txBody>
      </p:sp>
      <p:sp>
        <p:nvSpPr>
          <p:cNvPr id="19" name="TextBox 18">
            <a:extLst>
              <a:ext uri="{FF2B5EF4-FFF2-40B4-BE49-F238E27FC236}">
                <a16:creationId xmlns:a16="http://schemas.microsoft.com/office/drawing/2014/main" id="{DC48911E-B30B-1ACA-DCB1-9096BA4B2898}"/>
              </a:ext>
            </a:extLst>
          </p:cNvPr>
          <p:cNvSpPr txBox="1"/>
          <p:nvPr/>
        </p:nvSpPr>
        <p:spPr>
          <a:xfrm>
            <a:off x="3634740" y="2606040"/>
            <a:ext cx="691215" cy="230832"/>
          </a:xfrm>
          <a:prstGeom prst="rect">
            <a:avLst/>
          </a:prstGeom>
          <a:noFill/>
        </p:spPr>
        <p:txBody>
          <a:bodyPr wrap="none">
            <a:spAutoFit/>
          </a:bodyPr>
          <a:lstStyle/>
          <a:p>
            <a:pPr>
              <a:defRPr sz="1200" b="1">
                <a:solidFill>
                  <a:srgbClr val="2ECC71"/>
                </a:solidFill>
              </a:defRPr>
            </a:pPr>
            <a:r>
              <a:rPr sz="900"/>
              <a:t>Use Cases:</a:t>
            </a:r>
          </a:p>
        </p:txBody>
      </p:sp>
      <p:sp>
        <p:nvSpPr>
          <p:cNvPr id="20" name="TextBox 19">
            <a:extLst>
              <a:ext uri="{FF2B5EF4-FFF2-40B4-BE49-F238E27FC236}">
                <a16:creationId xmlns:a16="http://schemas.microsoft.com/office/drawing/2014/main" id="{72037A4B-660E-EA6A-BD87-31E1AC0C2890}"/>
              </a:ext>
            </a:extLst>
          </p:cNvPr>
          <p:cNvSpPr txBox="1"/>
          <p:nvPr/>
        </p:nvSpPr>
        <p:spPr>
          <a:xfrm>
            <a:off x="3634739" y="2811779"/>
            <a:ext cx="2057400" cy="842538"/>
          </a:xfrm>
          <a:prstGeom prst="rect">
            <a:avLst/>
          </a:prstGeom>
          <a:noFill/>
        </p:spPr>
        <p:txBody>
          <a:bodyPr wrap="square">
            <a:spAutoFit/>
          </a:bodyPr>
          <a:lstStyle/>
          <a:p>
            <a:pPr>
              <a:defRPr sz="1100">
                <a:solidFill>
                  <a:srgbClr val="555555"/>
                </a:solidFill>
              </a:defRPr>
            </a:pPr>
            <a:r>
              <a:rPr sz="825"/>
              <a:t>• Documentation</a:t>
            </a:r>
          </a:p>
          <a:p>
            <a:r>
              <a:rPr sz="1350"/>
              <a:t>• FAQs</a:t>
            </a:r>
          </a:p>
          <a:p>
            <a:r>
              <a:rPr sz="1350"/>
              <a:t>• Domain knowledge</a:t>
            </a:r>
          </a:p>
          <a:p>
            <a:r>
              <a:rPr sz="1350"/>
              <a:t>• Best practices</a:t>
            </a:r>
          </a:p>
        </p:txBody>
      </p:sp>
      <p:sp>
        <p:nvSpPr>
          <p:cNvPr id="21" name="TextBox 20">
            <a:extLst>
              <a:ext uri="{FF2B5EF4-FFF2-40B4-BE49-F238E27FC236}">
                <a16:creationId xmlns:a16="http://schemas.microsoft.com/office/drawing/2014/main" id="{C6B60A01-9B35-CC5A-CA40-B9400FC60F26}"/>
              </a:ext>
            </a:extLst>
          </p:cNvPr>
          <p:cNvSpPr txBox="1"/>
          <p:nvPr/>
        </p:nvSpPr>
        <p:spPr>
          <a:xfrm>
            <a:off x="3634740" y="3634740"/>
            <a:ext cx="768159" cy="230832"/>
          </a:xfrm>
          <a:prstGeom prst="rect">
            <a:avLst/>
          </a:prstGeom>
          <a:noFill/>
        </p:spPr>
        <p:txBody>
          <a:bodyPr wrap="none">
            <a:spAutoFit/>
          </a:bodyPr>
          <a:lstStyle/>
          <a:p>
            <a:pPr>
              <a:defRPr sz="1200" b="1">
                <a:solidFill>
                  <a:srgbClr val="2ECC71"/>
                </a:solidFill>
              </a:defRPr>
            </a:pPr>
            <a:r>
              <a:rPr sz="900"/>
              <a:t>Technology:</a:t>
            </a:r>
          </a:p>
        </p:txBody>
      </p:sp>
      <p:sp>
        <p:nvSpPr>
          <p:cNvPr id="22" name="TextBox 21">
            <a:extLst>
              <a:ext uri="{FF2B5EF4-FFF2-40B4-BE49-F238E27FC236}">
                <a16:creationId xmlns:a16="http://schemas.microsoft.com/office/drawing/2014/main" id="{A19E89F6-4103-772B-D01B-A23C8CF20BD8}"/>
              </a:ext>
            </a:extLst>
          </p:cNvPr>
          <p:cNvSpPr txBox="1"/>
          <p:nvPr/>
        </p:nvSpPr>
        <p:spPr>
          <a:xfrm>
            <a:off x="3634739" y="3840480"/>
            <a:ext cx="2057400" cy="427040"/>
          </a:xfrm>
          <a:prstGeom prst="rect">
            <a:avLst/>
          </a:prstGeom>
          <a:noFill/>
        </p:spPr>
        <p:txBody>
          <a:bodyPr wrap="square">
            <a:spAutoFit/>
          </a:bodyPr>
          <a:lstStyle/>
          <a:p>
            <a:pPr>
              <a:defRPr sz="1100" i="1">
                <a:solidFill>
                  <a:srgbClr val="555555"/>
                </a:solidFill>
              </a:defRPr>
            </a:pPr>
            <a:r>
              <a:rPr sz="825"/>
              <a:t>Vector databases</a:t>
            </a:r>
          </a:p>
          <a:p>
            <a:r>
              <a:rPr sz="1350"/>
              <a:t>Azure AI Search</a:t>
            </a:r>
          </a:p>
        </p:txBody>
      </p:sp>
      <p:sp>
        <p:nvSpPr>
          <p:cNvPr id="23" name="Rounded Rectangle 22">
            <a:extLst>
              <a:ext uri="{FF2B5EF4-FFF2-40B4-BE49-F238E27FC236}">
                <a16:creationId xmlns:a16="http://schemas.microsoft.com/office/drawing/2014/main" id="{11E4A190-2A1E-43B4-7E7C-6D312FED371C}"/>
              </a:ext>
            </a:extLst>
          </p:cNvPr>
          <p:cNvSpPr/>
          <p:nvPr/>
        </p:nvSpPr>
        <p:spPr>
          <a:xfrm>
            <a:off x="6172199" y="1028700"/>
            <a:ext cx="2606040" cy="3429000"/>
          </a:xfrm>
          <a:prstGeom prst="roundRect">
            <a:avLst/>
          </a:prstGeom>
          <a:solidFill>
            <a:srgbClr val="F5F7FA"/>
          </a:solidFill>
          <a:ln w="508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4" name="TextBox 23">
            <a:extLst>
              <a:ext uri="{FF2B5EF4-FFF2-40B4-BE49-F238E27FC236}">
                <a16:creationId xmlns:a16="http://schemas.microsoft.com/office/drawing/2014/main" id="{9B0BC8E4-B89E-49E7-B0CF-CF4F82301840}"/>
              </a:ext>
            </a:extLst>
          </p:cNvPr>
          <p:cNvSpPr txBox="1"/>
          <p:nvPr/>
        </p:nvSpPr>
        <p:spPr>
          <a:xfrm>
            <a:off x="7066293" y="1165861"/>
            <a:ext cx="817853" cy="646331"/>
          </a:xfrm>
          <a:prstGeom prst="rect">
            <a:avLst/>
          </a:prstGeom>
          <a:noFill/>
        </p:spPr>
        <p:txBody>
          <a:bodyPr wrap="none">
            <a:spAutoFit/>
          </a:bodyPr>
          <a:lstStyle/>
          <a:p>
            <a:pPr algn="ctr">
              <a:defRPr sz="4800"/>
            </a:pPr>
            <a:r>
              <a:rPr sz="3600"/>
              <a:t>⚡</a:t>
            </a:r>
          </a:p>
        </p:txBody>
      </p:sp>
      <p:sp>
        <p:nvSpPr>
          <p:cNvPr id="25" name="TextBox 24">
            <a:extLst>
              <a:ext uri="{FF2B5EF4-FFF2-40B4-BE49-F238E27FC236}">
                <a16:creationId xmlns:a16="http://schemas.microsoft.com/office/drawing/2014/main" id="{CEEC81AC-46F8-D308-2285-F8D2CC6BA444}"/>
              </a:ext>
            </a:extLst>
          </p:cNvPr>
          <p:cNvSpPr txBox="1"/>
          <p:nvPr/>
        </p:nvSpPr>
        <p:spPr>
          <a:xfrm>
            <a:off x="6677564" y="1577340"/>
            <a:ext cx="1595310" cy="323165"/>
          </a:xfrm>
          <a:prstGeom prst="rect">
            <a:avLst/>
          </a:prstGeom>
          <a:noFill/>
        </p:spPr>
        <p:txBody>
          <a:bodyPr wrap="none">
            <a:spAutoFit/>
          </a:bodyPr>
          <a:lstStyle/>
          <a:p>
            <a:pPr algn="ctr">
              <a:defRPr sz="2000" b="1">
                <a:solidFill>
                  <a:srgbClr val="E67E22"/>
                </a:solidFill>
              </a:defRPr>
            </a:pPr>
            <a:r>
              <a:rPr sz="1500"/>
              <a:t>Working Memory</a:t>
            </a:r>
          </a:p>
        </p:txBody>
      </p:sp>
      <p:sp>
        <p:nvSpPr>
          <p:cNvPr id="26" name="TextBox 25">
            <a:extLst>
              <a:ext uri="{FF2B5EF4-FFF2-40B4-BE49-F238E27FC236}">
                <a16:creationId xmlns:a16="http://schemas.microsoft.com/office/drawing/2014/main" id="{EC7B9514-CC87-0A1D-99FC-3BBBF9098EE7}"/>
              </a:ext>
            </a:extLst>
          </p:cNvPr>
          <p:cNvSpPr txBox="1"/>
          <p:nvPr/>
        </p:nvSpPr>
        <p:spPr>
          <a:xfrm>
            <a:off x="6955686" y="1851660"/>
            <a:ext cx="1039067" cy="253916"/>
          </a:xfrm>
          <a:prstGeom prst="rect">
            <a:avLst/>
          </a:prstGeom>
          <a:noFill/>
        </p:spPr>
        <p:txBody>
          <a:bodyPr wrap="none">
            <a:spAutoFit/>
          </a:bodyPr>
          <a:lstStyle/>
          <a:p>
            <a:pPr algn="ctr">
              <a:defRPr sz="1400" i="1">
                <a:solidFill>
                  <a:srgbClr val="555555"/>
                </a:solidFill>
              </a:defRPr>
            </a:pPr>
            <a:r>
              <a:rPr sz="1050"/>
              <a:t>What I'm Doing</a:t>
            </a:r>
          </a:p>
        </p:txBody>
      </p:sp>
      <p:sp>
        <p:nvSpPr>
          <p:cNvPr id="27" name="TextBox 26">
            <a:extLst>
              <a:ext uri="{FF2B5EF4-FFF2-40B4-BE49-F238E27FC236}">
                <a16:creationId xmlns:a16="http://schemas.microsoft.com/office/drawing/2014/main" id="{CADE8A2F-9A8D-D9B8-A073-7BCFC41917C4}"/>
              </a:ext>
            </a:extLst>
          </p:cNvPr>
          <p:cNvSpPr txBox="1"/>
          <p:nvPr/>
        </p:nvSpPr>
        <p:spPr>
          <a:xfrm>
            <a:off x="6377939" y="2125980"/>
            <a:ext cx="2194560" cy="392415"/>
          </a:xfrm>
          <a:prstGeom prst="rect">
            <a:avLst/>
          </a:prstGeom>
          <a:noFill/>
        </p:spPr>
        <p:txBody>
          <a:bodyPr wrap="square">
            <a:spAutoFit/>
          </a:bodyPr>
          <a:lstStyle/>
          <a:p>
            <a:pPr algn="ctr">
              <a:defRPr sz="1300">
                <a:solidFill>
                  <a:srgbClr val="555555"/>
                </a:solidFill>
              </a:defRPr>
            </a:pPr>
            <a:r>
              <a:rPr sz="975"/>
              <a:t>Manages active tasks and current context</a:t>
            </a:r>
          </a:p>
        </p:txBody>
      </p:sp>
      <p:sp>
        <p:nvSpPr>
          <p:cNvPr id="28" name="TextBox 27">
            <a:extLst>
              <a:ext uri="{FF2B5EF4-FFF2-40B4-BE49-F238E27FC236}">
                <a16:creationId xmlns:a16="http://schemas.microsoft.com/office/drawing/2014/main" id="{FDDB985A-0C22-480F-B184-D466919988B4}"/>
              </a:ext>
            </a:extLst>
          </p:cNvPr>
          <p:cNvSpPr txBox="1"/>
          <p:nvPr/>
        </p:nvSpPr>
        <p:spPr>
          <a:xfrm>
            <a:off x="6446519" y="2606040"/>
            <a:ext cx="691215" cy="230832"/>
          </a:xfrm>
          <a:prstGeom prst="rect">
            <a:avLst/>
          </a:prstGeom>
          <a:noFill/>
        </p:spPr>
        <p:txBody>
          <a:bodyPr wrap="none">
            <a:spAutoFit/>
          </a:bodyPr>
          <a:lstStyle/>
          <a:p>
            <a:pPr>
              <a:defRPr sz="1200" b="1">
                <a:solidFill>
                  <a:srgbClr val="E67E22"/>
                </a:solidFill>
              </a:defRPr>
            </a:pPr>
            <a:r>
              <a:rPr sz="900"/>
              <a:t>Use Cases:</a:t>
            </a:r>
          </a:p>
        </p:txBody>
      </p:sp>
      <p:sp>
        <p:nvSpPr>
          <p:cNvPr id="29" name="TextBox 28">
            <a:extLst>
              <a:ext uri="{FF2B5EF4-FFF2-40B4-BE49-F238E27FC236}">
                <a16:creationId xmlns:a16="http://schemas.microsoft.com/office/drawing/2014/main" id="{70531E90-5799-4406-9897-FC2E96338F2F}"/>
              </a:ext>
            </a:extLst>
          </p:cNvPr>
          <p:cNvSpPr txBox="1"/>
          <p:nvPr/>
        </p:nvSpPr>
        <p:spPr>
          <a:xfrm>
            <a:off x="6446519" y="2811779"/>
            <a:ext cx="2057400" cy="842538"/>
          </a:xfrm>
          <a:prstGeom prst="rect">
            <a:avLst/>
          </a:prstGeom>
          <a:noFill/>
        </p:spPr>
        <p:txBody>
          <a:bodyPr wrap="square">
            <a:spAutoFit/>
          </a:bodyPr>
          <a:lstStyle/>
          <a:p>
            <a:pPr>
              <a:defRPr sz="1100">
                <a:solidFill>
                  <a:srgbClr val="555555"/>
                </a:solidFill>
              </a:defRPr>
            </a:pPr>
            <a:r>
              <a:rPr sz="825"/>
              <a:t>• Current task state</a:t>
            </a:r>
          </a:p>
          <a:p>
            <a:r>
              <a:rPr sz="1350"/>
              <a:t>• Open files/tools</a:t>
            </a:r>
          </a:p>
          <a:p>
            <a:r>
              <a:rPr sz="1350"/>
              <a:t>• Active prompts</a:t>
            </a:r>
          </a:p>
          <a:p>
            <a:r>
              <a:rPr sz="1350"/>
              <a:t>• Session context</a:t>
            </a:r>
          </a:p>
        </p:txBody>
      </p:sp>
      <p:sp>
        <p:nvSpPr>
          <p:cNvPr id="30" name="TextBox 29">
            <a:extLst>
              <a:ext uri="{FF2B5EF4-FFF2-40B4-BE49-F238E27FC236}">
                <a16:creationId xmlns:a16="http://schemas.microsoft.com/office/drawing/2014/main" id="{168209D6-D769-E94A-17DE-97F2010F0CF0}"/>
              </a:ext>
            </a:extLst>
          </p:cNvPr>
          <p:cNvSpPr txBox="1"/>
          <p:nvPr/>
        </p:nvSpPr>
        <p:spPr>
          <a:xfrm>
            <a:off x="6446519" y="3634740"/>
            <a:ext cx="768159" cy="230832"/>
          </a:xfrm>
          <a:prstGeom prst="rect">
            <a:avLst/>
          </a:prstGeom>
          <a:noFill/>
        </p:spPr>
        <p:txBody>
          <a:bodyPr wrap="none">
            <a:spAutoFit/>
          </a:bodyPr>
          <a:lstStyle/>
          <a:p>
            <a:pPr>
              <a:defRPr sz="1200" b="1">
                <a:solidFill>
                  <a:srgbClr val="E67E22"/>
                </a:solidFill>
              </a:defRPr>
            </a:pPr>
            <a:r>
              <a:rPr sz="900"/>
              <a:t>Technology:</a:t>
            </a:r>
          </a:p>
        </p:txBody>
      </p:sp>
      <p:sp>
        <p:nvSpPr>
          <p:cNvPr id="31" name="TextBox 30">
            <a:extLst>
              <a:ext uri="{FF2B5EF4-FFF2-40B4-BE49-F238E27FC236}">
                <a16:creationId xmlns:a16="http://schemas.microsoft.com/office/drawing/2014/main" id="{96C07FB9-5DC4-2DCC-B1AE-FFB654F52A29}"/>
              </a:ext>
            </a:extLst>
          </p:cNvPr>
          <p:cNvSpPr txBox="1"/>
          <p:nvPr/>
        </p:nvSpPr>
        <p:spPr>
          <a:xfrm>
            <a:off x="6446519" y="3840480"/>
            <a:ext cx="2057400" cy="427040"/>
          </a:xfrm>
          <a:prstGeom prst="rect">
            <a:avLst/>
          </a:prstGeom>
          <a:noFill/>
        </p:spPr>
        <p:txBody>
          <a:bodyPr wrap="square">
            <a:spAutoFit/>
          </a:bodyPr>
          <a:lstStyle/>
          <a:p>
            <a:pPr>
              <a:defRPr sz="1100" i="1">
                <a:solidFill>
                  <a:srgbClr val="555555"/>
                </a:solidFill>
              </a:defRPr>
            </a:pPr>
            <a:r>
              <a:rPr sz="825"/>
              <a:t>Redis Cache</a:t>
            </a:r>
          </a:p>
          <a:p>
            <a:r>
              <a:rPr sz="1350"/>
              <a:t>In-memory state</a:t>
            </a:r>
          </a:p>
        </p:txBody>
      </p:sp>
    </p:spTree>
    <p:extLst>
      <p:ext uri="{BB962C8B-B14F-4D97-AF65-F5344CB8AC3E}">
        <p14:creationId xmlns:p14="http://schemas.microsoft.com/office/powerpoint/2010/main" val="195768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MCP Memory Types</a:t>
            </a:r>
          </a:p>
        </p:txBody>
      </p:sp>
      <p:pic>
        <p:nvPicPr>
          <p:cNvPr id="4" name="Picture 3">
            <a:extLst>
              <a:ext uri="{FF2B5EF4-FFF2-40B4-BE49-F238E27FC236}">
                <a16:creationId xmlns:a16="http://schemas.microsoft.com/office/drawing/2014/main" id="{0C6C9884-D08C-FD31-6E03-B960CA2BD5BC}"/>
              </a:ext>
            </a:extLst>
          </p:cNvPr>
          <p:cNvPicPr>
            <a:picLocks noChangeAspect="1"/>
          </p:cNvPicPr>
          <p:nvPr/>
        </p:nvPicPr>
        <p:blipFill>
          <a:blip r:embed="rId2"/>
          <a:stretch>
            <a:fillRect/>
          </a:stretch>
        </p:blipFill>
        <p:spPr>
          <a:xfrm>
            <a:off x="914400" y="895350"/>
            <a:ext cx="7620000" cy="3867100"/>
          </a:xfrm>
          <a:prstGeom prst="rect">
            <a:avLst/>
          </a:prstGeom>
        </p:spPr>
      </p:pic>
    </p:spTree>
    <p:extLst>
      <p:ext uri="{BB962C8B-B14F-4D97-AF65-F5344CB8AC3E}">
        <p14:creationId xmlns:p14="http://schemas.microsoft.com/office/powerpoint/2010/main" val="1768413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MCP Memory Types</a:t>
            </a:r>
          </a:p>
        </p:txBody>
      </p:sp>
      <p:pic>
        <p:nvPicPr>
          <p:cNvPr id="4" name="Picture 3">
            <a:extLst>
              <a:ext uri="{FF2B5EF4-FFF2-40B4-BE49-F238E27FC236}">
                <a16:creationId xmlns:a16="http://schemas.microsoft.com/office/drawing/2014/main" id="{A7234AE8-921E-E4D6-CCD8-290CB709B96E}"/>
              </a:ext>
            </a:extLst>
          </p:cNvPr>
          <p:cNvPicPr>
            <a:picLocks noChangeAspect="1"/>
          </p:cNvPicPr>
          <p:nvPr/>
        </p:nvPicPr>
        <p:blipFill>
          <a:blip r:embed="rId2"/>
          <a:stretch>
            <a:fillRect/>
          </a:stretch>
        </p:blipFill>
        <p:spPr>
          <a:xfrm>
            <a:off x="762000" y="895350"/>
            <a:ext cx="7506443" cy="3810000"/>
          </a:xfrm>
          <a:prstGeom prst="rect">
            <a:avLst/>
          </a:prstGeom>
        </p:spPr>
      </p:pic>
    </p:spTree>
    <p:extLst>
      <p:ext uri="{BB962C8B-B14F-4D97-AF65-F5344CB8AC3E}">
        <p14:creationId xmlns:p14="http://schemas.microsoft.com/office/powerpoint/2010/main" val="671529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MCP Semantic Compression Pattern</a:t>
            </a:r>
          </a:p>
        </p:txBody>
      </p:sp>
      <p:pic>
        <p:nvPicPr>
          <p:cNvPr id="5" name="Picture 4">
            <a:extLst>
              <a:ext uri="{FF2B5EF4-FFF2-40B4-BE49-F238E27FC236}">
                <a16:creationId xmlns:a16="http://schemas.microsoft.com/office/drawing/2014/main" id="{9BED9A40-3DB7-71DE-555B-D2E293D6DB9C}"/>
              </a:ext>
            </a:extLst>
          </p:cNvPr>
          <p:cNvPicPr>
            <a:picLocks noChangeAspect="1"/>
          </p:cNvPicPr>
          <p:nvPr/>
        </p:nvPicPr>
        <p:blipFill>
          <a:blip r:embed="rId2"/>
          <a:stretch>
            <a:fillRect/>
          </a:stretch>
        </p:blipFill>
        <p:spPr>
          <a:xfrm>
            <a:off x="1424339" y="666750"/>
            <a:ext cx="6295322" cy="4343400"/>
          </a:xfrm>
          <a:prstGeom prst="rect">
            <a:avLst/>
          </a:prstGeom>
        </p:spPr>
      </p:pic>
    </p:spTree>
    <p:extLst>
      <p:ext uri="{BB962C8B-B14F-4D97-AF65-F5344CB8AC3E}">
        <p14:creationId xmlns:p14="http://schemas.microsoft.com/office/powerpoint/2010/main" val="3308374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1000" y="247650"/>
            <a:ext cx="6052757" cy="304800"/>
          </a:xfrm>
          <a:prstGeom prst="rect">
            <a:avLst/>
          </a:prstGeom>
          <a:noFill/>
          <a:ln/>
        </p:spPr>
        <p:txBody>
          <a:bodyPr wrap="square" lIns="0" tIns="0" rIns="0" bIns="0" rtlCol="0" anchor="t"/>
          <a:lstStyle/>
          <a:p>
            <a:pPr marL="0" indent="0" algn="l">
              <a:lnSpc>
                <a:spcPts val="2400"/>
              </a:lnSpc>
              <a:buNone/>
            </a:pPr>
            <a:r>
              <a:rPr lang="en-US" sz="2400" b="1" dirty="0">
                <a:solidFill>
                  <a:srgbClr val="0D004D"/>
                </a:solidFill>
                <a:latin typeface="Arial" pitchFamily="34" charset="0"/>
                <a:ea typeface="Arial" pitchFamily="34" charset="-122"/>
                <a:cs typeface="Arial" pitchFamily="34" charset="-120"/>
              </a:rPr>
              <a:t>Context Injection: The Complete Pipeline</a:t>
            </a:r>
            <a:endParaRPr lang="en-US" sz="2400" dirty="0"/>
          </a:p>
        </p:txBody>
      </p:sp>
      <p:sp>
        <p:nvSpPr>
          <p:cNvPr id="3" name="Text 1"/>
          <p:cNvSpPr/>
          <p:nvPr/>
        </p:nvSpPr>
        <p:spPr>
          <a:xfrm>
            <a:off x="352425" y="1347043"/>
            <a:ext cx="857250" cy="1017091"/>
          </a:xfrm>
          <a:prstGeom prst="roundRect">
            <a:avLst>
              <a:gd name="adj" fmla="val 7111"/>
            </a:avLst>
          </a:prstGeom>
          <a:solidFill>
            <a:srgbClr val="F5F0FF"/>
          </a:solidFill>
          <a:ln w="19050">
            <a:solidFill>
              <a:srgbClr val="B79BFE"/>
            </a:solidFill>
          </a:ln>
        </p:spPr>
        <p:txBody>
          <a:bodyPr wrap="square" rtlCol="0" anchor="ctr"/>
          <a:lstStyle/>
          <a:p>
            <a:pPr marL="0" indent="0">
              <a:buNone/>
            </a:pPr>
            <a:endParaRPr lang="en-US" dirty="0"/>
          </a:p>
        </p:txBody>
      </p:sp>
      <p:sp>
        <p:nvSpPr>
          <p:cNvPr id="4" name="Text 2"/>
          <p:cNvSpPr/>
          <p:nvPr/>
        </p:nvSpPr>
        <p:spPr>
          <a:xfrm>
            <a:off x="662136" y="1480393"/>
            <a:ext cx="242584" cy="266700"/>
          </a:xfrm>
          <a:prstGeom prst="rect">
            <a:avLst/>
          </a:prstGeom>
          <a:noFill/>
          <a:ln/>
        </p:spPr>
        <p:txBody>
          <a:bodyPr wrap="square" lIns="0" tIns="0" rIns="0" bIns="0" rtlCol="0" anchor="t"/>
          <a:lstStyle/>
          <a:p>
            <a:pPr marL="0" indent="0" algn="l">
              <a:lnSpc>
                <a:spcPts val="2100"/>
              </a:lnSpc>
              <a:buNone/>
            </a:pPr>
            <a:r>
              <a:rPr lang="en-US" sz="1500" dirty="0">
                <a:solidFill>
                  <a:srgbClr val="0D004D"/>
                </a:solidFill>
                <a:latin typeface="Arial" pitchFamily="34" charset="0"/>
                <a:ea typeface="Arial" pitchFamily="34" charset="-122"/>
                <a:cs typeface="Arial" pitchFamily="34" charset="-120"/>
              </a:rPr>
              <a:t>👤</a:t>
            </a:r>
            <a:endParaRPr lang="en-US" sz="1500" dirty="0"/>
          </a:p>
        </p:txBody>
      </p:sp>
      <p:sp>
        <p:nvSpPr>
          <p:cNvPr id="5" name="Text 3"/>
          <p:cNvSpPr/>
          <p:nvPr/>
        </p:nvSpPr>
        <p:spPr>
          <a:xfrm>
            <a:off x="518732" y="1937593"/>
            <a:ext cx="524637" cy="293191"/>
          </a:xfrm>
          <a:prstGeom prst="rect">
            <a:avLst/>
          </a:prstGeom>
          <a:noFill/>
          <a:ln/>
        </p:spPr>
        <p:txBody>
          <a:bodyPr wrap="square" lIns="0" tIns="0" rIns="0" bIns="0" rtlCol="0" anchor="t"/>
          <a:lstStyle/>
          <a:p>
            <a:pPr marL="0" indent="0" algn="ctr">
              <a:lnSpc>
                <a:spcPts val="1155"/>
              </a:lnSpc>
              <a:spcBef>
                <a:spcPts val="300"/>
              </a:spcBef>
              <a:buNone/>
            </a:pPr>
            <a:r>
              <a:rPr lang="en-US" sz="825" b="1" dirty="0">
                <a:solidFill>
                  <a:srgbClr val="0D004D"/>
                </a:solidFill>
                <a:latin typeface="Arial" pitchFamily="34" charset="0"/>
                <a:ea typeface="Arial" pitchFamily="34" charset="-122"/>
                <a:cs typeface="Arial" pitchFamily="34" charset="-120"/>
              </a:rPr>
              <a:t>User Query</a:t>
            </a:r>
            <a:endParaRPr lang="en-US" sz="825" dirty="0"/>
          </a:p>
        </p:txBody>
      </p:sp>
      <p:sp>
        <p:nvSpPr>
          <p:cNvPr id="6" name="Text 4"/>
          <p:cNvSpPr/>
          <p:nvPr/>
        </p:nvSpPr>
        <p:spPr>
          <a:xfrm>
            <a:off x="1285875" y="1722239"/>
            <a:ext cx="194310" cy="266700"/>
          </a:xfrm>
          <a:prstGeom prst="rect">
            <a:avLst/>
          </a:prstGeom>
          <a:noFill/>
          <a:ln/>
        </p:spPr>
        <p:txBody>
          <a:bodyPr wrap="square" lIns="0" tIns="0" rIns="0" bIns="0" rtlCol="0" anchor="t"/>
          <a:lstStyle/>
          <a:p>
            <a:pPr marL="0" indent="0" algn="l">
              <a:lnSpc>
                <a:spcPts val="2100"/>
              </a:lnSpc>
              <a:buNone/>
            </a:pPr>
            <a:r>
              <a:rPr lang="en-US" sz="1500" dirty="0">
                <a:solidFill>
                  <a:srgbClr val="B79BFE"/>
                </a:solidFill>
                <a:latin typeface="Arial" pitchFamily="34" charset="0"/>
                <a:ea typeface="Arial" pitchFamily="34" charset="-122"/>
                <a:cs typeface="Arial" pitchFamily="34" charset="-120"/>
              </a:rPr>
              <a:t>→</a:t>
            </a:r>
            <a:endParaRPr lang="en-US" sz="1500" dirty="0"/>
          </a:p>
        </p:txBody>
      </p:sp>
      <p:sp>
        <p:nvSpPr>
          <p:cNvPr id="7" name="Text 5"/>
          <p:cNvSpPr/>
          <p:nvPr/>
        </p:nvSpPr>
        <p:spPr>
          <a:xfrm>
            <a:off x="1552575" y="1287066"/>
            <a:ext cx="952500" cy="1137047"/>
          </a:xfrm>
          <a:prstGeom prst="roundRect">
            <a:avLst>
              <a:gd name="adj" fmla="val 6400"/>
            </a:avLst>
          </a:prstGeom>
          <a:solidFill>
            <a:srgbClr val="56E2E1"/>
          </a:solidFill>
          <a:ln/>
        </p:spPr>
        <p:txBody>
          <a:bodyPr wrap="square" rtlCol="0" anchor="ctr"/>
          <a:lstStyle/>
          <a:p>
            <a:pPr marL="0" indent="0">
              <a:buNone/>
            </a:pPr>
            <a:endParaRPr lang="en-US" dirty="0"/>
          </a:p>
        </p:txBody>
      </p:sp>
      <p:sp>
        <p:nvSpPr>
          <p:cNvPr id="8" name="Text 6"/>
          <p:cNvSpPr/>
          <p:nvPr/>
        </p:nvSpPr>
        <p:spPr>
          <a:xfrm>
            <a:off x="1865561" y="1401366"/>
            <a:ext cx="333059" cy="133350"/>
          </a:xfrm>
          <a:prstGeom prst="rect">
            <a:avLst/>
          </a:prstGeom>
          <a:noFill/>
          <a:ln/>
        </p:spPr>
        <p:txBody>
          <a:bodyPr wrap="square" lIns="0" tIns="0" rIns="0" bIns="0" rtlCol="0" anchor="t"/>
          <a:lstStyle/>
          <a:p>
            <a:pPr marL="0" indent="0" algn="l">
              <a:lnSpc>
                <a:spcPts val="1050"/>
              </a:lnSpc>
              <a:buNone/>
            </a:pPr>
            <a:r>
              <a:rPr lang="en-US" sz="750" b="1" dirty="0">
                <a:solidFill>
                  <a:srgbClr val="0D004D">
                    <a:alpha val="60000"/>
                  </a:srgbClr>
                </a:solidFill>
                <a:latin typeface="Arial" pitchFamily="34" charset="0"/>
                <a:ea typeface="Arial" pitchFamily="34" charset="-122"/>
                <a:cs typeface="Arial" pitchFamily="34" charset="-120"/>
              </a:rPr>
              <a:t>STEP 1</a:t>
            </a:r>
            <a:endParaRPr lang="en-US" sz="750" dirty="0"/>
          </a:p>
        </p:txBody>
      </p:sp>
      <p:sp>
        <p:nvSpPr>
          <p:cNvPr id="9" name="Text 7"/>
          <p:cNvSpPr/>
          <p:nvPr/>
        </p:nvSpPr>
        <p:spPr>
          <a:xfrm>
            <a:off x="1784449" y="1725216"/>
            <a:ext cx="498375" cy="173236"/>
          </a:xfrm>
          <a:prstGeom prst="rect">
            <a:avLst/>
          </a:prstGeom>
          <a:noFill/>
          <a:ln/>
        </p:spPr>
        <p:txBody>
          <a:bodyPr wrap="square" lIns="0" tIns="0" rIns="0" bIns="0" rtlCol="0" anchor="t"/>
          <a:lstStyle/>
          <a:p>
            <a:pPr marL="0" indent="0" algn="l">
              <a:lnSpc>
                <a:spcPts val="1365"/>
              </a:lnSpc>
              <a:spcBef>
                <a:spcPts val="300"/>
              </a:spcBef>
              <a:buNone/>
            </a:pPr>
            <a:r>
              <a:rPr lang="en-US" sz="975" b="1" dirty="0">
                <a:solidFill>
                  <a:srgbClr val="0D004D"/>
                </a:solidFill>
                <a:latin typeface="Arial" pitchFamily="34" charset="0"/>
                <a:ea typeface="Arial" pitchFamily="34" charset="-122"/>
                <a:cs typeface="Arial" pitchFamily="34" charset="-120"/>
              </a:rPr>
              <a:t>SELECT</a:t>
            </a:r>
            <a:endParaRPr lang="en-US" sz="975" dirty="0"/>
          </a:p>
        </p:txBody>
      </p:sp>
      <p:sp>
        <p:nvSpPr>
          <p:cNvPr id="10" name="Text 8"/>
          <p:cNvSpPr/>
          <p:nvPr/>
        </p:nvSpPr>
        <p:spPr>
          <a:xfrm>
            <a:off x="1698498" y="2069902"/>
            <a:ext cx="660654" cy="239911"/>
          </a:xfrm>
          <a:prstGeom prst="rect">
            <a:avLst/>
          </a:prstGeom>
          <a:noFill/>
          <a:ln/>
        </p:spPr>
        <p:txBody>
          <a:bodyPr wrap="square" lIns="0" tIns="0" rIns="0" bIns="0" rtlCol="0" anchor="t"/>
          <a:lstStyle/>
          <a:p>
            <a:pPr marL="0" indent="0" algn="ctr">
              <a:lnSpc>
                <a:spcPts val="945"/>
              </a:lnSpc>
              <a:spcBef>
                <a:spcPts val="150"/>
              </a:spcBef>
              <a:buNone/>
            </a:pPr>
            <a:r>
              <a:rPr lang="en-US" sz="675" dirty="0">
                <a:solidFill>
                  <a:srgbClr val="0D004D"/>
                </a:solidFill>
                <a:latin typeface="Arial" pitchFamily="34" charset="0"/>
                <a:ea typeface="Arial" pitchFamily="34" charset="-122"/>
                <a:cs typeface="Arial" pitchFamily="34" charset="-120"/>
              </a:rPr>
              <a:t>Retrieve memories</a:t>
            </a:r>
            <a:endParaRPr lang="en-US" sz="675" dirty="0"/>
          </a:p>
        </p:txBody>
      </p:sp>
      <p:sp>
        <p:nvSpPr>
          <p:cNvPr id="11" name="Text 9"/>
          <p:cNvSpPr/>
          <p:nvPr/>
        </p:nvSpPr>
        <p:spPr>
          <a:xfrm>
            <a:off x="2581275" y="1722239"/>
            <a:ext cx="194310" cy="266700"/>
          </a:xfrm>
          <a:prstGeom prst="rect">
            <a:avLst/>
          </a:prstGeom>
          <a:noFill/>
          <a:ln/>
        </p:spPr>
        <p:txBody>
          <a:bodyPr wrap="square" lIns="0" tIns="0" rIns="0" bIns="0" rtlCol="0" anchor="t"/>
          <a:lstStyle/>
          <a:p>
            <a:pPr marL="0" indent="0" algn="l">
              <a:lnSpc>
                <a:spcPts val="2100"/>
              </a:lnSpc>
              <a:buNone/>
            </a:pPr>
            <a:r>
              <a:rPr lang="en-US" sz="1500" dirty="0">
                <a:solidFill>
                  <a:srgbClr val="56E2E1"/>
                </a:solidFill>
                <a:latin typeface="Arial" pitchFamily="34" charset="0"/>
                <a:ea typeface="Arial" pitchFamily="34" charset="-122"/>
                <a:cs typeface="Arial" pitchFamily="34" charset="-120"/>
              </a:rPr>
              <a:t>→</a:t>
            </a:r>
            <a:endParaRPr lang="en-US" sz="1500" dirty="0"/>
          </a:p>
        </p:txBody>
      </p:sp>
      <p:sp>
        <p:nvSpPr>
          <p:cNvPr id="12" name="Text 10"/>
          <p:cNvSpPr/>
          <p:nvPr/>
        </p:nvSpPr>
        <p:spPr>
          <a:xfrm>
            <a:off x="2847975" y="1287066"/>
            <a:ext cx="952500" cy="1137047"/>
          </a:xfrm>
          <a:prstGeom prst="roundRect">
            <a:avLst>
              <a:gd name="adj" fmla="val 6400"/>
            </a:avLst>
          </a:prstGeom>
          <a:solidFill>
            <a:srgbClr val="EC8DE2"/>
          </a:solidFill>
          <a:ln/>
        </p:spPr>
        <p:txBody>
          <a:bodyPr wrap="square" rtlCol="0" anchor="ctr"/>
          <a:lstStyle/>
          <a:p>
            <a:pPr marL="0" indent="0">
              <a:buNone/>
            </a:pPr>
            <a:endParaRPr lang="en-US" dirty="0"/>
          </a:p>
        </p:txBody>
      </p:sp>
      <p:sp>
        <p:nvSpPr>
          <p:cNvPr id="13" name="Text 11"/>
          <p:cNvSpPr/>
          <p:nvPr/>
        </p:nvSpPr>
        <p:spPr>
          <a:xfrm>
            <a:off x="3160961" y="1401366"/>
            <a:ext cx="333059" cy="133350"/>
          </a:xfrm>
          <a:prstGeom prst="rect">
            <a:avLst/>
          </a:prstGeom>
          <a:noFill/>
          <a:ln/>
        </p:spPr>
        <p:txBody>
          <a:bodyPr wrap="square" lIns="0" tIns="0" rIns="0" bIns="0" rtlCol="0" anchor="t"/>
          <a:lstStyle/>
          <a:p>
            <a:pPr marL="0" indent="0" algn="l">
              <a:lnSpc>
                <a:spcPts val="1050"/>
              </a:lnSpc>
              <a:buNone/>
            </a:pPr>
            <a:r>
              <a:rPr lang="en-US" sz="750" b="1" dirty="0">
                <a:solidFill>
                  <a:srgbClr val="0D004D">
                    <a:alpha val="60000"/>
                  </a:srgbClr>
                </a:solidFill>
                <a:latin typeface="Arial" pitchFamily="34" charset="0"/>
                <a:ea typeface="Arial" pitchFamily="34" charset="-122"/>
                <a:cs typeface="Arial" pitchFamily="34" charset="-120"/>
              </a:rPr>
              <a:t>STEP 2</a:t>
            </a:r>
            <a:endParaRPr lang="en-US" sz="750" dirty="0"/>
          </a:p>
        </p:txBody>
      </p:sp>
      <p:sp>
        <p:nvSpPr>
          <p:cNvPr id="14" name="Text 12"/>
          <p:cNvSpPr/>
          <p:nvPr/>
        </p:nvSpPr>
        <p:spPr>
          <a:xfrm>
            <a:off x="2969865" y="1725216"/>
            <a:ext cx="722894" cy="173236"/>
          </a:xfrm>
          <a:prstGeom prst="rect">
            <a:avLst/>
          </a:prstGeom>
          <a:noFill/>
          <a:ln/>
        </p:spPr>
        <p:txBody>
          <a:bodyPr wrap="square" lIns="0" tIns="0" rIns="0" bIns="0" rtlCol="0" anchor="t"/>
          <a:lstStyle/>
          <a:p>
            <a:pPr marL="0" indent="0" algn="l">
              <a:lnSpc>
                <a:spcPts val="1365"/>
              </a:lnSpc>
              <a:spcBef>
                <a:spcPts val="300"/>
              </a:spcBef>
              <a:buNone/>
            </a:pPr>
            <a:r>
              <a:rPr lang="en-US" sz="975" b="1" dirty="0">
                <a:solidFill>
                  <a:srgbClr val="0D004D"/>
                </a:solidFill>
                <a:latin typeface="Arial" pitchFamily="34" charset="0"/>
                <a:ea typeface="Arial" pitchFamily="34" charset="-122"/>
                <a:cs typeface="Arial" pitchFamily="34" charset="-120"/>
              </a:rPr>
              <a:t>COMPRESS</a:t>
            </a:r>
            <a:endParaRPr lang="en-US" sz="975" dirty="0"/>
          </a:p>
        </p:txBody>
      </p:sp>
      <p:sp>
        <p:nvSpPr>
          <p:cNvPr id="15" name="Text 13"/>
          <p:cNvSpPr/>
          <p:nvPr/>
        </p:nvSpPr>
        <p:spPr>
          <a:xfrm>
            <a:off x="2993898" y="2069902"/>
            <a:ext cx="660654" cy="239911"/>
          </a:xfrm>
          <a:prstGeom prst="rect">
            <a:avLst/>
          </a:prstGeom>
          <a:noFill/>
          <a:ln/>
        </p:spPr>
        <p:txBody>
          <a:bodyPr wrap="square" lIns="0" tIns="0" rIns="0" bIns="0" rtlCol="0" anchor="t"/>
          <a:lstStyle/>
          <a:p>
            <a:pPr marL="0" indent="0" algn="ctr">
              <a:lnSpc>
                <a:spcPts val="945"/>
              </a:lnSpc>
              <a:spcBef>
                <a:spcPts val="150"/>
              </a:spcBef>
              <a:buNone/>
            </a:pPr>
            <a:r>
              <a:rPr lang="en-US" sz="675" dirty="0">
                <a:solidFill>
                  <a:srgbClr val="0D004D"/>
                </a:solidFill>
                <a:latin typeface="Arial" pitchFamily="34" charset="0"/>
                <a:ea typeface="Arial" pitchFamily="34" charset="-122"/>
                <a:cs typeface="Arial" pitchFamily="34" charset="-120"/>
              </a:rPr>
              <a:t>Summarize history</a:t>
            </a:r>
            <a:endParaRPr lang="en-US" sz="675" dirty="0"/>
          </a:p>
        </p:txBody>
      </p:sp>
      <p:sp>
        <p:nvSpPr>
          <p:cNvPr id="16" name="Text 14"/>
          <p:cNvSpPr/>
          <p:nvPr/>
        </p:nvSpPr>
        <p:spPr>
          <a:xfrm>
            <a:off x="3876675" y="1722239"/>
            <a:ext cx="194310" cy="266700"/>
          </a:xfrm>
          <a:prstGeom prst="rect">
            <a:avLst/>
          </a:prstGeom>
          <a:noFill/>
          <a:ln/>
        </p:spPr>
        <p:txBody>
          <a:bodyPr wrap="square" lIns="0" tIns="0" rIns="0" bIns="0" rtlCol="0" anchor="t"/>
          <a:lstStyle/>
          <a:p>
            <a:pPr marL="0" indent="0" algn="l">
              <a:lnSpc>
                <a:spcPts val="2100"/>
              </a:lnSpc>
              <a:buNone/>
            </a:pPr>
            <a:r>
              <a:rPr lang="en-US" sz="1500" dirty="0">
                <a:solidFill>
                  <a:srgbClr val="EC8DE2"/>
                </a:solidFill>
                <a:latin typeface="Arial" pitchFamily="34" charset="0"/>
                <a:ea typeface="Arial" pitchFamily="34" charset="-122"/>
                <a:cs typeface="Arial" pitchFamily="34" charset="-120"/>
              </a:rPr>
              <a:t>→</a:t>
            </a:r>
            <a:endParaRPr lang="en-US" sz="1500" dirty="0"/>
          </a:p>
        </p:txBody>
      </p:sp>
      <p:sp>
        <p:nvSpPr>
          <p:cNvPr id="17" name="Text 15"/>
          <p:cNvSpPr/>
          <p:nvPr/>
        </p:nvSpPr>
        <p:spPr>
          <a:xfrm>
            <a:off x="4143375" y="1347043"/>
            <a:ext cx="952500" cy="1017091"/>
          </a:xfrm>
          <a:prstGeom prst="roundRect">
            <a:avLst>
              <a:gd name="adj" fmla="val 6400"/>
            </a:avLst>
          </a:prstGeom>
          <a:solidFill>
            <a:srgbClr val="7950E2"/>
          </a:solidFill>
          <a:ln/>
        </p:spPr>
        <p:txBody>
          <a:bodyPr wrap="square" rtlCol="0" anchor="ctr"/>
          <a:lstStyle/>
          <a:p>
            <a:pPr marL="0" indent="0">
              <a:buNone/>
            </a:pPr>
            <a:endParaRPr lang="en-US" dirty="0"/>
          </a:p>
        </p:txBody>
      </p:sp>
      <p:sp>
        <p:nvSpPr>
          <p:cNvPr id="18" name="Text 16"/>
          <p:cNvSpPr/>
          <p:nvPr/>
        </p:nvSpPr>
        <p:spPr>
          <a:xfrm>
            <a:off x="4456361" y="1461343"/>
            <a:ext cx="333059" cy="133350"/>
          </a:xfrm>
          <a:prstGeom prst="rect">
            <a:avLst/>
          </a:prstGeom>
          <a:noFill/>
          <a:ln/>
        </p:spPr>
        <p:txBody>
          <a:bodyPr wrap="square" lIns="0" tIns="0" rIns="0" bIns="0" rtlCol="0" anchor="t"/>
          <a:lstStyle/>
          <a:p>
            <a:pPr marL="0" indent="0" algn="l">
              <a:lnSpc>
                <a:spcPts val="1050"/>
              </a:lnSpc>
              <a:buNone/>
            </a:pPr>
            <a:r>
              <a:rPr lang="en-US" sz="750" b="1" dirty="0">
                <a:solidFill>
                  <a:srgbClr val="FFFFFF">
                    <a:alpha val="70000"/>
                  </a:srgbClr>
                </a:solidFill>
                <a:latin typeface="Arial" pitchFamily="34" charset="0"/>
                <a:ea typeface="Arial" pitchFamily="34" charset="-122"/>
                <a:cs typeface="Arial" pitchFamily="34" charset="-120"/>
              </a:rPr>
              <a:t>STEP 3</a:t>
            </a:r>
            <a:endParaRPr lang="en-US" sz="750" dirty="0"/>
          </a:p>
        </p:txBody>
      </p:sp>
      <p:sp>
        <p:nvSpPr>
          <p:cNvPr id="19" name="Text 17"/>
          <p:cNvSpPr/>
          <p:nvPr/>
        </p:nvSpPr>
        <p:spPr>
          <a:xfrm>
            <a:off x="4275683" y="1785193"/>
            <a:ext cx="701793" cy="173236"/>
          </a:xfrm>
          <a:prstGeom prst="rect">
            <a:avLst/>
          </a:prstGeom>
          <a:noFill/>
          <a:ln/>
        </p:spPr>
        <p:txBody>
          <a:bodyPr wrap="square" lIns="0" tIns="0" rIns="0" bIns="0" rtlCol="0" anchor="t"/>
          <a:lstStyle/>
          <a:p>
            <a:pPr marL="0" indent="0" algn="l">
              <a:lnSpc>
                <a:spcPts val="1365"/>
              </a:lnSpc>
              <a:spcBef>
                <a:spcPts val="300"/>
              </a:spcBef>
              <a:buNone/>
            </a:pPr>
            <a:r>
              <a:rPr lang="en-US" sz="975" b="1" dirty="0">
                <a:solidFill>
                  <a:srgbClr val="FFFFFF"/>
                </a:solidFill>
                <a:latin typeface="Arial" pitchFamily="34" charset="0"/>
                <a:ea typeface="Arial" pitchFamily="34" charset="-122"/>
                <a:cs typeface="Arial" pitchFamily="34" charset="-120"/>
              </a:rPr>
              <a:t>ASSEMBLE</a:t>
            </a:r>
            <a:endParaRPr lang="en-US" sz="975" dirty="0"/>
          </a:p>
        </p:txBody>
      </p:sp>
      <p:sp>
        <p:nvSpPr>
          <p:cNvPr id="20" name="Text 18"/>
          <p:cNvSpPr/>
          <p:nvPr/>
        </p:nvSpPr>
        <p:spPr>
          <a:xfrm>
            <a:off x="4369299" y="2129879"/>
            <a:ext cx="500652" cy="119955"/>
          </a:xfrm>
          <a:prstGeom prst="rect">
            <a:avLst/>
          </a:prstGeom>
          <a:noFill/>
          <a:ln/>
        </p:spPr>
        <p:txBody>
          <a:bodyPr wrap="square" lIns="0" tIns="0" rIns="0" bIns="0" rtlCol="0" anchor="t"/>
          <a:lstStyle/>
          <a:p>
            <a:pPr marL="0" indent="0" algn="ctr">
              <a:lnSpc>
                <a:spcPts val="945"/>
              </a:lnSpc>
              <a:spcBef>
                <a:spcPts val="150"/>
              </a:spcBef>
              <a:buNone/>
            </a:pPr>
            <a:r>
              <a:rPr lang="en-US" sz="675" dirty="0">
                <a:solidFill>
                  <a:srgbClr val="FFFFFF">
                    <a:alpha val="80000"/>
                  </a:srgbClr>
                </a:solidFill>
                <a:latin typeface="Arial" pitchFamily="34" charset="0"/>
                <a:ea typeface="Arial" pitchFamily="34" charset="-122"/>
                <a:cs typeface="Arial" pitchFamily="34" charset="-120"/>
              </a:rPr>
              <a:t>Build context</a:t>
            </a:r>
            <a:endParaRPr lang="en-US" sz="675" dirty="0"/>
          </a:p>
        </p:txBody>
      </p:sp>
      <p:sp>
        <p:nvSpPr>
          <p:cNvPr id="21" name="Text 19"/>
          <p:cNvSpPr/>
          <p:nvPr/>
        </p:nvSpPr>
        <p:spPr>
          <a:xfrm>
            <a:off x="5172075" y="1722239"/>
            <a:ext cx="194310" cy="266700"/>
          </a:xfrm>
          <a:prstGeom prst="rect">
            <a:avLst/>
          </a:prstGeom>
          <a:noFill/>
          <a:ln/>
        </p:spPr>
        <p:txBody>
          <a:bodyPr wrap="square" lIns="0" tIns="0" rIns="0" bIns="0" rtlCol="0" anchor="t"/>
          <a:lstStyle/>
          <a:p>
            <a:pPr marL="0" indent="0" algn="l">
              <a:lnSpc>
                <a:spcPts val="2100"/>
              </a:lnSpc>
              <a:buNone/>
            </a:pPr>
            <a:r>
              <a:rPr lang="en-US" sz="1500" dirty="0">
                <a:solidFill>
                  <a:srgbClr val="7950E2"/>
                </a:solidFill>
                <a:latin typeface="Arial" pitchFamily="34" charset="0"/>
                <a:ea typeface="Arial" pitchFamily="34" charset="-122"/>
                <a:cs typeface="Arial" pitchFamily="34" charset="-120"/>
              </a:rPr>
              <a:t>→</a:t>
            </a:r>
            <a:endParaRPr lang="en-US" sz="1500" dirty="0"/>
          </a:p>
        </p:txBody>
      </p:sp>
      <p:sp>
        <p:nvSpPr>
          <p:cNvPr id="22" name="Text 20"/>
          <p:cNvSpPr/>
          <p:nvPr/>
        </p:nvSpPr>
        <p:spPr>
          <a:xfrm>
            <a:off x="5438775" y="1426071"/>
            <a:ext cx="857250" cy="859036"/>
          </a:xfrm>
          <a:prstGeom prst="roundRect">
            <a:avLst>
              <a:gd name="adj" fmla="val 7111"/>
            </a:avLst>
          </a:prstGeom>
          <a:solidFill>
            <a:srgbClr val="0D004D"/>
          </a:solidFill>
          <a:ln/>
        </p:spPr>
        <p:txBody>
          <a:bodyPr wrap="square" rtlCol="0" anchor="ctr"/>
          <a:lstStyle/>
          <a:p>
            <a:pPr marL="0" indent="0">
              <a:buNone/>
            </a:pPr>
            <a:endParaRPr lang="en-US" dirty="0"/>
          </a:p>
        </p:txBody>
      </p:sp>
      <p:sp>
        <p:nvSpPr>
          <p:cNvPr id="23" name="Text 21"/>
          <p:cNvSpPr/>
          <p:nvPr/>
        </p:nvSpPr>
        <p:spPr>
          <a:xfrm>
            <a:off x="5748486" y="1540371"/>
            <a:ext cx="242584" cy="266700"/>
          </a:xfrm>
          <a:prstGeom prst="rect">
            <a:avLst/>
          </a:prstGeom>
          <a:noFill/>
          <a:ln/>
        </p:spPr>
        <p:txBody>
          <a:bodyPr wrap="square" lIns="0" tIns="0" rIns="0" bIns="0" rtlCol="0" anchor="t"/>
          <a:lstStyle/>
          <a:p>
            <a:pPr marL="0" indent="0" algn="l">
              <a:lnSpc>
                <a:spcPts val="2100"/>
              </a:lnSpc>
              <a:buNone/>
            </a:pPr>
            <a:r>
              <a:rPr lang="en-US" sz="1500" dirty="0">
                <a:solidFill>
                  <a:srgbClr val="0D004D"/>
                </a:solidFill>
                <a:latin typeface="Arial" pitchFamily="34" charset="0"/>
                <a:ea typeface="Arial" pitchFamily="34" charset="-122"/>
                <a:cs typeface="Arial" pitchFamily="34" charset="-120"/>
              </a:rPr>
              <a:t>🤖</a:t>
            </a:r>
            <a:endParaRPr lang="en-US" sz="1500" dirty="0"/>
          </a:p>
        </p:txBody>
      </p:sp>
      <p:sp>
        <p:nvSpPr>
          <p:cNvPr id="24" name="Text 22"/>
          <p:cNvSpPr/>
          <p:nvPr/>
        </p:nvSpPr>
        <p:spPr>
          <a:xfrm>
            <a:off x="5740152" y="1997571"/>
            <a:ext cx="259586" cy="173236"/>
          </a:xfrm>
          <a:prstGeom prst="rect">
            <a:avLst/>
          </a:prstGeom>
          <a:noFill/>
          <a:ln/>
        </p:spPr>
        <p:txBody>
          <a:bodyPr wrap="square" lIns="0" tIns="0" rIns="0" bIns="0" rtlCol="0" anchor="t"/>
          <a:lstStyle/>
          <a:p>
            <a:pPr marL="0" indent="0" algn="l">
              <a:lnSpc>
                <a:spcPts val="1365"/>
              </a:lnSpc>
              <a:spcBef>
                <a:spcPts val="300"/>
              </a:spcBef>
              <a:buNone/>
            </a:pPr>
            <a:r>
              <a:rPr lang="en-US" sz="975" b="1" dirty="0">
                <a:solidFill>
                  <a:srgbClr val="FFFFFF"/>
                </a:solidFill>
                <a:latin typeface="Arial" pitchFamily="34" charset="0"/>
                <a:ea typeface="Arial" pitchFamily="34" charset="-122"/>
                <a:cs typeface="Arial" pitchFamily="34" charset="-120"/>
              </a:rPr>
              <a:t>LLM</a:t>
            </a:r>
            <a:endParaRPr lang="en-US" sz="975" dirty="0"/>
          </a:p>
        </p:txBody>
      </p:sp>
      <p:sp>
        <p:nvSpPr>
          <p:cNvPr id="25" name="Text 23"/>
          <p:cNvSpPr/>
          <p:nvPr/>
        </p:nvSpPr>
        <p:spPr>
          <a:xfrm>
            <a:off x="6372225" y="1722239"/>
            <a:ext cx="194310" cy="266700"/>
          </a:xfrm>
          <a:prstGeom prst="rect">
            <a:avLst/>
          </a:prstGeom>
          <a:noFill/>
          <a:ln/>
        </p:spPr>
        <p:txBody>
          <a:bodyPr wrap="square" lIns="0" tIns="0" rIns="0" bIns="0" rtlCol="0" anchor="t"/>
          <a:lstStyle/>
          <a:p>
            <a:pPr marL="0" indent="0" algn="l">
              <a:lnSpc>
                <a:spcPts val="2100"/>
              </a:lnSpc>
              <a:buNone/>
            </a:pPr>
            <a:r>
              <a:rPr lang="en-US" sz="1500" dirty="0">
                <a:solidFill>
                  <a:srgbClr val="0D004D"/>
                </a:solidFill>
                <a:latin typeface="Arial" pitchFamily="34" charset="0"/>
                <a:ea typeface="Arial" pitchFamily="34" charset="-122"/>
                <a:cs typeface="Arial" pitchFamily="34" charset="-120"/>
              </a:rPr>
              <a:t>→</a:t>
            </a:r>
            <a:endParaRPr lang="en-US" sz="1500" dirty="0"/>
          </a:p>
        </p:txBody>
      </p:sp>
      <p:sp>
        <p:nvSpPr>
          <p:cNvPr id="26" name="Text 24"/>
          <p:cNvSpPr/>
          <p:nvPr/>
        </p:nvSpPr>
        <p:spPr>
          <a:xfrm>
            <a:off x="6638925" y="1347043"/>
            <a:ext cx="952500" cy="1017091"/>
          </a:xfrm>
          <a:prstGeom prst="roundRect">
            <a:avLst>
              <a:gd name="adj" fmla="val 6400"/>
            </a:avLst>
          </a:prstGeom>
          <a:solidFill>
            <a:srgbClr val="FFCE00"/>
          </a:solidFill>
          <a:ln/>
        </p:spPr>
        <p:txBody>
          <a:bodyPr wrap="square" rtlCol="0" anchor="ctr"/>
          <a:lstStyle/>
          <a:p>
            <a:pPr marL="0" indent="0">
              <a:buNone/>
            </a:pPr>
            <a:endParaRPr lang="en-US" dirty="0"/>
          </a:p>
        </p:txBody>
      </p:sp>
      <p:sp>
        <p:nvSpPr>
          <p:cNvPr id="27" name="Text 25"/>
          <p:cNvSpPr/>
          <p:nvPr/>
        </p:nvSpPr>
        <p:spPr>
          <a:xfrm>
            <a:off x="6951911" y="1461343"/>
            <a:ext cx="333059" cy="133350"/>
          </a:xfrm>
          <a:prstGeom prst="rect">
            <a:avLst/>
          </a:prstGeom>
          <a:noFill/>
          <a:ln/>
        </p:spPr>
        <p:txBody>
          <a:bodyPr wrap="square" lIns="0" tIns="0" rIns="0" bIns="0" rtlCol="0" anchor="t"/>
          <a:lstStyle/>
          <a:p>
            <a:pPr marL="0" indent="0" algn="l">
              <a:lnSpc>
                <a:spcPts val="1050"/>
              </a:lnSpc>
              <a:buNone/>
            </a:pPr>
            <a:r>
              <a:rPr lang="en-US" sz="750" b="1" dirty="0">
                <a:solidFill>
                  <a:srgbClr val="0D004D">
                    <a:alpha val="60000"/>
                  </a:srgbClr>
                </a:solidFill>
                <a:latin typeface="Arial" pitchFamily="34" charset="0"/>
                <a:ea typeface="Arial" pitchFamily="34" charset="-122"/>
                <a:cs typeface="Arial" pitchFamily="34" charset="-120"/>
              </a:rPr>
              <a:t>STEP 5</a:t>
            </a:r>
            <a:endParaRPr lang="en-US" sz="750" dirty="0"/>
          </a:p>
        </p:txBody>
      </p:sp>
      <p:sp>
        <p:nvSpPr>
          <p:cNvPr id="28" name="Text 26"/>
          <p:cNvSpPr/>
          <p:nvPr/>
        </p:nvSpPr>
        <p:spPr>
          <a:xfrm>
            <a:off x="6915596" y="1785193"/>
            <a:ext cx="406988" cy="173236"/>
          </a:xfrm>
          <a:prstGeom prst="rect">
            <a:avLst/>
          </a:prstGeom>
          <a:noFill/>
          <a:ln/>
        </p:spPr>
        <p:txBody>
          <a:bodyPr wrap="square" lIns="0" tIns="0" rIns="0" bIns="0" rtlCol="0" anchor="t"/>
          <a:lstStyle/>
          <a:p>
            <a:pPr marL="0" indent="0" algn="l">
              <a:lnSpc>
                <a:spcPts val="1365"/>
              </a:lnSpc>
              <a:spcBef>
                <a:spcPts val="300"/>
              </a:spcBef>
              <a:buNone/>
            </a:pPr>
            <a:r>
              <a:rPr lang="en-US" sz="975" b="1" dirty="0">
                <a:solidFill>
                  <a:srgbClr val="0D004D"/>
                </a:solidFill>
                <a:latin typeface="Arial" pitchFamily="34" charset="0"/>
                <a:ea typeface="Arial" pitchFamily="34" charset="-122"/>
                <a:cs typeface="Arial" pitchFamily="34" charset="-120"/>
              </a:rPr>
              <a:t>WRITE</a:t>
            </a:r>
            <a:endParaRPr lang="en-US" sz="975" dirty="0"/>
          </a:p>
        </p:txBody>
      </p:sp>
      <p:sp>
        <p:nvSpPr>
          <p:cNvPr id="29" name="Text 27"/>
          <p:cNvSpPr/>
          <p:nvPr/>
        </p:nvSpPr>
        <p:spPr>
          <a:xfrm>
            <a:off x="6791983" y="2129879"/>
            <a:ext cx="646384" cy="119955"/>
          </a:xfrm>
          <a:prstGeom prst="rect">
            <a:avLst/>
          </a:prstGeom>
          <a:noFill/>
          <a:ln/>
        </p:spPr>
        <p:txBody>
          <a:bodyPr wrap="square" lIns="0" tIns="0" rIns="0" bIns="0" rtlCol="0" anchor="t"/>
          <a:lstStyle/>
          <a:p>
            <a:pPr marL="0" indent="0" algn="ctr">
              <a:lnSpc>
                <a:spcPts val="945"/>
              </a:lnSpc>
              <a:spcBef>
                <a:spcPts val="150"/>
              </a:spcBef>
              <a:buNone/>
            </a:pPr>
            <a:r>
              <a:rPr lang="en-US" sz="675" dirty="0">
                <a:solidFill>
                  <a:srgbClr val="0D004D"/>
                </a:solidFill>
                <a:latin typeface="Arial" pitchFamily="34" charset="0"/>
                <a:ea typeface="Arial" pitchFamily="34" charset="-122"/>
                <a:cs typeface="Arial" pitchFamily="34" charset="-120"/>
              </a:rPr>
              <a:t>Store to memory</a:t>
            </a:r>
            <a:endParaRPr lang="en-US" sz="675" dirty="0"/>
          </a:p>
        </p:txBody>
      </p:sp>
      <p:sp>
        <p:nvSpPr>
          <p:cNvPr id="30" name="Text 28"/>
          <p:cNvSpPr/>
          <p:nvPr/>
        </p:nvSpPr>
        <p:spPr>
          <a:xfrm>
            <a:off x="7667625" y="1722239"/>
            <a:ext cx="194310" cy="266700"/>
          </a:xfrm>
          <a:prstGeom prst="rect">
            <a:avLst/>
          </a:prstGeom>
          <a:noFill/>
          <a:ln/>
        </p:spPr>
        <p:txBody>
          <a:bodyPr wrap="square" lIns="0" tIns="0" rIns="0" bIns="0" rtlCol="0" anchor="t"/>
          <a:lstStyle/>
          <a:p>
            <a:pPr marL="0" indent="0" algn="l">
              <a:lnSpc>
                <a:spcPts val="2100"/>
              </a:lnSpc>
              <a:buNone/>
            </a:pPr>
            <a:r>
              <a:rPr lang="en-US" sz="1500" dirty="0">
                <a:solidFill>
                  <a:srgbClr val="FFCE00"/>
                </a:solidFill>
                <a:latin typeface="Arial" pitchFamily="34" charset="0"/>
                <a:ea typeface="Arial" pitchFamily="34" charset="-122"/>
                <a:cs typeface="Arial" pitchFamily="34" charset="-120"/>
              </a:rPr>
              <a:t>→</a:t>
            </a:r>
            <a:endParaRPr lang="en-US" sz="1500" dirty="0"/>
          </a:p>
        </p:txBody>
      </p:sp>
      <p:sp>
        <p:nvSpPr>
          <p:cNvPr id="31" name="Text 29"/>
          <p:cNvSpPr/>
          <p:nvPr/>
        </p:nvSpPr>
        <p:spPr>
          <a:xfrm>
            <a:off x="7934325" y="1420267"/>
            <a:ext cx="857250" cy="870496"/>
          </a:xfrm>
          <a:prstGeom prst="roundRect">
            <a:avLst>
              <a:gd name="adj" fmla="val 7111"/>
            </a:avLst>
          </a:prstGeom>
          <a:solidFill>
            <a:srgbClr val="E8F7F7"/>
          </a:solidFill>
          <a:ln w="19050">
            <a:solidFill>
              <a:srgbClr val="56E2E1"/>
            </a:solidFill>
          </a:ln>
        </p:spPr>
        <p:txBody>
          <a:bodyPr wrap="square" rtlCol="0" anchor="ctr"/>
          <a:lstStyle/>
          <a:p>
            <a:pPr marL="0" indent="0">
              <a:buNone/>
            </a:pPr>
            <a:endParaRPr lang="en-US" dirty="0"/>
          </a:p>
        </p:txBody>
      </p:sp>
      <p:sp>
        <p:nvSpPr>
          <p:cNvPr id="32" name="Text 30"/>
          <p:cNvSpPr/>
          <p:nvPr/>
        </p:nvSpPr>
        <p:spPr>
          <a:xfrm>
            <a:off x="8244036" y="1553617"/>
            <a:ext cx="242584" cy="266700"/>
          </a:xfrm>
          <a:prstGeom prst="rect">
            <a:avLst/>
          </a:prstGeom>
          <a:noFill/>
          <a:ln/>
        </p:spPr>
        <p:txBody>
          <a:bodyPr wrap="square" lIns="0" tIns="0" rIns="0" bIns="0" rtlCol="0" anchor="t"/>
          <a:lstStyle/>
          <a:p>
            <a:pPr marL="0" indent="0" algn="l">
              <a:lnSpc>
                <a:spcPts val="2100"/>
              </a:lnSpc>
              <a:buNone/>
            </a:pPr>
            <a:r>
              <a:rPr lang="en-US" sz="1500" dirty="0">
                <a:solidFill>
                  <a:srgbClr val="0D004D"/>
                </a:solidFill>
                <a:latin typeface="Arial" pitchFamily="34" charset="0"/>
                <a:ea typeface="Arial" pitchFamily="34" charset="-122"/>
                <a:cs typeface="Arial" pitchFamily="34" charset="-120"/>
              </a:rPr>
              <a:t>💬</a:t>
            </a:r>
            <a:endParaRPr lang="en-US" sz="1500" dirty="0"/>
          </a:p>
        </p:txBody>
      </p:sp>
      <p:sp>
        <p:nvSpPr>
          <p:cNvPr id="33" name="Text 31"/>
          <p:cNvSpPr/>
          <p:nvPr/>
        </p:nvSpPr>
        <p:spPr>
          <a:xfrm>
            <a:off x="8107464" y="2010817"/>
            <a:ext cx="510823" cy="146596"/>
          </a:xfrm>
          <a:prstGeom prst="rect">
            <a:avLst/>
          </a:prstGeom>
          <a:noFill/>
          <a:ln/>
        </p:spPr>
        <p:txBody>
          <a:bodyPr wrap="square" lIns="0" tIns="0" rIns="0" bIns="0" rtlCol="0" anchor="t"/>
          <a:lstStyle/>
          <a:p>
            <a:pPr marL="0" indent="0" algn="ctr">
              <a:lnSpc>
                <a:spcPts val="1155"/>
              </a:lnSpc>
              <a:spcBef>
                <a:spcPts val="300"/>
              </a:spcBef>
              <a:buNone/>
            </a:pPr>
            <a:r>
              <a:rPr lang="en-US" sz="825" b="1" dirty="0">
                <a:solidFill>
                  <a:srgbClr val="0D004D"/>
                </a:solidFill>
                <a:latin typeface="Arial" pitchFamily="34" charset="0"/>
                <a:ea typeface="Arial" pitchFamily="34" charset="-122"/>
                <a:cs typeface="Arial" pitchFamily="34" charset="-120"/>
              </a:rPr>
              <a:t>Response</a:t>
            </a:r>
            <a:endParaRPr lang="en-US" sz="825" dirty="0"/>
          </a:p>
        </p:txBody>
      </p:sp>
      <p:sp>
        <p:nvSpPr>
          <p:cNvPr id="34" name="Text 32"/>
          <p:cNvSpPr/>
          <p:nvPr/>
        </p:nvSpPr>
        <p:spPr>
          <a:xfrm>
            <a:off x="228600" y="2614613"/>
            <a:ext cx="8686800" cy="1335286"/>
          </a:xfrm>
          <a:prstGeom prst="roundRect">
            <a:avLst>
              <a:gd name="adj" fmla="val 4565"/>
            </a:avLst>
          </a:prstGeom>
          <a:solidFill>
            <a:srgbClr val="F8F7FA"/>
          </a:solidFill>
          <a:ln/>
        </p:spPr>
        <p:txBody>
          <a:bodyPr wrap="square" rtlCol="0" anchor="ctr"/>
          <a:lstStyle/>
          <a:p>
            <a:pPr marL="0" indent="0">
              <a:buNone/>
            </a:pPr>
            <a:endParaRPr lang="en-US" dirty="0"/>
          </a:p>
        </p:txBody>
      </p:sp>
      <p:sp>
        <p:nvSpPr>
          <p:cNvPr id="35" name="Text 33"/>
          <p:cNvSpPr/>
          <p:nvPr/>
        </p:nvSpPr>
        <p:spPr>
          <a:xfrm>
            <a:off x="457200" y="2767013"/>
            <a:ext cx="8394192" cy="159990"/>
          </a:xfrm>
          <a:prstGeom prst="rect">
            <a:avLst/>
          </a:prstGeom>
          <a:noFill/>
          <a:ln/>
        </p:spPr>
        <p:txBody>
          <a:bodyPr wrap="square" lIns="0" tIns="0" rIns="0" bIns="0" rtlCol="0" anchor="t"/>
          <a:lstStyle/>
          <a:p>
            <a:pPr marL="0" indent="0" algn="l">
              <a:lnSpc>
                <a:spcPts val="1260"/>
              </a:lnSpc>
              <a:spcAft>
                <a:spcPts val="750"/>
              </a:spcAft>
              <a:buNone/>
            </a:pPr>
            <a:r>
              <a:rPr lang="en-US" sz="900" b="1" dirty="0">
                <a:solidFill>
                  <a:srgbClr val="7950E2"/>
                </a:solidFill>
                <a:latin typeface="Arial" pitchFamily="34" charset="0"/>
                <a:ea typeface="Arial" pitchFamily="34" charset="-122"/>
                <a:cs typeface="Arial" pitchFamily="34" charset="-120"/>
              </a:rPr>
              <a:t>THE ASSEMBLED CONTEXT WINDOW</a:t>
            </a:r>
            <a:endParaRPr lang="en-US" sz="900" dirty="0"/>
          </a:p>
        </p:txBody>
      </p:sp>
      <p:sp>
        <p:nvSpPr>
          <p:cNvPr id="36" name="Text 34"/>
          <p:cNvSpPr/>
          <p:nvPr/>
        </p:nvSpPr>
        <p:spPr>
          <a:xfrm>
            <a:off x="457200" y="3088928"/>
            <a:ext cx="1554510" cy="641896"/>
          </a:xfrm>
          <a:prstGeom prst="roundRect">
            <a:avLst>
              <a:gd name="adj" fmla="val 9497"/>
            </a:avLst>
          </a:prstGeom>
          <a:solidFill>
            <a:srgbClr val="FFFFFF"/>
          </a:solidFill>
          <a:ln/>
        </p:spPr>
        <p:txBody>
          <a:bodyPr wrap="square" rtlCol="0" anchor="ctr"/>
          <a:lstStyle/>
          <a:p>
            <a:pPr marL="0" indent="0">
              <a:buNone/>
            </a:pPr>
            <a:endParaRPr lang="en-US" dirty="0"/>
          </a:p>
        </p:txBody>
      </p:sp>
      <p:sp>
        <p:nvSpPr>
          <p:cNvPr id="37" name="Shape 35"/>
          <p:cNvSpPr/>
          <p:nvPr/>
        </p:nvSpPr>
        <p:spPr>
          <a:xfrm>
            <a:off x="471488" y="3088928"/>
            <a:ext cx="0" cy="641896"/>
          </a:xfrm>
          <a:prstGeom prst="line">
            <a:avLst/>
          </a:prstGeom>
          <a:noFill/>
          <a:ln w="28575">
            <a:solidFill>
              <a:srgbClr val="7950E2"/>
            </a:solidFill>
            <a:prstDash val="solid"/>
          </a:ln>
        </p:spPr>
        <p:txBody>
          <a:bodyPr/>
          <a:lstStyle/>
          <a:p>
            <a:endParaRPr lang="en-US"/>
          </a:p>
        </p:txBody>
      </p:sp>
      <p:sp>
        <p:nvSpPr>
          <p:cNvPr id="38" name="Text 36"/>
          <p:cNvSpPr/>
          <p:nvPr/>
        </p:nvSpPr>
        <p:spPr>
          <a:xfrm>
            <a:off x="581025" y="3184178"/>
            <a:ext cx="1362143" cy="146596"/>
          </a:xfrm>
          <a:prstGeom prst="rect">
            <a:avLst/>
          </a:prstGeom>
          <a:noFill/>
          <a:ln/>
        </p:spPr>
        <p:txBody>
          <a:bodyPr wrap="square" lIns="0" tIns="0" rIns="0" bIns="0" rtlCol="0" anchor="t"/>
          <a:lstStyle/>
          <a:p>
            <a:pPr marL="0" indent="0" algn="l">
              <a:lnSpc>
                <a:spcPts val="1155"/>
              </a:lnSpc>
              <a:buNone/>
            </a:pPr>
            <a:r>
              <a:rPr lang="en-US" sz="825" b="1" dirty="0">
                <a:solidFill>
                  <a:srgbClr val="7950E2"/>
                </a:solidFill>
                <a:latin typeface="Arial" pitchFamily="34" charset="0"/>
                <a:ea typeface="Arial" pitchFamily="34" charset="-122"/>
                <a:cs typeface="Arial" pitchFamily="34" charset="-120"/>
              </a:rPr>
              <a:t>System Prompt</a:t>
            </a:r>
            <a:endParaRPr lang="en-US" sz="825" dirty="0"/>
          </a:p>
        </p:txBody>
      </p:sp>
      <p:sp>
        <p:nvSpPr>
          <p:cNvPr id="39" name="Text 37"/>
          <p:cNvSpPr/>
          <p:nvPr/>
        </p:nvSpPr>
        <p:spPr>
          <a:xfrm>
            <a:off x="581025" y="3502223"/>
            <a:ext cx="1362143" cy="133350"/>
          </a:xfrm>
          <a:prstGeom prst="rect">
            <a:avLst/>
          </a:prstGeom>
          <a:noFill/>
          <a:ln/>
        </p:spPr>
        <p:txBody>
          <a:bodyPr wrap="square" lIns="0" tIns="0" rIns="0" bIns="0" rtlCol="0" anchor="t"/>
          <a:lstStyle/>
          <a:p>
            <a:pPr marL="0" indent="0" algn="l">
              <a:lnSpc>
                <a:spcPts val="1050"/>
              </a:lnSpc>
              <a:spcBef>
                <a:spcPts val="150"/>
              </a:spcBef>
              <a:buNone/>
            </a:pPr>
            <a:r>
              <a:rPr lang="en-US" sz="750" dirty="0">
                <a:solidFill>
                  <a:srgbClr val="5A5775"/>
                </a:solidFill>
                <a:latin typeface="Arial" pitchFamily="34" charset="0"/>
                <a:ea typeface="Arial" pitchFamily="34" charset="-122"/>
                <a:cs typeface="Arial" pitchFamily="34" charset="-120"/>
              </a:rPr>
              <a:t>Role, capabilities, constraints</a:t>
            </a:r>
            <a:endParaRPr lang="en-US" sz="750" dirty="0"/>
          </a:p>
        </p:txBody>
      </p:sp>
      <p:sp>
        <p:nvSpPr>
          <p:cNvPr id="40" name="Text 38"/>
          <p:cNvSpPr/>
          <p:nvPr/>
        </p:nvSpPr>
        <p:spPr>
          <a:xfrm>
            <a:off x="2126010" y="3022253"/>
            <a:ext cx="1554510" cy="775246"/>
          </a:xfrm>
          <a:prstGeom prst="roundRect">
            <a:avLst>
              <a:gd name="adj" fmla="val 7863"/>
            </a:avLst>
          </a:prstGeom>
          <a:solidFill>
            <a:srgbClr val="FFFFFF"/>
          </a:solidFill>
          <a:ln/>
        </p:spPr>
        <p:txBody>
          <a:bodyPr wrap="square" rtlCol="0" anchor="ctr"/>
          <a:lstStyle/>
          <a:p>
            <a:pPr marL="0" indent="0">
              <a:buNone/>
            </a:pPr>
            <a:endParaRPr lang="en-US" dirty="0"/>
          </a:p>
        </p:txBody>
      </p:sp>
      <p:sp>
        <p:nvSpPr>
          <p:cNvPr id="41" name="Shape 39"/>
          <p:cNvSpPr/>
          <p:nvPr/>
        </p:nvSpPr>
        <p:spPr>
          <a:xfrm>
            <a:off x="2140297" y="3022253"/>
            <a:ext cx="0" cy="775246"/>
          </a:xfrm>
          <a:prstGeom prst="line">
            <a:avLst/>
          </a:prstGeom>
          <a:noFill/>
          <a:ln w="28575">
            <a:solidFill>
              <a:srgbClr val="56E2E1"/>
            </a:solidFill>
            <a:prstDash val="solid"/>
          </a:ln>
        </p:spPr>
        <p:txBody>
          <a:bodyPr/>
          <a:lstStyle/>
          <a:p>
            <a:endParaRPr lang="en-US"/>
          </a:p>
        </p:txBody>
      </p:sp>
      <p:sp>
        <p:nvSpPr>
          <p:cNvPr id="42" name="Text 40"/>
          <p:cNvSpPr/>
          <p:nvPr/>
        </p:nvSpPr>
        <p:spPr>
          <a:xfrm>
            <a:off x="2249835" y="3117503"/>
            <a:ext cx="1362143" cy="146596"/>
          </a:xfrm>
          <a:prstGeom prst="rect">
            <a:avLst/>
          </a:prstGeom>
          <a:noFill/>
          <a:ln/>
        </p:spPr>
        <p:txBody>
          <a:bodyPr wrap="square" lIns="0" tIns="0" rIns="0" bIns="0" rtlCol="0" anchor="t"/>
          <a:lstStyle/>
          <a:p>
            <a:pPr marL="0" indent="0" algn="l">
              <a:lnSpc>
                <a:spcPts val="1155"/>
              </a:lnSpc>
              <a:buNone/>
            </a:pPr>
            <a:r>
              <a:rPr lang="en-US" sz="825" b="1" dirty="0">
                <a:solidFill>
                  <a:srgbClr val="3CBCBB"/>
                </a:solidFill>
                <a:latin typeface="Arial" pitchFamily="34" charset="0"/>
                <a:ea typeface="Arial" pitchFamily="34" charset="-122"/>
                <a:cs typeface="Arial" pitchFamily="34" charset="-120"/>
              </a:rPr>
              <a:t>Injected Memories</a:t>
            </a:r>
            <a:endParaRPr lang="en-US" sz="825" dirty="0"/>
          </a:p>
        </p:txBody>
      </p:sp>
      <p:sp>
        <p:nvSpPr>
          <p:cNvPr id="43" name="Text 41"/>
          <p:cNvSpPr/>
          <p:nvPr/>
        </p:nvSpPr>
        <p:spPr>
          <a:xfrm>
            <a:off x="2249835" y="3435548"/>
            <a:ext cx="1362143" cy="266700"/>
          </a:xfrm>
          <a:prstGeom prst="rect">
            <a:avLst/>
          </a:prstGeom>
          <a:noFill/>
          <a:ln/>
        </p:spPr>
        <p:txBody>
          <a:bodyPr wrap="square" lIns="0" tIns="0" rIns="0" bIns="0" rtlCol="0" anchor="t"/>
          <a:lstStyle/>
          <a:p>
            <a:pPr marL="0" indent="0" algn="l">
              <a:lnSpc>
                <a:spcPts val="1050"/>
              </a:lnSpc>
              <a:spcBef>
                <a:spcPts val="150"/>
              </a:spcBef>
              <a:buNone/>
            </a:pPr>
            <a:r>
              <a:rPr lang="en-US" sz="750" dirty="0">
                <a:solidFill>
                  <a:srgbClr val="5A5775"/>
                </a:solidFill>
                <a:latin typeface="Arial" pitchFamily="34" charset="0"/>
                <a:ea typeface="Arial" pitchFamily="34" charset="-122"/>
                <a:cs typeface="Arial" pitchFamily="34" charset="-120"/>
              </a:rPr>
              <a:t>Facts, preferences, past context</a:t>
            </a:r>
            <a:endParaRPr lang="en-US" sz="750" dirty="0"/>
          </a:p>
        </p:txBody>
      </p:sp>
      <p:sp>
        <p:nvSpPr>
          <p:cNvPr id="44" name="Text 42"/>
          <p:cNvSpPr/>
          <p:nvPr/>
        </p:nvSpPr>
        <p:spPr>
          <a:xfrm>
            <a:off x="3794820" y="3022253"/>
            <a:ext cx="1554510" cy="775246"/>
          </a:xfrm>
          <a:prstGeom prst="roundRect">
            <a:avLst>
              <a:gd name="adj" fmla="val 7863"/>
            </a:avLst>
          </a:prstGeom>
          <a:solidFill>
            <a:srgbClr val="FFFFFF"/>
          </a:solidFill>
          <a:ln/>
        </p:spPr>
        <p:txBody>
          <a:bodyPr wrap="square" rtlCol="0" anchor="ctr"/>
          <a:lstStyle/>
          <a:p>
            <a:pPr marL="0" indent="0">
              <a:buNone/>
            </a:pPr>
            <a:endParaRPr lang="en-US" dirty="0"/>
          </a:p>
        </p:txBody>
      </p:sp>
      <p:sp>
        <p:nvSpPr>
          <p:cNvPr id="45" name="Shape 43"/>
          <p:cNvSpPr/>
          <p:nvPr/>
        </p:nvSpPr>
        <p:spPr>
          <a:xfrm>
            <a:off x="3809107" y="3022253"/>
            <a:ext cx="0" cy="775246"/>
          </a:xfrm>
          <a:prstGeom prst="line">
            <a:avLst/>
          </a:prstGeom>
          <a:noFill/>
          <a:ln w="28575">
            <a:solidFill>
              <a:srgbClr val="EC8DE2"/>
            </a:solidFill>
            <a:prstDash val="solid"/>
          </a:ln>
        </p:spPr>
        <p:txBody>
          <a:bodyPr/>
          <a:lstStyle/>
          <a:p>
            <a:endParaRPr lang="en-US"/>
          </a:p>
        </p:txBody>
      </p:sp>
      <p:sp>
        <p:nvSpPr>
          <p:cNvPr id="46" name="Text 44"/>
          <p:cNvSpPr/>
          <p:nvPr/>
        </p:nvSpPr>
        <p:spPr>
          <a:xfrm>
            <a:off x="3918645" y="3117503"/>
            <a:ext cx="1362143" cy="146596"/>
          </a:xfrm>
          <a:prstGeom prst="rect">
            <a:avLst/>
          </a:prstGeom>
          <a:noFill/>
          <a:ln/>
        </p:spPr>
        <p:txBody>
          <a:bodyPr wrap="square" lIns="0" tIns="0" rIns="0" bIns="0" rtlCol="0" anchor="t"/>
          <a:lstStyle/>
          <a:p>
            <a:pPr marL="0" indent="0" algn="l">
              <a:lnSpc>
                <a:spcPts val="1155"/>
              </a:lnSpc>
              <a:buNone/>
            </a:pPr>
            <a:r>
              <a:rPr lang="en-US" sz="825" b="1" dirty="0">
                <a:solidFill>
                  <a:srgbClr val="C76BB8"/>
                </a:solidFill>
                <a:latin typeface="Arial" pitchFamily="34" charset="0"/>
                <a:ea typeface="Arial" pitchFamily="34" charset="-122"/>
                <a:cs typeface="Arial" pitchFamily="34" charset="-120"/>
              </a:rPr>
              <a:t>History (Compressed)</a:t>
            </a:r>
            <a:endParaRPr lang="en-US" sz="825" dirty="0"/>
          </a:p>
        </p:txBody>
      </p:sp>
      <p:sp>
        <p:nvSpPr>
          <p:cNvPr id="47" name="Text 45"/>
          <p:cNvSpPr/>
          <p:nvPr/>
        </p:nvSpPr>
        <p:spPr>
          <a:xfrm>
            <a:off x="3918645" y="3435548"/>
            <a:ext cx="1362143" cy="266700"/>
          </a:xfrm>
          <a:prstGeom prst="rect">
            <a:avLst/>
          </a:prstGeom>
          <a:noFill/>
          <a:ln/>
        </p:spPr>
        <p:txBody>
          <a:bodyPr wrap="square" lIns="0" tIns="0" rIns="0" bIns="0" rtlCol="0" anchor="t"/>
          <a:lstStyle/>
          <a:p>
            <a:pPr marL="0" indent="0" algn="l">
              <a:lnSpc>
                <a:spcPts val="1050"/>
              </a:lnSpc>
              <a:spcBef>
                <a:spcPts val="150"/>
              </a:spcBef>
              <a:buNone/>
            </a:pPr>
            <a:r>
              <a:rPr lang="en-US" sz="750" dirty="0">
                <a:solidFill>
                  <a:srgbClr val="5A5775"/>
                </a:solidFill>
                <a:latin typeface="Arial" pitchFamily="34" charset="0"/>
                <a:ea typeface="Arial" pitchFamily="34" charset="-122"/>
                <a:cs typeface="Arial" pitchFamily="34" charset="-120"/>
              </a:rPr>
              <a:t>Recent turns, summarized older</a:t>
            </a:r>
            <a:endParaRPr lang="en-US" sz="750" dirty="0"/>
          </a:p>
        </p:txBody>
      </p:sp>
      <p:sp>
        <p:nvSpPr>
          <p:cNvPr id="48" name="Text 46"/>
          <p:cNvSpPr/>
          <p:nvPr/>
        </p:nvSpPr>
        <p:spPr>
          <a:xfrm>
            <a:off x="5463629" y="3088928"/>
            <a:ext cx="1554510" cy="641896"/>
          </a:xfrm>
          <a:prstGeom prst="roundRect">
            <a:avLst>
              <a:gd name="adj" fmla="val 9497"/>
            </a:avLst>
          </a:prstGeom>
          <a:solidFill>
            <a:srgbClr val="FFFFFF"/>
          </a:solidFill>
          <a:ln/>
        </p:spPr>
        <p:txBody>
          <a:bodyPr wrap="square" rtlCol="0" anchor="ctr"/>
          <a:lstStyle/>
          <a:p>
            <a:pPr marL="0" indent="0">
              <a:buNone/>
            </a:pPr>
            <a:endParaRPr lang="en-US" dirty="0"/>
          </a:p>
        </p:txBody>
      </p:sp>
      <p:sp>
        <p:nvSpPr>
          <p:cNvPr id="49" name="Shape 47"/>
          <p:cNvSpPr/>
          <p:nvPr/>
        </p:nvSpPr>
        <p:spPr>
          <a:xfrm>
            <a:off x="5477917" y="3088928"/>
            <a:ext cx="0" cy="641896"/>
          </a:xfrm>
          <a:prstGeom prst="line">
            <a:avLst/>
          </a:prstGeom>
          <a:noFill/>
          <a:ln w="28575">
            <a:solidFill>
              <a:srgbClr val="FFCE00"/>
            </a:solidFill>
            <a:prstDash val="solid"/>
          </a:ln>
        </p:spPr>
        <p:txBody>
          <a:bodyPr/>
          <a:lstStyle/>
          <a:p>
            <a:endParaRPr lang="en-US"/>
          </a:p>
        </p:txBody>
      </p:sp>
      <p:sp>
        <p:nvSpPr>
          <p:cNvPr id="50" name="Text 48"/>
          <p:cNvSpPr/>
          <p:nvPr/>
        </p:nvSpPr>
        <p:spPr>
          <a:xfrm>
            <a:off x="5587454" y="3184178"/>
            <a:ext cx="1362143" cy="146596"/>
          </a:xfrm>
          <a:prstGeom prst="rect">
            <a:avLst/>
          </a:prstGeom>
          <a:noFill/>
          <a:ln/>
        </p:spPr>
        <p:txBody>
          <a:bodyPr wrap="square" lIns="0" tIns="0" rIns="0" bIns="0" rtlCol="0" anchor="t"/>
          <a:lstStyle/>
          <a:p>
            <a:pPr marL="0" indent="0" algn="l">
              <a:lnSpc>
                <a:spcPts val="1155"/>
              </a:lnSpc>
              <a:buNone/>
            </a:pPr>
            <a:r>
              <a:rPr lang="en-US" sz="825" b="1" dirty="0">
                <a:solidFill>
                  <a:srgbClr val="D4A800"/>
                </a:solidFill>
                <a:latin typeface="Arial" pitchFamily="34" charset="0"/>
                <a:ea typeface="Arial" pitchFamily="34" charset="-122"/>
                <a:cs typeface="Arial" pitchFamily="34" charset="-120"/>
              </a:rPr>
              <a:t>Tool Definitions</a:t>
            </a:r>
            <a:endParaRPr lang="en-US" sz="825" dirty="0"/>
          </a:p>
        </p:txBody>
      </p:sp>
      <p:sp>
        <p:nvSpPr>
          <p:cNvPr id="51" name="Text 49"/>
          <p:cNvSpPr/>
          <p:nvPr/>
        </p:nvSpPr>
        <p:spPr>
          <a:xfrm>
            <a:off x="5587454" y="3502223"/>
            <a:ext cx="1362143" cy="133350"/>
          </a:xfrm>
          <a:prstGeom prst="rect">
            <a:avLst/>
          </a:prstGeom>
          <a:noFill/>
          <a:ln/>
        </p:spPr>
        <p:txBody>
          <a:bodyPr wrap="square" lIns="0" tIns="0" rIns="0" bIns="0" rtlCol="0" anchor="t"/>
          <a:lstStyle/>
          <a:p>
            <a:pPr marL="0" indent="0" algn="l">
              <a:lnSpc>
                <a:spcPts val="1050"/>
              </a:lnSpc>
              <a:spcBef>
                <a:spcPts val="150"/>
              </a:spcBef>
              <a:buNone/>
            </a:pPr>
            <a:r>
              <a:rPr lang="en-US" sz="750" dirty="0">
                <a:solidFill>
                  <a:srgbClr val="5A5775"/>
                </a:solidFill>
                <a:latin typeface="Arial" pitchFamily="34" charset="0"/>
                <a:ea typeface="Arial" pitchFamily="34" charset="-122"/>
                <a:cs typeface="Arial" pitchFamily="34" charset="-120"/>
              </a:rPr>
              <a:t>Dynamically selected</a:t>
            </a:r>
            <a:endParaRPr lang="en-US" sz="750" dirty="0"/>
          </a:p>
        </p:txBody>
      </p:sp>
      <p:sp>
        <p:nvSpPr>
          <p:cNvPr id="52" name="Text 50"/>
          <p:cNvSpPr/>
          <p:nvPr/>
        </p:nvSpPr>
        <p:spPr>
          <a:xfrm>
            <a:off x="7132439" y="3088928"/>
            <a:ext cx="1554510" cy="641896"/>
          </a:xfrm>
          <a:prstGeom prst="roundRect">
            <a:avLst>
              <a:gd name="adj" fmla="val 9497"/>
            </a:avLst>
          </a:prstGeom>
          <a:solidFill>
            <a:srgbClr val="FFFFFF"/>
          </a:solidFill>
          <a:ln/>
        </p:spPr>
        <p:txBody>
          <a:bodyPr wrap="square" rtlCol="0" anchor="ctr"/>
          <a:lstStyle/>
          <a:p>
            <a:pPr marL="0" indent="0">
              <a:buNone/>
            </a:pPr>
            <a:endParaRPr lang="en-US" dirty="0"/>
          </a:p>
        </p:txBody>
      </p:sp>
      <p:sp>
        <p:nvSpPr>
          <p:cNvPr id="53" name="Shape 51"/>
          <p:cNvSpPr/>
          <p:nvPr/>
        </p:nvSpPr>
        <p:spPr>
          <a:xfrm>
            <a:off x="7146727" y="3088928"/>
            <a:ext cx="0" cy="641896"/>
          </a:xfrm>
          <a:prstGeom prst="line">
            <a:avLst/>
          </a:prstGeom>
          <a:noFill/>
          <a:ln w="28575">
            <a:solidFill>
              <a:srgbClr val="0D004D"/>
            </a:solidFill>
            <a:prstDash val="solid"/>
          </a:ln>
        </p:spPr>
        <p:txBody>
          <a:bodyPr/>
          <a:lstStyle/>
          <a:p>
            <a:endParaRPr lang="en-US"/>
          </a:p>
        </p:txBody>
      </p:sp>
      <p:sp>
        <p:nvSpPr>
          <p:cNvPr id="54" name="Text 52"/>
          <p:cNvSpPr/>
          <p:nvPr/>
        </p:nvSpPr>
        <p:spPr>
          <a:xfrm>
            <a:off x="7256264" y="3184178"/>
            <a:ext cx="1362143" cy="146596"/>
          </a:xfrm>
          <a:prstGeom prst="rect">
            <a:avLst/>
          </a:prstGeom>
          <a:noFill/>
          <a:ln/>
        </p:spPr>
        <p:txBody>
          <a:bodyPr wrap="square" lIns="0" tIns="0" rIns="0" bIns="0" rtlCol="0" anchor="t"/>
          <a:lstStyle/>
          <a:p>
            <a:pPr marL="0" indent="0" algn="l">
              <a:lnSpc>
                <a:spcPts val="1155"/>
              </a:lnSpc>
              <a:buNone/>
            </a:pPr>
            <a:r>
              <a:rPr lang="en-US" sz="825" b="1" dirty="0">
                <a:solidFill>
                  <a:srgbClr val="0D004D"/>
                </a:solidFill>
                <a:latin typeface="Arial" pitchFamily="34" charset="0"/>
                <a:ea typeface="Arial" pitchFamily="34" charset="-122"/>
                <a:cs typeface="Arial" pitchFamily="34" charset="-120"/>
              </a:rPr>
              <a:t>Current Query</a:t>
            </a:r>
            <a:endParaRPr lang="en-US" sz="825" dirty="0"/>
          </a:p>
        </p:txBody>
      </p:sp>
      <p:sp>
        <p:nvSpPr>
          <p:cNvPr id="55" name="Text 53"/>
          <p:cNvSpPr/>
          <p:nvPr/>
        </p:nvSpPr>
        <p:spPr>
          <a:xfrm>
            <a:off x="7256264" y="3502223"/>
            <a:ext cx="1362143" cy="133350"/>
          </a:xfrm>
          <a:prstGeom prst="rect">
            <a:avLst/>
          </a:prstGeom>
          <a:noFill/>
          <a:ln/>
        </p:spPr>
        <p:txBody>
          <a:bodyPr wrap="square" lIns="0" tIns="0" rIns="0" bIns="0" rtlCol="0" anchor="t"/>
          <a:lstStyle/>
          <a:p>
            <a:pPr marL="0" indent="0" algn="l">
              <a:lnSpc>
                <a:spcPts val="1050"/>
              </a:lnSpc>
              <a:spcBef>
                <a:spcPts val="150"/>
              </a:spcBef>
              <a:buNone/>
            </a:pPr>
            <a:r>
              <a:rPr lang="en-US" sz="750" dirty="0">
                <a:solidFill>
                  <a:srgbClr val="5A5775"/>
                </a:solidFill>
                <a:latin typeface="Arial" pitchFamily="34" charset="0"/>
                <a:ea typeface="Arial" pitchFamily="34" charset="-122"/>
                <a:cs typeface="Arial" pitchFamily="34" charset="-120"/>
              </a:rPr>
              <a:t>User's actual request</a:t>
            </a:r>
            <a:endParaRPr lang="en-US" sz="750" dirty="0"/>
          </a:p>
        </p:txBody>
      </p:sp>
      <p:sp>
        <p:nvSpPr>
          <p:cNvPr id="56" name="Text 54"/>
          <p:cNvSpPr/>
          <p:nvPr/>
        </p:nvSpPr>
        <p:spPr>
          <a:xfrm>
            <a:off x="228600" y="4064198"/>
            <a:ext cx="8686800" cy="401836"/>
          </a:xfrm>
          <a:prstGeom prst="roundRect">
            <a:avLst>
              <a:gd name="adj" fmla="val 15170"/>
            </a:avLst>
          </a:prstGeom>
          <a:solidFill>
            <a:srgbClr val="0D004D"/>
          </a:solidFill>
          <a:ln/>
        </p:spPr>
        <p:txBody>
          <a:bodyPr wrap="square" rtlCol="0" anchor="ctr"/>
          <a:lstStyle/>
          <a:p>
            <a:pPr marL="0" indent="0">
              <a:buNone/>
            </a:pPr>
            <a:endParaRPr lang="en-US" dirty="0"/>
          </a:p>
        </p:txBody>
      </p:sp>
      <p:sp>
        <p:nvSpPr>
          <p:cNvPr id="57" name="Text 55"/>
          <p:cNvSpPr/>
          <p:nvPr/>
        </p:nvSpPr>
        <p:spPr>
          <a:xfrm>
            <a:off x="336042" y="4178498"/>
            <a:ext cx="8471916" cy="173236"/>
          </a:xfrm>
          <a:prstGeom prst="rect">
            <a:avLst/>
          </a:prstGeom>
          <a:noFill/>
          <a:ln/>
        </p:spPr>
        <p:txBody>
          <a:bodyPr wrap="square" lIns="0" tIns="0" rIns="0" bIns="0" rtlCol="0" anchor="t"/>
          <a:lstStyle/>
          <a:p>
            <a:pPr marL="0" indent="0" algn="ctr">
              <a:lnSpc>
                <a:spcPts val="1365"/>
              </a:lnSpc>
              <a:buNone/>
            </a:pPr>
            <a:r>
              <a:rPr lang="en-US" sz="975" b="1" dirty="0">
                <a:solidFill>
                  <a:srgbClr val="FFFFFF"/>
                </a:solidFill>
                <a:latin typeface="Arial" pitchFamily="34" charset="0"/>
                <a:ea typeface="Arial" pitchFamily="34" charset="-122"/>
                <a:cs typeface="Arial" pitchFamily="34" charset="-120"/>
              </a:rPr>
              <a:t>Key Insight:</a:t>
            </a:r>
            <a:r>
              <a:rPr lang="en-US" sz="975" dirty="0">
                <a:solidFill>
                  <a:srgbClr val="FFFFFF"/>
                </a:solidFill>
                <a:latin typeface="Arial" pitchFamily="34" charset="0"/>
                <a:ea typeface="Arial" pitchFamily="34" charset="-122"/>
                <a:cs typeface="Arial" pitchFamily="34" charset="-120"/>
              </a:rPr>
              <a:t> Every LLM call is stateless. The "memory" comes from what </a:t>
            </a:r>
            <a:r>
              <a:rPr lang="en-US" sz="975" b="1" dirty="0">
                <a:solidFill>
                  <a:srgbClr val="FFFFFF"/>
                </a:solidFill>
                <a:latin typeface="Arial" pitchFamily="34" charset="0"/>
                <a:ea typeface="Arial" pitchFamily="34" charset="-122"/>
                <a:cs typeface="Arial" pitchFamily="34" charset="-120"/>
              </a:rPr>
              <a:t>YOU</a:t>
            </a:r>
            <a:r>
              <a:rPr lang="en-US" sz="975" dirty="0">
                <a:solidFill>
                  <a:srgbClr val="FFFFFF"/>
                </a:solidFill>
                <a:latin typeface="Arial" pitchFamily="34" charset="0"/>
                <a:ea typeface="Arial" pitchFamily="34" charset="-122"/>
                <a:cs typeface="Arial" pitchFamily="34" charset="-120"/>
              </a:rPr>
              <a:t> inject into the context window.</a:t>
            </a:r>
            <a:endParaRPr lang="en-US" sz="975" dirty="0"/>
          </a:p>
        </p:txBody>
      </p:sp>
      <p:sp>
        <p:nvSpPr>
          <p:cNvPr id="58" name="Text 56"/>
          <p:cNvSpPr/>
          <p:nvPr/>
        </p:nvSpPr>
        <p:spPr>
          <a:xfrm>
            <a:off x="381000" y="4781550"/>
            <a:ext cx="2194489" cy="133350"/>
          </a:xfrm>
          <a:prstGeom prst="rect">
            <a:avLst/>
          </a:prstGeom>
          <a:noFill/>
          <a:ln/>
        </p:spPr>
        <p:txBody>
          <a:bodyPr wrap="square" lIns="0" tIns="0" rIns="0" bIns="0" rtlCol="0" anchor="t"/>
          <a:lstStyle/>
          <a:p>
            <a:pPr marL="0" indent="0" algn="l">
              <a:lnSpc>
                <a:spcPts val="1050"/>
              </a:lnSpc>
              <a:buNone/>
            </a:pPr>
            <a:r>
              <a:rPr lang="en-US" sz="750" dirty="0">
                <a:solidFill>
                  <a:srgbClr val="5A5775"/>
                </a:solidFill>
                <a:latin typeface="Arial" pitchFamily="34" charset="0"/>
                <a:ea typeface="Arial" pitchFamily="34" charset="-122"/>
                <a:cs typeface="Arial" pitchFamily="34" charset="-120"/>
              </a:rPr>
              <a:t>Cognizant Engineer Training • Context Engineering</a:t>
            </a:r>
            <a:endParaRPr lang="en-US" sz="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7447873" cy="507831"/>
          </a:xfrm>
          <a:prstGeom prst="rect">
            <a:avLst/>
          </a:prstGeom>
          <a:noFill/>
        </p:spPr>
        <p:txBody>
          <a:bodyPr wrap="none">
            <a:spAutoFit/>
          </a:bodyPr>
          <a:lstStyle/>
          <a:p>
            <a:pPr algn="l">
              <a:defRPr sz="3600" b="1">
                <a:solidFill>
                  <a:srgbClr val="FFFFFF"/>
                </a:solidFill>
              </a:defRPr>
            </a:pPr>
            <a:r>
              <a:rPr sz="2700"/>
              <a:t>Step 2: AI Reads in Both Directions Simultaneously</a:t>
            </a:r>
          </a:p>
        </p:txBody>
      </p:sp>
      <p:sp>
        <p:nvSpPr>
          <p:cNvPr id="5" name="Rounded Rectangle 4"/>
          <p:cNvSpPr/>
          <p:nvPr/>
        </p:nvSpPr>
        <p:spPr>
          <a:xfrm>
            <a:off x="82296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051570" y="1371600"/>
            <a:ext cx="982961" cy="323165"/>
          </a:xfrm>
          <a:prstGeom prst="rect">
            <a:avLst/>
          </a:prstGeom>
          <a:noFill/>
        </p:spPr>
        <p:txBody>
          <a:bodyPr wrap="none">
            <a:spAutoFit/>
          </a:bodyPr>
          <a:lstStyle/>
          <a:p>
            <a:pPr algn="ctr">
              <a:defRPr sz="2000" b="1">
                <a:solidFill>
                  <a:srgbClr val="667EEA"/>
                </a:solidFill>
              </a:defRPr>
            </a:pPr>
            <a:r>
              <a:rPr sz="1500"/>
              <a:t>"Context"</a:t>
            </a:r>
          </a:p>
        </p:txBody>
      </p:sp>
      <p:sp>
        <p:nvSpPr>
          <p:cNvPr id="7" name="TextBox 6"/>
          <p:cNvSpPr txBox="1"/>
          <p:nvPr/>
        </p:nvSpPr>
        <p:spPr>
          <a:xfrm>
            <a:off x="1195038" y="1851660"/>
            <a:ext cx="696024" cy="253916"/>
          </a:xfrm>
          <a:prstGeom prst="rect">
            <a:avLst/>
          </a:prstGeom>
          <a:noFill/>
        </p:spPr>
        <p:txBody>
          <a:bodyPr wrap="none">
            <a:spAutoFit/>
          </a:bodyPr>
          <a:lstStyle/>
          <a:p>
            <a:pPr algn="ctr">
              <a:defRPr sz="1400">
                <a:solidFill>
                  <a:srgbClr val="555555"/>
                </a:solidFill>
              </a:defRPr>
            </a:pPr>
            <a:r>
              <a:rPr sz="1050"/>
              <a:t>Chunk #1</a:t>
            </a:r>
          </a:p>
        </p:txBody>
      </p:sp>
      <p:sp>
        <p:nvSpPr>
          <p:cNvPr id="8" name="Rounded Rectangle 7"/>
          <p:cNvSpPr/>
          <p:nvPr/>
        </p:nvSpPr>
        <p:spPr>
          <a:xfrm>
            <a:off x="240030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2450976" y="1371600"/>
            <a:ext cx="1338829" cy="323165"/>
          </a:xfrm>
          <a:prstGeom prst="rect">
            <a:avLst/>
          </a:prstGeom>
          <a:noFill/>
        </p:spPr>
        <p:txBody>
          <a:bodyPr wrap="none">
            <a:spAutoFit/>
          </a:bodyPr>
          <a:lstStyle/>
          <a:p>
            <a:pPr algn="ctr">
              <a:defRPr sz="2000" b="1">
                <a:solidFill>
                  <a:srgbClr val="667EEA"/>
                </a:solidFill>
              </a:defRPr>
            </a:pPr>
            <a:r>
              <a:rPr sz="1500"/>
              <a:t>" engineering"</a:t>
            </a:r>
          </a:p>
        </p:txBody>
      </p:sp>
      <p:sp>
        <p:nvSpPr>
          <p:cNvPr id="10" name="TextBox 9"/>
          <p:cNvSpPr txBox="1"/>
          <p:nvPr/>
        </p:nvSpPr>
        <p:spPr>
          <a:xfrm>
            <a:off x="2772378" y="1851660"/>
            <a:ext cx="696024" cy="253916"/>
          </a:xfrm>
          <a:prstGeom prst="rect">
            <a:avLst/>
          </a:prstGeom>
          <a:noFill/>
        </p:spPr>
        <p:txBody>
          <a:bodyPr wrap="none">
            <a:spAutoFit/>
          </a:bodyPr>
          <a:lstStyle/>
          <a:p>
            <a:pPr algn="ctr">
              <a:defRPr sz="1400">
                <a:solidFill>
                  <a:srgbClr val="555555"/>
                </a:solidFill>
              </a:defRPr>
            </a:pPr>
            <a:r>
              <a:rPr sz="1050"/>
              <a:t>Chunk #2</a:t>
            </a:r>
          </a:p>
        </p:txBody>
      </p:sp>
      <p:sp>
        <p:nvSpPr>
          <p:cNvPr id="11" name="Rounded Rectangle 10"/>
          <p:cNvSpPr/>
          <p:nvPr/>
        </p:nvSpPr>
        <p:spPr>
          <a:xfrm>
            <a:off x="397764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4129273" y="1371600"/>
            <a:ext cx="1136914" cy="323165"/>
          </a:xfrm>
          <a:prstGeom prst="rect">
            <a:avLst/>
          </a:prstGeom>
          <a:noFill/>
        </p:spPr>
        <p:txBody>
          <a:bodyPr wrap="none">
            <a:spAutoFit/>
          </a:bodyPr>
          <a:lstStyle/>
          <a:p>
            <a:pPr algn="ctr">
              <a:defRPr sz="2000" b="1">
                <a:solidFill>
                  <a:srgbClr val="667EEA"/>
                </a:solidFill>
              </a:defRPr>
            </a:pPr>
            <a:r>
              <a:rPr sz="1500"/>
              <a:t>" improves"</a:t>
            </a:r>
          </a:p>
        </p:txBody>
      </p:sp>
      <p:sp>
        <p:nvSpPr>
          <p:cNvPr id="13" name="TextBox 12"/>
          <p:cNvSpPr txBox="1"/>
          <p:nvPr/>
        </p:nvSpPr>
        <p:spPr>
          <a:xfrm>
            <a:off x="4349718" y="1851660"/>
            <a:ext cx="696024" cy="253916"/>
          </a:xfrm>
          <a:prstGeom prst="rect">
            <a:avLst/>
          </a:prstGeom>
          <a:noFill/>
        </p:spPr>
        <p:txBody>
          <a:bodyPr wrap="none">
            <a:spAutoFit/>
          </a:bodyPr>
          <a:lstStyle/>
          <a:p>
            <a:pPr algn="ctr">
              <a:defRPr sz="1400">
                <a:solidFill>
                  <a:srgbClr val="555555"/>
                </a:solidFill>
              </a:defRPr>
            </a:pPr>
            <a:r>
              <a:rPr sz="1050"/>
              <a:t>Chunk #3</a:t>
            </a:r>
          </a:p>
        </p:txBody>
      </p:sp>
      <p:sp>
        <p:nvSpPr>
          <p:cNvPr id="14" name="Rounded Rectangle 13"/>
          <p:cNvSpPr/>
          <p:nvPr/>
        </p:nvSpPr>
        <p:spPr>
          <a:xfrm>
            <a:off x="555498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5" name="TextBox 14"/>
          <p:cNvSpPr txBox="1"/>
          <p:nvPr/>
        </p:nvSpPr>
        <p:spPr>
          <a:xfrm>
            <a:off x="5991979" y="1371600"/>
            <a:ext cx="566182" cy="323165"/>
          </a:xfrm>
          <a:prstGeom prst="rect">
            <a:avLst/>
          </a:prstGeom>
          <a:noFill/>
        </p:spPr>
        <p:txBody>
          <a:bodyPr wrap="none">
            <a:spAutoFit/>
          </a:bodyPr>
          <a:lstStyle/>
          <a:p>
            <a:pPr algn="ctr">
              <a:defRPr sz="2000" b="1">
                <a:solidFill>
                  <a:srgbClr val="667EEA"/>
                </a:solidFill>
              </a:defRPr>
            </a:pPr>
            <a:r>
              <a:rPr sz="1500"/>
              <a:t>" AI"</a:t>
            </a:r>
          </a:p>
        </p:txBody>
      </p:sp>
      <p:sp>
        <p:nvSpPr>
          <p:cNvPr id="16" name="TextBox 15"/>
          <p:cNvSpPr txBox="1"/>
          <p:nvPr/>
        </p:nvSpPr>
        <p:spPr>
          <a:xfrm>
            <a:off x="5927058" y="1851660"/>
            <a:ext cx="696024" cy="253916"/>
          </a:xfrm>
          <a:prstGeom prst="rect">
            <a:avLst/>
          </a:prstGeom>
          <a:noFill/>
        </p:spPr>
        <p:txBody>
          <a:bodyPr wrap="none">
            <a:spAutoFit/>
          </a:bodyPr>
          <a:lstStyle/>
          <a:p>
            <a:pPr algn="ctr">
              <a:defRPr sz="1400">
                <a:solidFill>
                  <a:srgbClr val="555555"/>
                </a:solidFill>
              </a:defRPr>
            </a:pPr>
            <a:r>
              <a:rPr sz="1050"/>
              <a:t>Chunk #4</a:t>
            </a:r>
          </a:p>
        </p:txBody>
      </p:sp>
      <p:sp>
        <p:nvSpPr>
          <p:cNvPr id="17" name="Rounded Rectangle 16"/>
          <p:cNvSpPr/>
          <p:nvPr/>
        </p:nvSpPr>
        <p:spPr>
          <a:xfrm>
            <a:off x="713232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7526039" y="1371600"/>
            <a:ext cx="652744" cy="323165"/>
          </a:xfrm>
          <a:prstGeom prst="rect">
            <a:avLst/>
          </a:prstGeom>
          <a:noFill/>
        </p:spPr>
        <p:txBody>
          <a:bodyPr wrap="none">
            <a:spAutoFit/>
          </a:bodyPr>
          <a:lstStyle/>
          <a:p>
            <a:pPr algn="ctr">
              <a:defRPr sz="2000" b="1">
                <a:solidFill>
                  <a:srgbClr val="667EEA"/>
                </a:solidFill>
              </a:defRPr>
            </a:pPr>
            <a:r>
              <a:rPr sz="1500"/>
              <a:t>[END]</a:t>
            </a:r>
          </a:p>
        </p:txBody>
      </p:sp>
      <p:sp>
        <p:nvSpPr>
          <p:cNvPr id="19" name="TextBox 18"/>
          <p:cNvSpPr txBox="1"/>
          <p:nvPr/>
        </p:nvSpPr>
        <p:spPr>
          <a:xfrm>
            <a:off x="7614205" y="1851660"/>
            <a:ext cx="476412" cy="253916"/>
          </a:xfrm>
          <a:prstGeom prst="rect">
            <a:avLst/>
          </a:prstGeom>
          <a:noFill/>
        </p:spPr>
        <p:txBody>
          <a:bodyPr wrap="none">
            <a:spAutoFit/>
          </a:bodyPr>
          <a:lstStyle/>
          <a:p>
            <a:pPr algn="ctr">
              <a:defRPr sz="1400">
                <a:solidFill>
                  <a:srgbClr val="555555"/>
                </a:solidFill>
              </a:defRPr>
            </a:pPr>
            <a:r>
              <a:rPr sz="1050"/>
              <a:t>Done</a:t>
            </a:r>
          </a:p>
        </p:txBody>
      </p:sp>
      <p:sp>
        <p:nvSpPr>
          <p:cNvPr id="20" name="TextBox 19"/>
          <p:cNvSpPr txBox="1"/>
          <p:nvPr/>
        </p:nvSpPr>
        <p:spPr>
          <a:xfrm>
            <a:off x="1555358" y="2743200"/>
            <a:ext cx="1689886" cy="323165"/>
          </a:xfrm>
          <a:prstGeom prst="rect">
            <a:avLst/>
          </a:prstGeom>
          <a:noFill/>
        </p:spPr>
        <p:txBody>
          <a:bodyPr wrap="none">
            <a:spAutoFit/>
          </a:bodyPr>
          <a:lstStyle/>
          <a:p>
            <a:pPr algn="ctr">
              <a:defRPr sz="2000" b="1">
                <a:solidFill>
                  <a:srgbClr val="667EEA"/>
                </a:solidFill>
              </a:defRPr>
            </a:pPr>
            <a:r>
              <a:rPr sz="1500"/>
              <a:t>← Looks Backward</a:t>
            </a:r>
          </a:p>
        </p:txBody>
      </p:sp>
      <p:sp>
        <p:nvSpPr>
          <p:cNvPr id="21" name="TextBox 20"/>
          <p:cNvSpPr txBox="1"/>
          <p:nvPr/>
        </p:nvSpPr>
        <p:spPr>
          <a:xfrm>
            <a:off x="5959058" y="2743200"/>
            <a:ext cx="1568827" cy="323165"/>
          </a:xfrm>
          <a:prstGeom prst="rect">
            <a:avLst/>
          </a:prstGeom>
          <a:noFill/>
        </p:spPr>
        <p:txBody>
          <a:bodyPr wrap="none">
            <a:spAutoFit/>
          </a:bodyPr>
          <a:lstStyle/>
          <a:p>
            <a:pPr algn="ctr">
              <a:defRPr sz="2000" b="1">
                <a:solidFill>
                  <a:srgbClr val="667EEA"/>
                </a:solidFill>
              </a:defRPr>
            </a:pPr>
            <a:r>
              <a:rPr sz="1500"/>
              <a:t>Looks Forward →</a:t>
            </a:r>
          </a:p>
        </p:txBody>
      </p:sp>
      <p:sp>
        <p:nvSpPr>
          <p:cNvPr id="22" name="TextBox 21"/>
          <p:cNvSpPr txBox="1"/>
          <p:nvPr/>
        </p:nvSpPr>
        <p:spPr>
          <a:xfrm>
            <a:off x="685801" y="3429001"/>
            <a:ext cx="7772171" cy="507831"/>
          </a:xfrm>
          <a:prstGeom prst="rect">
            <a:avLst/>
          </a:prstGeom>
          <a:noFill/>
        </p:spPr>
        <p:txBody>
          <a:bodyPr wrap="square">
            <a:spAutoFit/>
          </a:bodyPr>
          <a:lstStyle/>
          <a:p>
            <a:pPr algn="ctr">
              <a:defRPr sz="1800">
                <a:solidFill>
                  <a:srgbClr val="555555"/>
                </a:solidFill>
              </a:defRPr>
            </a:pPr>
            <a:r>
              <a:rPr sz="1350"/>
              <a:t>Each chunk connects to every other chunk at once,</a:t>
            </a:r>
          </a:p>
          <a:p>
            <a:pPr algn="ctr">
              <a:defRPr sz="1800">
                <a:solidFill>
                  <a:srgbClr val="555555"/>
                </a:solidFill>
              </a:defRPr>
            </a:pPr>
            <a:r>
              <a:rPr sz="1350"/>
              <a:t>so AI understands the full meaning from all directions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5604419" cy="507831"/>
          </a:xfrm>
          <a:prstGeom prst="rect">
            <a:avLst/>
          </a:prstGeom>
          <a:noFill/>
        </p:spPr>
        <p:txBody>
          <a:bodyPr wrap="none">
            <a:spAutoFit/>
          </a:bodyPr>
          <a:lstStyle/>
          <a:p>
            <a:pPr algn="l">
              <a:defRPr sz="3600" b="1">
                <a:solidFill>
                  <a:srgbClr val="FFFFFF"/>
                </a:solidFill>
              </a:defRPr>
            </a:pPr>
            <a:r>
              <a:rPr sz="2700"/>
              <a:t>Why This Matters for Your MCP Work</a:t>
            </a:r>
          </a:p>
        </p:txBody>
      </p:sp>
      <p:sp>
        <p:nvSpPr>
          <p:cNvPr id="5" name="Rounded Rectangle 4"/>
          <p:cNvSpPr/>
          <p:nvPr/>
        </p:nvSpPr>
        <p:spPr>
          <a:xfrm>
            <a:off x="548640"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521281" y="1165861"/>
            <a:ext cx="660758" cy="507831"/>
          </a:xfrm>
          <a:prstGeom prst="rect">
            <a:avLst/>
          </a:prstGeom>
          <a:noFill/>
        </p:spPr>
        <p:txBody>
          <a:bodyPr wrap="none">
            <a:spAutoFit/>
          </a:bodyPr>
          <a:lstStyle/>
          <a:p>
            <a:pPr algn="ctr">
              <a:defRPr sz="3600"/>
            </a:pPr>
            <a:r>
              <a:rPr sz="2700"/>
              <a:t>💰</a:t>
            </a:r>
          </a:p>
        </p:txBody>
      </p:sp>
      <p:sp>
        <p:nvSpPr>
          <p:cNvPr id="7" name="TextBox 6"/>
          <p:cNvSpPr txBox="1"/>
          <p:nvPr/>
        </p:nvSpPr>
        <p:spPr>
          <a:xfrm>
            <a:off x="1284197" y="1577340"/>
            <a:ext cx="1134927" cy="300082"/>
          </a:xfrm>
          <a:prstGeom prst="rect">
            <a:avLst/>
          </a:prstGeom>
          <a:noFill/>
        </p:spPr>
        <p:txBody>
          <a:bodyPr wrap="none">
            <a:spAutoFit/>
          </a:bodyPr>
          <a:lstStyle/>
          <a:p>
            <a:pPr algn="ctr">
              <a:defRPr sz="1800" b="1">
                <a:solidFill>
                  <a:srgbClr val="667EEA"/>
                </a:solidFill>
              </a:defRPr>
            </a:pPr>
            <a:r>
              <a:rPr sz="1350"/>
              <a:t>Cost &amp; Speed</a:t>
            </a:r>
          </a:p>
        </p:txBody>
      </p:sp>
      <p:sp>
        <p:nvSpPr>
          <p:cNvPr id="8" name="TextBox 7"/>
          <p:cNvSpPr txBox="1"/>
          <p:nvPr/>
        </p:nvSpPr>
        <p:spPr>
          <a:xfrm>
            <a:off x="754380" y="1920241"/>
            <a:ext cx="2194560" cy="392415"/>
          </a:xfrm>
          <a:prstGeom prst="rect">
            <a:avLst/>
          </a:prstGeom>
          <a:noFill/>
        </p:spPr>
        <p:txBody>
          <a:bodyPr wrap="square">
            <a:spAutoFit/>
          </a:bodyPr>
          <a:lstStyle/>
          <a:p>
            <a:pPr algn="ctr">
              <a:defRPr sz="1300">
                <a:solidFill>
                  <a:srgbClr val="555555"/>
                </a:solidFill>
              </a:defRPr>
            </a:pPr>
            <a:r>
              <a:rPr sz="975"/>
              <a:t>More tokens = higher cost and slower responses. Keep prompts concise.</a:t>
            </a:r>
          </a:p>
        </p:txBody>
      </p:sp>
      <p:sp>
        <p:nvSpPr>
          <p:cNvPr id="9" name="Rounded Rectangle 8"/>
          <p:cNvSpPr/>
          <p:nvPr/>
        </p:nvSpPr>
        <p:spPr>
          <a:xfrm>
            <a:off x="3360419"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4333060" y="1165861"/>
            <a:ext cx="660758" cy="507831"/>
          </a:xfrm>
          <a:prstGeom prst="rect">
            <a:avLst/>
          </a:prstGeom>
          <a:noFill/>
        </p:spPr>
        <p:txBody>
          <a:bodyPr wrap="none">
            <a:spAutoFit/>
          </a:bodyPr>
          <a:lstStyle/>
          <a:p>
            <a:pPr algn="ctr">
              <a:defRPr sz="3600"/>
            </a:pPr>
            <a:r>
              <a:rPr sz="2700"/>
              <a:t>🔄</a:t>
            </a:r>
          </a:p>
        </p:txBody>
      </p:sp>
      <p:sp>
        <p:nvSpPr>
          <p:cNvPr id="11" name="TextBox 10"/>
          <p:cNvSpPr txBox="1"/>
          <p:nvPr/>
        </p:nvSpPr>
        <p:spPr>
          <a:xfrm>
            <a:off x="3831321" y="1577340"/>
            <a:ext cx="1664238" cy="300082"/>
          </a:xfrm>
          <a:prstGeom prst="rect">
            <a:avLst/>
          </a:prstGeom>
          <a:noFill/>
        </p:spPr>
        <p:txBody>
          <a:bodyPr wrap="none">
            <a:spAutoFit/>
          </a:bodyPr>
          <a:lstStyle/>
          <a:p>
            <a:pPr algn="ctr">
              <a:defRPr sz="1800" b="1">
                <a:solidFill>
                  <a:srgbClr val="667EEA"/>
                </a:solidFill>
              </a:defRPr>
            </a:pPr>
            <a:r>
              <a:rPr sz="1350"/>
              <a:t>Full Context Reading</a:t>
            </a:r>
          </a:p>
        </p:txBody>
      </p:sp>
      <p:sp>
        <p:nvSpPr>
          <p:cNvPr id="12" name="TextBox 11"/>
          <p:cNvSpPr txBox="1"/>
          <p:nvPr/>
        </p:nvSpPr>
        <p:spPr>
          <a:xfrm>
            <a:off x="3566159" y="1920241"/>
            <a:ext cx="2194560" cy="392415"/>
          </a:xfrm>
          <a:prstGeom prst="rect">
            <a:avLst/>
          </a:prstGeom>
          <a:noFill/>
        </p:spPr>
        <p:txBody>
          <a:bodyPr wrap="square">
            <a:spAutoFit/>
          </a:bodyPr>
          <a:lstStyle/>
          <a:p>
            <a:pPr algn="ctr">
              <a:defRPr sz="1300">
                <a:solidFill>
                  <a:srgbClr val="555555"/>
                </a:solidFill>
              </a:defRPr>
            </a:pPr>
            <a:r>
              <a:rPr sz="975"/>
              <a:t>Modern AI sees your entire message at once for better understanding.</a:t>
            </a:r>
          </a:p>
        </p:txBody>
      </p:sp>
      <p:sp>
        <p:nvSpPr>
          <p:cNvPr id="13" name="Rounded Rectangle 12"/>
          <p:cNvSpPr/>
          <p:nvPr/>
        </p:nvSpPr>
        <p:spPr>
          <a:xfrm>
            <a:off x="6172199"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7144840" y="1165861"/>
            <a:ext cx="660758" cy="507831"/>
          </a:xfrm>
          <a:prstGeom prst="rect">
            <a:avLst/>
          </a:prstGeom>
          <a:noFill/>
        </p:spPr>
        <p:txBody>
          <a:bodyPr wrap="none">
            <a:spAutoFit/>
          </a:bodyPr>
          <a:lstStyle/>
          <a:p>
            <a:pPr algn="ctr">
              <a:defRPr sz="3600"/>
            </a:pPr>
            <a:r>
              <a:rPr sz="2700"/>
              <a:t>📏</a:t>
            </a:r>
          </a:p>
        </p:txBody>
      </p:sp>
      <p:sp>
        <p:nvSpPr>
          <p:cNvPr id="15" name="TextBox 14"/>
          <p:cNvSpPr txBox="1"/>
          <p:nvPr/>
        </p:nvSpPr>
        <p:spPr>
          <a:xfrm>
            <a:off x="6876337" y="1577340"/>
            <a:ext cx="1197764" cy="300082"/>
          </a:xfrm>
          <a:prstGeom prst="rect">
            <a:avLst/>
          </a:prstGeom>
          <a:noFill/>
        </p:spPr>
        <p:txBody>
          <a:bodyPr wrap="none">
            <a:spAutoFit/>
          </a:bodyPr>
          <a:lstStyle/>
          <a:p>
            <a:pPr algn="ctr">
              <a:defRPr sz="1800" b="1">
                <a:solidFill>
                  <a:srgbClr val="667EEA"/>
                </a:solidFill>
              </a:defRPr>
            </a:pPr>
            <a:r>
              <a:rPr sz="1350"/>
              <a:t>Memory Limit</a:t>
            </a:r>
          </a:p>
        </p:txBody>
      </p:sp>
      <p:sp>
        <p:nvSpPr>
          <p:cNvPr id="16" name="TextBox 15"/>
          <p:cNvSpPr txBox="1"/>
          <p:nvPr/>
        </p:nvSpPr>
        <p:spPr>
          <a:xfrm>
            <a:off x="6377939" y="1920241"/>
            <a:ext cx="2194560" cy="392415"/>
          </a:xfrm>
          <a:prstGeom prst="rect">
            <a:avLst/>
          </a:prstGeom>
          <a:noFill/>
        </p:spPr>
        <p:txBody>
          <a:bodyPr wrap="square">
            <a:spAutoFit/>
          </a:bodyPr>
          <a:lstStyle/>
          <a:p>
            <a:pPr algn="ctr">
              <a:defRPr sz="1300">
                <a:solidFill>
                  <a:srgbClr val="555555"/>
                </a:solidFill>
              </a:defRPr>
            </a:pPr>
            <a:r>
              <a:rPr sz="975"/>
              <a:t>Claude holds ~200K chunks. Strategic placement matters for quality.</a:t>
            </a:r>
          </a:p>
        </p:txBody>
      </p:sp>
      <p:sp>
        <p:nvSpPr>
          <p:cNvPr id="17" name="Rounded Rectangle 16"/>
          <p:cNvSpPr/>
          <p:nvPr/>
        </p:nvSpPr>
        <p:spPr>
          <a:xfrm>
            <a:off x="548640"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1521281" y="3086101"/>
            <a:ext cx="660758" cy="507831"/>
          </a:xfrm>
          <a:prstGeom prst="rect">
            <a:avLst/>
          </a:prstGeom>
          <a:noFill/>
        </p:spPr>
        <p:txBody>
          <a:bodyPr wrap="none">
            <a:spAutoFit/>
          </a:bodyPr>
          <a:lstStyle/>
          <a:p>
            <a:pPr algn="ctr">
              <a:defRPr sz="3600"/>
            </a:pPr>
            <a:r>
              <a:rPr sz="2700"/>
              <a:t>🎯</a:t>
            </a:r>
          </a:p>
        </p:txBody>
      </p:sp>
      <p:sp>
        <p:nvSpPr>
          <p:cNvPr id="19" name="TextBox 18"/>
          <p:cNvSpPr txBox="1"/>
          <p:nvPr/>
        </p:nvSpPr>
        <p:spPr>
          <a:xfrm>
            <a:off x="1162209" y="3497580"/>
            <a:ext cx="1378904" cy="300082"/>
          </a:xfrm>
          <a:prstGeom prst="rect">
            <a:avLst/>
          </a:prstGeom>
          <a:noFill/>
        </p:spPr>
        <p:txBody>
          <a:bodyPr wrap="none">
            <a:spAutoFit/>
          </a:bodyPr>
          <a:lstStyle/>
          <a:p>
            <a:pPr algn="ctr">
              <a:defRPr sz="1800" b="1">
                <a:solidFill>
                  <a:srgbClr val="667EEA"/>
                </a:solidFill>
              </a:defRPr>
            </a:pPr>
            <a:r>
              <a:rPr sz="1350"/>
              <a:t>Position Matters</a:t>
            </a:r>
          </a:p>
        </p:txBody>
      </p:sp>
      <p:sp>
        <p:nvSpPr>
          <p:cNvPr id="20" name="TextBox 19"/>
          <p:cNvSpPr txBox="1"/>
          <p:nvPr/>
        </p:nvSpPr>
        <p:spPr>
          <a:xfrm>
            <a:off x="754380" y="3840481"/>
            <a:ext cx="2194560" cy="392415"/>
          </a:xfrm>
          <a:prstGeom prst="rect">
            <a:avLst/>
          </a:prstGeom>
          <a:noFill/>
        </p:spPr>
        <p:txBody>
          <a:bodyPr wrap="square">
            <a:spAutoFit/>
          </a:bodyPr>
          <a:lstStyle/>
          <a:p>
            <a:pPr algn="ctr">
              <a:defRPr sz="1300">
                <a:solidFill>
                  <a:srgbClr val="555555"/>
                </a:solidFill>
              </a:defRPr>
            </a:pPr>
            <a:r>
              <a:rPr sz="975"/>
              <a:t>Put critical info at beginning or end—AI pays more attention there.</a:t>
            </a:r>
          </a:p>
        </p:txBody>
      </p:sp>
      <p:sp>
        <p:nvSpPr>
          <p:cNvPr id="21" name="Rounded Rectangle 20"/>
          <p:cNvSpPr/>
          <p:nvPr/>
        </p:nvSpPr>
        <p:spPr>
          <a:xfrm>
            <a:off x="3360419"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p:cNvSpPr txBox="1"/>
          <p:nvPr/>
        </p:nvSpPr>
        <p:spPr>
          <a:xfrm>
            <a:off x="4333060" y="3086101"/>
            <a:ext cx="660758" cy="507831"/>
          </a:xfrm>
          <a:prstGeom prst="rect">
            <a:avLst/>
          </a:prstGeom>
          <a:noFill/>
        </p:spPr>
        <p:txBody>
          <a:bodyPr wrap="none">
            <a:spAutoFit/>
          </a:bodyPr>
          <a:lstStyle/>
          <a:p>
            <a:pPr algn="ctr">
              <a:defRPr sz="3600"/>
            </a:pPr>
            <a:r>
              <a:rPr sz="2700"/>
              <a:t>🧩</a:t>
            </a:r>
          </a:p>
        </p:txBody>
      </p:sp>
      <p:sp>
        <p:nvSpPr>
          <p:cNvPr id="23" name="TextBox 22"/>
          <p:cNvSpPr txBox="1"/>
          <p:nvPr/>
        </p:nvSpPr>
        <p:spPr>
          <a:xfrm>
            <a:off x="4034100" y="3497580"/>
            <a:ext cx="1258679" cy="300082"/>
          </a:xfrm>
          <a:prstGeom prst="rect">
            <a:avLst/>
          </a:prstGeom>
          <a:noFill/>
        </p:spPr>
        <p:txBody>
          <a:bodyPr wrap="none">
            <a:spAutoFit/>
          </a:bodyPr>
          <a:lstStyle/>
          <a:p>
            <a:pPr algn="ctr">
              <a:defRPr sz="1800" b="1">
                <a:solidFill>
                  <a:srgbClr val="667EEA"/>
                </a:solidFill>
              </a:defRPr>
            </a:pPr>
            <a:r>
              <a:rPr sz="1350"/>
              <a:t>Word Breaking</a:t>
            </a:r>
          </a:p>
        </p:txBody>
      </p:sp>
      <p:sp>
        <p:nvSpPr>
          <p:cNvPr id="24" name="TextBox 23"/>
          <p:cNvSpPr txBox="1"/>
          <p:nvPr/>
        </p:nvSpPr>
        <p:spPr>
          <a:xfrm>
            <a:off x="3566159" y="3840481"/>
            <a:ext cx="2194560" cy="542456"/>
          </a:xfrm>
          <a:prstGeom prst="rect">
            <a:avLst/>
          </a:prstGeom>
          <a:noFill/>
        </p:spPr>
        <p:txBody>
          <a:bodyPr wrap="square">
            <a:spAutoFit/>
          </a:bodyPr>
          <a:lstStyle/>
          <a:p>
            <a:pPr algn="ctr">
              <a:defRPr sz="1300">
                <a:solidFill>
                  <a:srgbClr val="555555"/>
                </a:solidFill>
              </a:defRPr>
            </a:pPr>
            <a:r>
              <a:rPr sz="975"/>
              <a:t>Unknown words split into pieces. "TechTrainerTim" → ["Tech", "Trainer", "Tim"]</a:t>
            </a:r>
          </a:p>
        </p:txBody>
      </p:sp>
      <p:sp>
        <p:nvSpPr>
          <p:cNvPr id="25" name="Rounded Rectangle 24"/>
          <p:cNvSpPr/>
          <p:nvPr/>
        </p:nvSpPr>
        <p:spPr>
          <a:xfrm>
            <a:off x="6172199"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p:cNvSpPr txBox="1"/>
          <p:nvPr/>
        </p:nvSpPr>
        <p:spPr>
          <a:xfrm>
            <a:off x="7144840" y="3086101"/>
            <a:ext cx="660758" cy="507831"/>
          </a:xfrm>
          <a:prstGeom prst="rect">
            <a:avLst/>
          </a:prstGeom>
          <a:noFill/>
        </p:spPr>
        <p:txBody>
          <a:bodyPr wrap="none">
            <a:spAutoFit/>
          </a:bodyPr>
          <a:lstStyle/>
          <a:p>
            <a:pPr algn="ctr">
              <a:defRPr sz="3600"/>
            </a:pPr>
            <a:r>
              <a:rPr sz="2700"/>
              <a:t>📍</a:t>
            </a:r>
          </a:p>
        </p:txBody>
      </p:sp>
      <p:sp>
        <p:nvSpPr>
          <p:cNvPr id="27" name="TextBox 26"/>
          <p:cNvSpPr txBox="1"/>
          <p:nvPr/>
        </p:nvSpPr>
        <p:spPr>
          <a:xfrm>
            <a:off x="6728828" y="3497580"/>
            <a:ext cx="1492781" cy="300082"/>
          </a:xfrm>
          <a:prstGeom prst="rect">
            <a:avLst/>
          </a:prstGeom>
          <a:noFill/>
        </p:spPr>
        <p:txBody>
          <a:bodyPr wrap="none">
            <a:spAutoFit/>
          </a:bodyPr>
          <a:lstStyle/>
          <a:p>
            <a:pPr algn="ctr">
              <a:defRPr sz="1800" b="1">
                <a:solidFill>
                  <a:srgbClr val="667EEA"/>
                </a:solidFill>
              </a:defRPr>
            </a:pPr>
            <a:r>
              <a:rPr sz="1350"/>
              <a:t>Structure Prompts</a:t>
            </a:r>
          </a:p>
        </p:txBody>
      </p:sp>
      <p:sp>
        <p:nvSpPr>
          <p:cNvPr id="28" name="TextBox 27"/>
          <p:cNvSpPr txBox="1"/>
          <p:nvPr/>
        </p:nvSpPr>
        <p:spPr>
          <a:xfrm>
            <a:off x="6377939" y="3840481"/>
            <a:ext cx="2194560" cy="392415"/>
          </a:xfrm>
          <a:prstGeom prst="rect">
            <a:avLst/>
          </a:prstGeom>
          <a:noFill/>
        </p:spPr>
        <p:txBody>
          <a:bodyPr wrap="square">
            <a:spAutoFit/>
          </a:bodyPr>
          <a:lstStyle/>
          <a:p>
            <a:pPr algn="ctr">
              <a:defRPr sz="1300">
                <a:solidFill>
                  <a:srgbClr val="555555"/>
                </a:solidFill>
              </a:defRPr>
            </a:pPr>
            <a:r>
              <a:rPr sz="975"/>
              <a:t>Use clear sections, headers, bullets to help AI find information faster.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5235729" cy="507831"/>
          </a:xfrm>
          <a:prstGeom prst="rect">
            <a:avLst/>
          </a:prstGeom>
          <a:noFill/>
        </p:spPr>
        <p:txBody>
          <a:bodyPr wrap="none">
            <a:spAutoFit/>
          </a:bodyPr>
          <a:lstStyle/>
          <a:p>
            <a:pPr algn="l">
              <a:defRPr sz="3600" b="1">
                <a:solidFill>
                  <a:srgbClr val="FFFFFF"/>
                </a:solidFill>
              </a:defRPr>
            </a:pPr>
            <a:r>
              <a:rPr sz="2700"/>
              <a:t>Practical Tips for Better AI Prompts</a:t>
            </a:r>
          </a:p>
        </p:txBody>
      </p:sp>
      <p:sp>
        <p:nvSpPr>
          <p:cNvPr id="5" name="TextBox 4"/>
          <p:cNvSpPr txBox="1"/>
          <p:nvPr/>
        </p:nvSpPr>
        <p:spPr>
          <a:xfrm>
            <a:off x="685800" y="1234440"/>
            <a:ext cx="7543800" cy="323165"/>
          </a:xfrm>
          <a:prstGeom prst="rect">
            <a:avLst/>
          </a:prstGeom>
          <a:noFill/>
        </p:spPr>
        <p:txBody>
          <a:bodyPr wrap="square">
            <a:spAutoFit/>
          </a:bodyPr>
          <a:lstStyle/>
          <a:p>
            <a:pPr>
              <a:spcBef>
                <a:spcPts val="450"/>
              </a:spcBef>
              <a:defRPr sz="2000">
                <a:solidFill>
                  <a:srgbClr val="555555"/>
                </a:solidFill>
              </a:defRPr>
            </a:pPr>
            <a:r>
              <a:rPr sz="1500"/>
              <a:t>• Put important stuff first: AI pays closest attention to the beginning</a:t>
            </a:r>
          </a:p>
        </p:txBody>
      </p:sp>
      <p:sp>
        <p:nvSpPr>
          <p:cNvPr id="6" name="TextBox 5"/>
          <p:cNvSpPr txBox="1"/>
          <p:nvPr/>
        </p:nvSpPr>
        <p:spPr>
          <a:xfrm>
            <a:off x="685800" y="1920240"/>
            <a:ext cx="7543800" cy="323165"/>
          </a:xfrm>
          <a:prstGeom prst="rect">
            <a:avLst/>
          </a:prstGeom>
          <a:noFill/>
        </p:spPr>
        <p:txBody>
          <a:bodyPr wrap="square">
            <a:spAutoFit/>
          </a:bodyPr>
          <a:lstStyle/>
          <a:p>
            <a:pPr>
              <a:spcBef>
                <a:spcPts val="450"/>
              </a:spcBef>
              <a:defRPr sz="2000">
                <a:solidFill>
                  <a:srgbClr val="555555"/>
                </a:solidFill>
              </a:defRPr>
            </a:pPr>
            <a:r>
              <a:rPr sz="1500"/>
              <a:t>• Use clear section breaks: Headers, bullets, and whitespace help AI organize</a:t>
            </a:r>
          </a:p>
        </p:txBody>
      </p:sp>
      <p:sp>
        <p:nvSpPr>
          <p:cNvPr id="7" name="TextBox 6"/>
          <p:cNvSpPr txBox="1"/>
          <p:nvPr/>
        </p:nvSpPr>
        <p:spPr>
          <a:xfrm>
            <a:off x="685800" y="2606040"/>
            <a:ext cx="7543800" cy="323165"/>
          </a:xfrm>
          <a:prstGeom prst="rect">
            <a:avLst/>
          </a:prstGeom>
          <a:noFill/>
        </p:spPr>
        <p:txBody>
          <a:bodyPr wrap="square">
            <a:spAutoFit/>
          </a:bodyPr>
          <a:lstStyle/>
          <a:p>
            <a:pPr>
              <a:spcBef>
                <a:spcPts val="450"/>
              </a:spcBef>
              <a:defRPr sz="2000">
                <a:solidFill>
                  <a:srgbClr val="555555"/>
                </a:solidFill>
              </a:defRPr>
            </a:pPr>
            <a:r>
              <a:rPr sz="1500"/>
              <a:t>• Watch your word count: Longer isn't always better—be concise and specific</a:t>
            </a:r>
          </a:p>
        </p:txBody>
      </p:sp>
      <p:sp>
        <p:nvSpPr>
          <p:cNvPr id="8" name="TextBox 7"/>
          <p:cNvSpPr txBox="1"/>
          <p:nvPr/>
        </p:nvSpPr>
        <p:spPr>
          <a:xfrm>
            <a:off x="685800" y="3291840"/>
            <a:ext cx="7543800" cy="323165"/>
          </a:xfrm>
          <a:prstGeom prst="rect">
            <a:avLst/>
          </a:prstGeom>
          <a:noFill/>
        </p:spPr>
        <p:txBody>
          <a:bodyPr wrap="square">
            <a:spAutoFit/>
          </a:bodyPr>
          <a:lstStyle/>
          <a:p>
            <a:pPr>
              <a:spcBef>
                <a:spcPts val="450"/>
              </a:spcBef>
              <a:defRPr sz="2000">
                <a:solidFill>
                  <a:srgbClr val="555555"/>
                </a:solidFill>
              </a:defRPr>
            </a:pPr>
            <a:r>
              <a:rPr sz="1500"/>
              <a:t>• Repeat key terms: If something matters, mention it multiple times</a:t>
            </a:r>
          </a:p>
        </p:txBody>
      </p:sp>
      <p:sp>
        <p:nvSpPr>
          <p:cNvPr id="9" name="TextBox 8"/>
          <p:cNvSpPr txBox="1"/>
          <p:nvPr/>
        </p:nvSpPr>
        <p:spPr>
          <a:xfrm>
            <a:off x="685800" y="3977640"/>
            <a:ext cx="7543800" cy="323165"/>
          </a:xfrm>
          <a:prstGeom prst="rect">
            <a:avLst/>
          </a:prstGeom>
          <a:noFill/>
        </p:spPr>
        <p:txBody>
          <a:bodyPr wrap="square">
            <a:spAutoFit/>
          </a:bodyPr>
          <a:lstStyle/>
          <a:p>
            <a:pPr>
              <a:spcBef>
                <a:spcPts val="450"/>
              </a:spcBef>
              <a:defRPr sz="2000">
                <a:solidFill>
                  <a:srgbClr val="555555"/>
                </a:solidFill>
              </a:defRPr>
            </a:pPr>
            <a:r>
              <a:rPr sz="1500"/>
              <a:t>• Test and iterate: Try different phrasings to see what gets better results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Microsoft tech specialist and trainer since 1997 (Windows NT 4.0)</a:t>
            </a:r>
          </a:p>
          <a:p>
            <a:r>
              <a:rPr lang="en-US" dirty="0"/>
              <a:t>Microsoft Certified Trainer (MCT)</a:t>
            </a:r>
          </a:p>
          <a:p>
            <a:r>
              <a:rPr lang="en-US" dirty="0"/>
              <a:t>Microsoft MVP in Azure AI &amp; Cloud/Datacenter Management</a:t>
            </a:r>
          </a:p>
          <a:p>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6477638" y="1618786"/>
            <a:ext cx="2313384" cy="199467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p:cNvSpPr txBox="1"/>
          <p:nvPr/>
        </p:nvSpPr>
        <p:spPr>
          <a:xfrm>
            <a:off x="775013" y="1714500"/>
            <a:ext cx="7593746" cy="715581"/>
          </a:xfrm>
          <a:prstGeom prst="rect">
            <a:avLst/>
          </a:prstGeom>
          <a:noFill/>
        </p:spPr>
        <p:txBody>
          <a:bodyPr wrap="none">
            <a:spAutoFit/>
          </a:bodyPr>
          <a:lstStyle/>
          <a:p>
            <a:pPr algn="ctr">
              <a:defRPr sz="5400" b="1">
                <a:solidFill>
                  <a:srgbClr val="FFFFFF"/>
                </a:solidFill>
              </a:defRPr>
            </a:pPr>
            <a:r>
              <a:rPr sz="4050"/>
              <a:t>🔗 Model Context Protocol (MCP)</a:t>
            </a:r>
          </a:p>
        </p:txBody>
      </p:sp>
      <p:sp>
        <p:nvSpPr>
          <p:cNvPr id="4" name="TextBox 3"/>
          <p:cNvSpPr txBox="1"/>
          <p:nvPr/>
        </p:nvSpPr>
        <p:spPr>
          <a:xfrm>
            <a:off x="2933648" y="2880360"/>
            <a:ext cx="3276474" cy="415498"/>
          </a:xfrm>
          <a:prstGeom prst="rect">
            <a:avLst/>
          </a:prstGeom>
          <a:noFill/>
        </p:spPr>
        <p:txBody>
          <a:bodyPr wrap="none">
            <a:spAutoFit/>
          </a:bodyPr>
          <a:lstStyle/>
          <a:p>
            <a:pPr algn="ctr">
              <a:defRPr sz="2800">
                <a:solidFill>
                  <a:srgbClr val="FFFFFF"/>
                </a:solidFill>
              </a:defRPr>
            </a:pPr>
            <a:r>
              <a:rPr sz="2100"/>
              <a:t>Connecting AI to Your World</a:t>
            </a:r>
          </a:p>
        </p:txBody>
      </p:sp>
      <p:sp>
        <p:nvSpPr>
          <p:cNvPr id="5" name="TextBox 4"/>
          <p:cNvSpPr txBox="1"/>
          <p:nvPr/>
        </p:nvSpPr>
        <p:spPr>
          <a:xfrm>
            <a:off x="3441351" y="3771900"/>
            <a:ext cx="2261068"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973384" cy="507831"/>
          </a:xfrm>
          <a:prstGeom prst="rect">
            <a:avLst/>
          </a:prstGeom>
          <a:noFill/>
        </p:spPr>
        <p:txBody>
          <a:bodyPr wrap="none">
            <a:spAutoFit/>
          </a:bodyPr>
          <a:lstStyle/>
          <a:p>
            <a:pPr algn="l">
              <a:defRPr sz="3600" b="1">
                <a:solidFill>
                  <a:srgbClr val="FFFFFF"/>
                </a:solidFill>
              </a:defRPr>
            </a:pPr>
            <a:r>
              <a:rPr sz="2700"/>
              <a:t>How MCP Works: The Three-Layer Architecture</a:t>
            </a:r>
          </a:p>
        </p:txBody>
      </p:sp>
      <p:sp>
        <p:nvSpPr>
          <p:cNvPr id="5" name="Rounded Rectangle 4"/>
          <p:cNvSpPr/>
          <p:nvPr/>
        </p:nvSpPr>
        <p:spPr>
          <a:xfrm>
            <a:off x="548640" y="1371600"/>
            <a:ext cx="2606040" cy="27432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442734" y="1577341"/>
            <a:ext cx="817853" cy="646331"/>
          </a:xfrm>
          <a:prstGeom prst="rect">
            <a:avLst/>
          </a:prstGeom>
          <a:noFill/>
        </p:spPr>
        <p:txBody>
          <a:bodyPr wrap="none">
            <a:spAutoFit/>
          </a:bodyPr>
          <a:lstStyle/>
          <a:p>
            <a:pPr algn="ctr">
              <a:defRPr sz="4800"/>
            </a:pPr>
            <a:r>
              <a:rPr sz="3600"/>
              <a:t>🤖</a:t>
            </a:r>
          </a:p>
        </p:txBody>
      </p:sp>
      <p:sp>
        <p:nvSpPr>
          <p:cNvPr id="7" name="TextBox 6"/>
          <p:cNvSpPr txBox="1"/>
          <p:nvPr/>
        </p:nvSpPr>
        <p:spPr>
          <a:xfrm>
            <a:off x="1440330" y="2125980"/>
            <a:ext cx="822661" cy="346249"/>
          </a:xfrm>
          <a:prstGeom prst="rect">
            <a:avLst/>
          </a:prstGeom>
          <a:noFill/>
        </p:spPr>
        <p:txBody>
          <a:bodyPr wrap="none">
            <a:spAutoFit/>
          </a:bodyPr>
          <a:lstStyle/>
          <a:p>
            <a:pPr algn="ctr">
              <a:defRPr sz="2200" b="1">
                <a:solidFill>
                  <a:srgbClr val="667EEA"/>
                </a:solidFill>
              </a:defRPr>
            </a:pPr>
            <a:r>
              <a:rPr sz="1650"/>
              <a:t>AI Host</a:t>
            </a:r>
          </a:p>
        </p:txBody>
      </p:sp>
      <p:sp>
        <p:nvSpPr>
          <p:cNvPr id="8" name="TextBox 7"/>
          <p:cNvSpPr txBox="1"/>
          <p:nvPr/>
        </p:nvSpPr>
        <p:spPr>
          <a:xfrm>
            <a:off x="754380" y="2537460"/>
            <a:ext cx="2194560" cy="473206"/>
          </a:xfrm>
          <a:prstGeom prst="rect">
            <a:avLst/>
          </a:prstGeom>
          <a:noFill/>
        </p:spPr>
        <p:txBody>
          <a:bodyPr wrap="square">
            <a:spAutoFit/>
          </a:bodyPr>
          <a:lstStyle/>
          <a:p>
            <a:pPr algn="ctr">
              <a:defRPr sz="1500">
                <a:solidFill>
                  <a:srgbClr val="555555"/>
                </a:solidFill>
              </a:defRPr>
            </a:pPr>
            <a:r>
              <a:rPr sz="1125"/>
              <a:t>Your AI application that needs</a:t>
            </a:r>
          </a:p>
          <a:p>
            <a:r>
              <a:rPr sz="1350"/>
              <a:t>access to data and tools</a:t>
            </a:r>
          </a:p>
        </p:txBody>
      </p:sp>
      <p:sp>
        <p:nvSpPr>
          <p:cNvPr id="9" name="TextBox 8"/>
          <p:cNvSpPr txBox="1"/>
          <p:nvPr/>
        </p:nvSpPr>
        <p:spPr>
          <a:xfrm>
            <a:off x="754380" y="3429000"/>
            <a:ext cx="2194560" cy="230832"/>
          </a:xfrm>
          <a:prstGeom prst="rect">
            <a:avLst/>
          </a:prstGeom>
          <a:noFill/>
        </p:spPr>
        <p:txBody>
          <a:bodyPr wrap="square">
            <a:spAutoFit/>
          </a:bodyPr>
          <a:lstStyle/>
          <a:p>
            <a:pPr algn="ctr">
              <a:defRPr sz="1200" i="1">
                <a:solidFill>
                  <a:srgbClr val="777777"/>
                </a:solidFill>
              </a:defRPr>
            </a:pPr>
            <a:r>
              <a:rPr sz="900"/>
              <a:t>Claude Desktop, VS Code</a:t>
            </a:r>
          </a:p>
        </p:txBody>
      </p:sp>
      <p:sp>
        <p:nvSpPr>
          <p:cNvPr id="10" name="TextBox 9"/>
          <p:cNvSpPr txBox="1"/>
          <p:nvPr/>
        </p:nvSpPr>
        <p:spPr>
          <a:xfrm>
            <a:off x="3223261" y="2606041"/>
            <a:ext cx="498855" cy="507831"/>
          </a:xfrm>
          <a:prstGeom prst="rect">
            <a:avLst/>
          </a:prstGeom>
          <a:noFill/>
        </p:spPr>
        <p:txBody>
          <a:bodyPr wrap="none">
            <a:spAutoFit/>
          </a:bodyPr>
          <a:lstStyle/>
          <a:p>
            <a:pPr>
              <a:defRPr sz="3600" b="1">
                <a:solidFill>
                  <a:srgbClr val="667EEA"/>
                </a:solidFill>
              </a:defRPr>
            </a:pPr>
            <a:r>
              <a:rPr sz="2700"/>
              <a:t>→</a:t>
            </a:r>
          </a:p>
        </p:txBody>
      </p:sp>
      <p:sp>
        <p:nvSpPr>
          <p:cNvPr id="11" name="Rounded Rectangle 10"/>
          <p:cNvSpPr/>
          <p:nvPr/>
        </p:nvSpPr>
        <p:spPr>
          <a:xfrm>
            <a:off x="3360419" y="1371600"/>
            <a:ext cx="2606040" cy="27432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4254513" y="1577341"/>
            <a:ext cx="817853" cy="646331"/>
          </a:xfrm>
          <a:prstGeom prst="rect">
            <a:avLst/>
          </a:prstGeom>
          <a:noFill/>
        </p:spPr>
        <p:txBody>
          <a:bodyPr wrap="none">
            <a:spAutoFit/>
          </a:bodyPr>
          <a:lstStyle/>
          <a:p>
            <a:pPr algn="ctr">
              <a:defRPr sz="4800"/>
            </a:pPr>
            <a:r>
              <a:rPr sz="3600"/>
              <a:t>⚙️</a:t>
            </a:r>
          </a:p>
        </p:txBody>
      </p:sp>
      <p:sp>
        <p:nvSpPr>
          <p:cNvPr id="13" name="TextBox 12"/>
          <p:cNvSpPr txBox="1"/>
          <p:nvPr/>
        </p:nvSpPr>
        <p:spPr>
          <a:xfrm>
            <a:off x="4062153" y="2125980"/>
            <a:ext cx="1202573" cy="346249"/>
          </a:xfrm>
          <a:prstGeom prst="rect">
            <a:avLst/>
          </a:prstGeom>
          <a:noFill/>
        </p:spPr>
        <p:txBody>
          <a:bodyPr wrap="none">
            <a:spAutoFit/>
          </a:bodyPr>
          <a:lstStyle/>
          <a:p>
            <a:pPr algn="ctr">
              <a:defRPr sz="2200" b="1">
                <a:solidFill>
                  <a:srgbClr val="667EEA"/>
                </a:solidFill>
              </a:defRPr>
            </a:pPr>
            <a:r>
              <a:rPr sz="1650"/>
              <a:t>MCP Server</a:t>
            </a:r>
          </a:p>
        </p:txBody>
      </p:sp>
      <p:sp>
        <p:nvSpPr>
          <p:cNvPr id="14" name="TextBox 13"/>
          <p:cNvSpPr txBox="1"/>
          <p:nvPr/>
        </p:nvSpPr>
        <p:spPr>
          <a:xfrm>
            <a:off x="3566159" y="2537460"/>
            <a:ext cx="2194560" cy="473206"/>
          </a:xfrm>
          <a:prstGeom prst="rect">
            <a:avLst/>
          </a:prstGeom>
          <a:noFill/>
        </p:spPr>
        <p:txBody>
          <a:bodyPr wrap="square">
            <a:spAutoFit/>
          </a:bodyPr>
          <a:lstStyle/>
          <a:p>
            <a:pPr algn="ctr">
              <a:defRPr sz="1500">
                <a:solidFill>
                  <a:srgbClr val="555555"/>
                </a:solidFill>
              </a:defRPr>
            </a:pPr>
            <a:r>
              <a:rPr sz="1125"/>
              <a:t>Translator that speaks both</a:t>
            </a:r>
          </a:p>
          <a:p>
            <a:r>
              <a:rPr sz="1350"/>
              <a:t>AI and your tools' languages</a:t>
            </a:r>
          </a:p>
        </p:txBody>
      </p:sp>
      <p:sp>
        <p:nvSpPr>
          <p:cNvPr id="15" name="TextBox 14"/>
          <p:cNvSpPr txBox="1"/>
          <p:nvPr/>
        </p:nvSpPr>
        <p:spPr>
          <a:xfrm>
            <a:off x="3566159" y="3429000"/>
            <a:ext cx="2194560" cy="230832"/>
          </a:xfrm>
          <a:prstGeom prst="rect">
            <a:avLst/>
          </a:prstGeom>
          <a:noFill/>
        </p:spPr>
        <p:txBody>
          <a:bodyPr wrap="square">
            <a:spAutoFit/>
          </a:bodyPr>
          <a:lstStyle/>
          <a:p>
            <a:pPr algn="ctr">
              <a:defRPr sz="1200" i="1">
                <a:solidFill>
                  <a:srgbClr val="777777"/>
                </a:solidFill>
              </a:defRPr>
            </a:pPr>
            <a:r>
              <a:rPr sz="900"/>
              <a:t>Handles requests</a:t>
            </a:r>
          </a:p>
        </p:txBody>
      </p:sp>
      <p:sp>
        <p:nvSpPr>
          <p:cNvPr id="16" name="TextBox 15"/>
          <p:cNvSpPr txBox="1"/>
          <p:nvPr/>
        </p:nvSpPr>
        <p:spPr>
          <a:xfrm>
            <a:off x="6035040" y="2606041"/>
            <a:ext cx="498855" cy="507831"/>
          </a:xfrm>
          <a:prstGeom prst="rect">
            <a:avLst/>
          </a:prstGeom>
          <a:noFill/>
        </p:spPr>
        <p:txBody>
          <a:bodyPr wrap="none">
            <a:spAutoFit/>
          </a:bodyPr>
          <a:lstStyle/>
          <a:p>
            <a:pPr>
              <a:defRPr sz="3600" b="1">
                <a:solidFill>
                  <a:srgbClr val="667EEA"/>
                </a:solidFill>
              </a:defRPr>
            </a:pPr>
            <a:r>
              <a:rPr sz="2700"/>
              <a:t>→</a:t>
            </a:r>
          </a:p>
        </p:txBody>
      </p:sp>
      <p:sp>
        <p:nvSpPr>
          <p:cNvPr id="17" name="Rounded Rectangle 16"/>
          <p:cNvSpPr/>
          <p:nvPr/>
        </p:nvSpPr>
        <p:spPr>
          <a:xfrm>
            <a:off x="6172199" y="1371600"/>
            <a:ext cx="2606040" cy="27432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7066293" y="1577341"/>
            <a:ext cx="817853" cy="646331"/>
          </a:xfrm>
          <a:prstGeom prst="rect">
            <a:avLst/>
          </a:prstGeom>
          <a:noFill/>
        </p:spPr>
        <p:txBody>
          <a:bodyPr wrap="none">
            <a:spAutoFit/>
          </a:bodyPr>
          <a:lstStyle/>
          <a:p>
            <a:pPr algn="ctr">
              <a:defRPr sz="4800"/>
            </a:pPr>
            <a:r>
              <a:rPr sz="3600"/>
              <a:t>💾</a:t>
            </a:r>
          </a:p>
        </p:txBody>
      </p:sp>
      <p:sp>
        <p:nvSpPr>
          <p:cNvPr id="19" name="TextBox 18"/>
          <p:cNvSpPr txBox="1"/>
          <p:nvPr/>
        </p:nvSpPr>
        <p:spPr>
          <a:xfrm>
            <a:off x="6706419" y="2125980"/>
            <a:ext cx="1537600" cy="346249"/>
          </a:xfrm>
          <a:prstGeom prst="rect">
            <a:avLst/>
          </a:prstGeom>
          <a:noFill/>
        </p:spPr>
        <p:txBody>
          <a:bodyPr wrap="none">
            <a:spAutoFit/>
          </a:bodyPr>
          <a:lstStyle/>
          <a:p>
            <a:pPr algn="ctr">
              <a:defRPr sz="2200" b="1">
                <a:solidFill>
                  <a:srgbClr val="667EEA"/>
                </a:solidFill>
              </a:defRPr>
            </a:pPr>
            <a:r>
              <a:rPr sz="1650"/>
              <a:t>Your Resources</a:t>
            </a:r>
          </a:p>
        </p:txBody>
      </p:sp>
      <p:sp>
        <p:nvSpPr>
          <p:cNvPr id="20" name="TextBox 19"/>
          <p:cNvSpPr txBox="1"/>
          <p:nvPr/>
        </p:nvSpPr>
        <p:spPr>
          <a:xfrm>
            <a:off x="6377939" y="2537460"/>
            <a:ext cx="2194560" cy="473206"/>
          </a:xfrm>
          <a:prstGeom prst="rect">
            <a:avLst/>
          </a:prstGeom>
          <a:noFill/>
        </p:spPr>
        <p:txBody>
          <a:bodyPr wrap="square">
            <a:spAutoFit/>
          </a:bodyPr>
          <a:lstStyle/>
          <a:p>
            <a:pPr algn="ctr">
              <a:defRPr sz="1500">
                <a:solidFill>
                  <a:srgbClr val="555555"/>
                </a:solidFill>
              </a:defRPr>
            </a:pPr>
            <a:r>
              <a:rPr sz="1125"/>
              <a:t>Databases, files, APIs you</a:t>
            </a:r>
          </a:p>
          <a:p>
            <a:r>
              <a:rPr sz="1350"/>
              <a:t>want AI to access</a:t>
            </a:r>
          </a:p>
        </p:txBody>
      </p:sp>
      <p:sp>
        <p:nvSpPr>
          <p:cNvPr id="21" name="TextBox 20"/>
          <p:cNvSpPr txBox="1"/>
          <p:nvPr/>
        </p:nvSpPr>
        <p:spPr>
          <a:xfrm>
            <a:off x="6377939" y="3429000"/>
            <a:ext cx="2194560" cy="230832"/>
          </a:xfrm>
          <a:prstGeom prst="rect">
            <a:avLst/>
          </a:prstGeom>
          <a:noFill/>
        </p:spPr>
        <p:txBody>
          <a:bodyPr wrap="square">
            <a:spAutoFit/>
          </a:bodyPr>
          <a:lstStyle/>
          <a:p>
            <a:pPr algn="ctr">
              <a:defRPr sz="1200" i="1">
                <a:solidFill>
                  <a:srgbClr val="777777"/>
                </a:solidFill>
              </a:defRPr>
            </a:pPr>
            <a:r>
              <a:rPr sz="900"/>
              <a:t>Notion, GitHub, Filesystem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4389343" cy="507831"/>
          </a:xfrm>
          <a:prstGeom prst="rect">
            <a:avLst/>
          </a:prstGeom>
          <a:noFill/>
        </p:spPr>
        <p:txBody>
          <a:bodyPr wrap="none">
            <a:spAutoFit/>
          </a:bodyPr>
          <a:lstStyle/>
          <a:p>
            <a:pPr algn="l">
              <a:defRPr sz="3600" b="1">
                <a:solidFill>
                  <a:srgbClr val="FFFFFF"/>
                </a:solidFill>
              </a:defRPr>
            </a:pPr>
            <a:r>
              <a:rPr sz="2700"/>
              <a:t>📨 The Communication Flow</a:t>
            </a:r>
          </a:p>
        </p:txBody>
      </p:sp>
      <p:sp>
        <p:nvSpPr>
          <p:cNvPr id="5" name="Rounded Rectangle 4"/>
          <p:cNvSpPr/>
          <p:nvPr/>
        </p:nvSpPr>
        <p:spPr>
          <a:xfrm>
            <a:off x="548640" y="1714500"/>
            <a:ext cx="192024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299408" y="1851661"/>
            <a:ext cx="418704" cy="646331"/>
          </a:xfrm>
          <a:prstGeom prst="rect">
            <a:avLst/>
          </a:prstGeom>
          <a:noFill/>
        </p:spPr>
        <p:txBody>
          <a:bodyPr wrap="none">
            <a:spAutoFit/>
          </a:bodyPr>
          <a:lstStyle/>
          <a:p>
            <a:pPr algn="ctr">
              <a:defRPr sz="4800" b="1">
                <a:solidFill>
                  <a:srgbClr val="FFFFFF"/>
                </a:solidFill>
              </a:defRPr>
            </a:pPr>
            <a:r>
              <a:rPr sz="3600"/>
              <a:t>1</a:t>
            </a:r>
          </a:p>
        </p:txBody>
      </p:sp>
      <p:sp>
        <p:nvSpPr>
          <p:cNvPr id="7" name="TextBox 6"/>
          <p:cNvSpPr txBox="1"/>
          <p:nvPr/>
        </p:nvSpPr>
        <p:spPr>
          <a:xfrm>
            <a:off x="1091017" y="2400300"/>
            <a:ext cx="835486" cy="323165"/>
          </a:xfrm>
          <a:prstGeom prst="rect">
            <a:avLst/>
          </a:prstGeom>
          <a:noFill/>
        </p:spPr>
        <p:txBody>
          <a:bodyPr wrap="none">
            <a:spAutoFit/>
          </a:bodyPr>
          <a:lstStyle/>
          <a:p>
            <a:pPr algn="ctr">
              <a:defRPr sz="2000" b="1">
                <a:solidFill>
                  <a:srgbClr val="FFFFFF"/>
                </a:solidFill>
              </a:defRPr>
            </a:pPr>
            <a:r>
              <a:rPr sz="1500"/>
              <a:t>Request</a:t>
            </a:r>
          </a:p>
        </p:txBody>
      </p:sp>
      <p:sp>
        <p:nvSpPr>
          <p:cNvPr id="8" name="TextBox 7"/>
          <p:cNvSpPr txBox="1"/>
          <p:nvPr/>
        </p:nvSpPr>
        <p:spPr>
          <a:xfrm>
            <a:off x="754380" y="2811780"/>
            <a:ext cx="1508760" cy="669414"/>
          </a:xfrm>
          <a:prstGeom prst="rect">
            <a:avLst/>
          </a:prstGeom>
          <a:noFill/>
        </p:spPr>
        <p:txBody>
          <a:bodyPr wrap="square">
            <a:spAutoFit/>
          </a:bodyPr>
          <a:lstStyle/>
          <a:p>
            <a:pPr algn="ctr">
              <a:defRPr sz="1400">
                <a:solidFill>
                  <a:srgbClr val="FFFFFF"/>
                </a:solidFill>
              </a:defRPr>
            </a:pPr>
            <a:r>
              <a:rPr sz="1050"/>
              <a:t>AI asks: "Show me my</a:t>
            </a:r>
          </a:p>
          <a:p>
            <a:r>
              <a:rPr sz="1350"/>
              <a:t>Notion docs about MCP"</a:t>
            </a:r>
          </a:p>
        </p:txBody>
      </p:sp>
      <p:sp>
        <p:nvSpPr>
          <p:cNvPr id="9" name="TextBox 8"/>
          <p:cNvSpPr txBox="1"/>
          <p:nvPr/>
        </p:nvSpPr>
        <p:spPr>
          <a:xfrm>
            <a:off x="2503171" y="2606041"/>
            <a:ext cx="498855" cy="507831"/>
          </a:xfrm>
          <a:prstGeom prst="rect">
            <a:avLst/>
          </a:prstGeom>
          <a:noFill/>
        </p:spPr>
        <p:txBody>
          <a:bodyPr wrap="none">
            <a:spAutoFit/>
          </a:bodyPr>
          <a:lstStyle/>
          <a:p>
            <a:pPr>
              <a:defRPr sz="3600" b="1">
                <a:solidFill>
                  <a:srgbClr val="764BA2"/>
                </a:solidFill>
              </a:defRPr>
            </a:pPr>
            <a:r>
              <a:rPr sz="2700"/>
              <a:t>→</a:t>
            </a:r>
          </a:p>
        </p:txBody>
      </p:sp>
      <p:sp>
        <p:nvSpPr>
          <p:cNvPr id="10" name="Rounded Rectangle 9"/>
          <p:cNvSpPr/>
          <p:nvPr/>
        </p:nvSpPr>
        <p:spPr>
          <a:xfrm>
            <a:off x="2674620" y="1714500"/>
            <a:ext cx="192024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p:cNvSpPr txBox="1"/>
          <p:nvPr/>
        </p:nvSpPr>
        <p:spPr>
          <a:xfrm>
            <a:off x="3425388" y="1851661"/>
            <a:ext cx="418704" cy="646331"/>
          </a:xfrm>
          <a:prstGeom prst="rect">
            <a:avLst/>
          </a:prstGeom>
          <a:noFill/>
        </p:spPr>
        <p:txBody>
          <a:bodyPr wrap="none">
            <a:spAutoFit/>
          </a:bodyPr>
          <a:lstStyle/>
          <a:p>
            <a:pPr algn="ctr">
              <a:defRPr sz="4800" b="1">
                <a:solidFill>
                  <a:srgbClr val="FFFFFF"/>
                </a:solidFill>
              </a:defRPr>
            </a:pPr>
            <a:r>
              <a:rPr sz="3600"/>
              <a:t>2</a:t>
            </a:r>
          </a:p>
        </p:txBody>
      </p:sp>
      <p:sp>
        <p:nvSpPr>
          <p:cNvPr id="12" name="TextBox 11"/>
          <p:cNvSpPr txBox="1"/>
          <p:nvPr/>
        </p:nvSpPr>
        <p:spPr>
          <a:xfrm>
            <a:off x="3180450" y="2400300"/>
            <a:ext cx="908582" cy="323165"/>
          </a:xfrm>
          <a:prstGeom prst="rect">
            <a:avLst/>
          </a:prstGeom>
          <a:noFill/>
        </p:spPr>
        <p:txBody>
          <a:bodyPr wrap="none">
            <a:spAutoFit/>
          </a:bodyPr>
          <a:lstStyle/>
          <a:p>
            <a:pPr algn="ctr">
              <a:defRPr sz="2000" b="1">
                <a:solidFill>
                  <a:srgbClr val="FFFFFF"/>
                </a:solidFill>
              </a:defRPr>
            </a:pPr>
            <a:r>
              <a:rPr sz="1500"/>
              <a:t>Translate</a:t>
            </a:r>
          </a:p>
        </p:txBody>
      </p:sp>
      <p:sp>
        <p:nvSpPr>
          <p:cNvPr id="13" name="TextBox 12"/>
          <p:cNvSpPr txBox="1"/>
          <p:nvPr/>
        </p:nvSpPr>
        <p:spPr>
          <a:xfrm>
            <a:off x="2880360" y="2811780"/>
            <a:ext cx="1508760" cy="669414"/>
          </a:xfrm>
          <a:prstGeom prst="rect">
            <a:avLst/>
          </a:prstGeom>
          <a:noFill/>
        </p:spPr>
        <p:txBody>
          <a:bodyPr wrap="square">
            <a:spAutoFit/>
          </a:bodyPr>
          <a:lstStyle/>
          <a:p>
            <a:pPr algn="ctr">
              <a:defRPr sz="1400">
                <a:solidFill>
                  <a:srgbClr val="FFFFFF"/>
                </a:solidFill>
              </a:defRPr>
            </a:pPr>
            <a:r>
              <a:rPr sz="1050"/>
              <a:t>MCP Server converts</a:t>
            </a:r>
          </a:p>
          <a:p>
            <a:r>
              <a:rPr sz="1350"/>
              <a:t>to Notion API format</a:t>
            </a:r>
          </a:p>
        </p:txBody>
      </p:sp>
      <p:sp>
        <p:nvSpPr>
          <p:cNvPr id="14" name="TextBox 13"/>
          <p:cNvSpPr txBox="1"/>
          <p:nvPr/>
        </p:nvSpPr>
        <p:spPr>
          <a:xfrm>
            <a:off x="4629151" y="2606041"/>
            <a:ext cx="498855" cy="507831"/>
          </a:xfrm>
          <a:prstGeom prst="rect">
            <a:avLst/>
          </a:prstGeom>
          <a:noFill/>
        </p:spPr>
        <p:txBody>
          <a:bodyPr wrap="none">
            <a:spAutoFit/>
          </a:bodyPr>
          <a:lstStyle/>
          <a:p>
            <a:pPr>
              <a:defRPr sz="3600" b="1">
                <a:solidFill>
                  <a:srgbClr val="764BA2"/>
                </a:solidFill>
              </a:defRPr>
            </a:pPr>
            <a:r>
              <a:rPr sz="2700"/>
              <a:t>→</a:t>
            </a:r>
          </a:p>
        </p:txBody>
      </p:sp>
      <p:sp>
        <p:nvSpPr>
          <p:cNvPr id="15" name="Rounded Rectangle 14"/>
          <p:cNvSpPr/>
          <p:nvPr/>
        </p:nvSpPr>
        <p:spPr>
          <a:xfrm>
            <a:off x="4800600" y="1714500"/>
            <a:ext cx="192024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p:cNvSpPr txBox="1"/>
          <p:nvPr/>
        </p:nvSpPr>
        <p:spPr>
          <a:xfrm>
            <a:off x="5551368" y="1851661"/>
            <a:ext cx="418704" cy="646331"/>
          </a:xfrm>
          <a:prstGeom prst="rect">
            <a:avLst/>
          </a:prstGeom>
          <a:noFill/>
        </p:spPr>
        <p:txBody>
          <a:bodyPr wrap="none">
            <a:spAutoFit/>
          </a:bodyPr>
          <a:lstStyle/>
          <a:p>
            <a:pPr algn="ctr">
              <a:defRPr sz="4800" b="1">
                <a:solidFill>
                  <a:srgbClr val="FFFFFF"/>
                </a:solidFill>
              </a:defRPr>
            </a:pPr>
            <a:r>
              <a:rPr sz="3600"/>
              <a:t>3</a:t>
            </a:r>
          </a:p>
        </p:txBody>
      </p:sp>
      <p:sp>
        <p:nvSpPr>
          <p:cNvPr id="17" name="TextBox 16"/>
          <p:cNvSpPr txBox="1"/>
          <p:nvPr/>
        </p:nvSpPr>
        <p:spPr>
          <a:xfrm>
            <a:off x="5451180" y="2400300"/>
            <a:ext cx="619080" cy="323165"/>
          </a:xfrm>
          <a:prstGeom prst="rect">
            <a:avLst/>
          </a:prstGeom>
          <a:noFill/>
        </p:spPr>
        <p:txBody>
          <a:bodyPr wrap="none">
            <a:spAutoFit/>
          </a:bodyPr>
          <a:lstStyle/>
          <a:p>
            <a:pPr algn="ctr">
              <a:defRPr sz="2000" b="1">
                <a:solidFill>
                  <a:srgbClr val="FFFFFF"/>
                </a:solidFill>
              </a:defRPr>
            </a:pPr>
            <a:r>
              <a:rPr sz="1500"/>
              <a:t>Fetch</a:t>
            </a:r>
          </a:p>
        </p:txBody>
      </p:sp>
      <p:sp>
        <p:nvSpPr>
          <p:cNvPr id="18" name="TextBox 17"/>
          <p:cNvSpPr txBox="1"/>
          <p:nvPr/>
        </p:nvSpPr>
        <p:spPr>
          <a:xfrm>
            <a:off x="5006340" y="2811780"/>
            <a:ext cx="1508760" cy="669414"/>
          </a:xfrm>
          <a:prstGeom prst="rect">
            <a:avLst/>
          </a:prstGeom>
          <a:noFill/>
        </p:spPr>
        <p:txBody>
          <a:bodyPr wrap="square">
            <a:spAutoFit/>
          </a:bodyPr>
          <a:lstStyle/>
          <a:p>
            <a:pPr algn="ctr">
              <a:defRPr sz="1400">
                <a:solidFill>
                  <a:srgbClr val="FFFFFF"/>
                </a:solidFill>
              </a:defRPr>
            </a:pPr>
            <a:r>
              <a:rPr sz="1050"/>
              <a:t>Server retrieves data</a:t>
            </a:r>
          </a:p>
          <a:p>
            <a:r>
              <a:rPr sz="1350"/>
              <a:t>from Notion workspace</a:t>
            </a:r>
          </a:p>
        </p:txBody>
      </p:sp>
      <p:sp>
        <p:nvSpPr>
          <p:cNvPr id="19" name="TextBox 18"/>
          <p:cNvSpPr txBox="1"/>
          <p:nvPr/>
        </p:nvSpPr>
        <p:spPr>
          <a:xfrm>
            <a:off x="6755131" y="2606041"/>
            <a:ext cx="498855" cy="507831"/>
          </a:xfrm>
          <a:prstGeom prst="rect">
            <a:avLst/>
          </a:prstGeom>
          <a:noFill/>
        </p:spPr>
        <p:txBody>
          <a:bodyPr wrap="none">
            <a:spAutoFit/>
          </a:bodyPr>
          <a:lstStyle/>
          <a:p>
            <a:pPr>
              <a:defRPr sz="3600" b="1">
                <a:solidFill>
                  <a:srgbClr val="764BA2"/>
                </a:solidFill>
              </a:defRPr>
            </a:pPr>
            <a:r>
              <a:rPr sz="2700"/>
              <a:t>→</a:t>
            </a:r>
          </a:p>
        </p:txBody>
      </p:sp>
      <p:sp>
        <p:nvSpPr>
          <p:cNvPr id="20" name="Rounded Rectangle 19"/>
          <p:cNvSpPr/>
          <p:nvPr/>
        </p:nvSpPr>
        <p:spPr>
          <a:xfrm>
            <a:off x="6926580" y="1714500"/>
            <a:ext cx="192024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p:cNvSpPr txBox="1"/>
          <p:nvPr/>
        </p:nvSpPr>
        <p:spPr>
          <a:xfrm>
            <a:off x="7677348" y="1851661"/>
            <a:ext cx="418704" cy="646331"/>
          </a:xfrm>
          <a:prstGeom prst="rect">
            <a:avLst/>
          </a:prstGeom>
          <a:noFill/>
        </p:spPr>
        <p:txBody>
          <a:bodyPr wrap="none">
            <a:spAutoFit/>
          </a:bodyPr>
          <a:lstStyle/>
          <a:p>
            <a:pPr algn="ctr">
              <a:defRPr sz="4800" b="1">
                <a:solidFill>
                  <a:srgbClr val="FFFFFF"/>
                </a:solidFill>
              </a:defRPr>
            </a:pPr>
            <a:r>
              <a:rPr sz="3600"/>
              <a:t>4</a:t>
            </a:r>
          </a:p>
        </p:txBody>
      </p:sp>
      <p:sp>
        <p:nvSpPr>
          <p:cNvPr id="22" name="TextBox 21"/>
          <p:cNvSpPr txBox="1"/>
          <p:nvPr/>
        </p:nvSpPr>
        <p:spPr>
          <a:xfrm>
            <a:off x="7511533" y="2400300"/>
            <a:ext cx="750335" cy="323165"/>
          </a:xfrm>
          <a:prstGeom prst="rect">
            <a:avLst/>
          </a:prstGeom>
          <a:noFill/>
        </p:spPr>
        <p:txBody>
          <a:bodyPr wrap="none">
            <a:spAutoFit/>
          </a:bodyPr>
          <a:lstStyle/>
          <a:p>
            <a:pPr algn="ctr">
              <a:defRPr sz="2000" b="1">
                <a:solidFill>
                  <a:srgbClr val="FFFFFF"/>
                </a:solidFill>
              </a:defRPr>
            </a:pPr>
            <a:r>
              <a:rPr sz="1500"/>
              <a:t>Deliver</a:t>
            </a:r>
          </a:p>
        </p:txBody>
      </p:sp>
      <p:sp>
        <p:nvSpPr>
          <p:cNvPr id="23" name="TextBox 22"/>
          <p:cNvSpPr txBox="1"/>
          <p:nvPr/>
        </p:nvSpPr>
        <p:spPr>
          <a:xfrm>
            <a:off x="7132320" y="2811780"/>
            <a:ext cx="1508760" cy="461665"/>
          </a:xfrm>
          <a:prstGeom prst="rect">
            <a:avLst/>
          </a:prstGeom>
          <a:noFill/>
        </p:spPr>
        <p:txBody>
          <a:bodyPr wrap="square">
            <a:spAutoFit/>
          </a:bodyPr>
          <a:lstStyle/>
          <a:p>
            <a:pPr algn="ctr">
              <a:defRPr sz="1400">
                <a:solidFill>
                  <a:srgbClr val="FFFFFF"/>
                </a:solidFill>
              </a:defRPr>
            </a:pPr>
            <a:r>
              <a:rPr sz="1050"/>
              <a:t>AI receives clean,</a:t>
            </a:r>
          </a:p>
          <a:p>
            <a:r>
              <a:rPr sz="1350"/>
              <a:t>structured data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5035353" cy="507831"/>
          </a:xfrm>
          <a:prstGeom prst="rect">
            <a:avLst/>
          </a:prstGeom>
          <a:noFill/>
        </p:spPr>
        <p:txBody>
          <a:bodyPr wrap="none">
            <a:spAutoFit/>
          </a:bodyPr>
          <a:lstStyle/>
          <a:p>
            <a:pPr algn="l">
              <a:defRPr sz="3600" b="1">
                <a:solidFill>
                  <a:srgbClr val="FFFFFF"/>
                </a:solidFill>
              </a:defRPr>
            </a:pPr>
            <a:r>
              <a:rPr sz="2700"/>
              <a:t>🎯 Why MCP Changes Everything</a:t>
            </a:r>
          </a:p>
        </p:txBody>
      </p:sp>
      <p:sp>
        <p:nvSpPr>
          <p:cNvPr id="5" name="Rounded Rectangle 4"/>
          <p:cNvSpPr/>
          <p:nvPr/>
        </p:nvSpPr>
        <p:spPr>
          <a:xfrm>
            <a:off x="548640"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521281" y="1165861"/>
            <a:ext cx="660758" cy="507831"/>
          </a:xfrm>
          <a:prstGeom prst="rect">
            <a:avLst/>
          </a:prstGeom>
          <a:noFill/>
        </p:spPr>
        <p:txBody>
          <a:bodyPr wrap="none">
            <a:spAutoFit/>
          </a:bodyPr>
          <a:lstStyle/>
          <a:p>
            <a:pPr algn="ctr">
              <a:defRPr sz="3600"/>
            </a:pPr>
            <a:r>
              <a:rPr sz="2700"/>
              <a:t>🔌</a:t>
            </a:r>
          </a:p>
        </p:txBody>
      </p:sp>
      <p:sp>
        <p:nvSpPr>
          <p:cNvPr id="7" name="TextBox 6"/>
          <p:cNvSpPr txBox="1"/>
          <p:nvPr/>
        </p:nvSpPr>
        <p:spPr>
          <a:xfrm>
            <a:off x="1076448" y="1577340"/>
            <a:ext cx="1550425" cy="300082"/>
          </a:xfrm>
          <a:prstGeom prst="rect">
            <a:avLst/>
          </a:prstGeom>
          <a:noFill/>
        </p:spPr>
        <p:txBody>
          <a:bodyPr wrap="none">
            <a:spAutoFit/>
          </a:bodyPr>
          <a:lstStyle/>
          <a:p>
            <a:pPr algn="ctr">
              <a:defRPr sz="1800" b="1">
                <a:solidFill>
                  <a:srgbClr val="667EEA"/>
                </a:solidFill>
              </a:defRPr>
            </a:pPr>
            <a:r>
              <a:rPr sz="1350"/>
              <a:t>Universal Standard</a:t>
            </a:r>
          </a:p>
        </p:txBody>
      </p:sp>
      <p:sp>
        <p:nvSpPr>
          <p:cNvPr id="8" name="TextBox 7"/>
          <p:cNvSpPr txBox="1"/>
          <p:nvPr/>
        </p:nvSpPr>
        <p:spPr>
          <a:xfrm>
            <a:off x="754380" y="1920241"/>
            <a:ext cx="2194560" cy="450123"/>
          </a:xfrm>
          <a:prstGeom prst="rect">
            <a:avLst/>
          </a:prstGeom>
          <a:noFill/>
        </p:spPr>
        <p:txBody>
          <a:bodyPr wrap="square">
            <a:spAutoFit/>
          </a:bodyPr>
          <a:lstStyle/>
          <a:p>
            <a:pPr algn="ctr">
              <a:defRPr sz="1300">
                <a:solidFill>
                  <a:srgbClr val="555555"/>
                </a:solidFill>
              </a:defRPr>
            </a:pPr>
            <a:r>
              <a:rPr sz="975"/>
              <a:t>One protocol works with any AI</a:t>
            </a:r>
          </a:p>
          <a:p>
            <a:r>
              <a:rPr sz="1350"/>
              <a:t>and any data source</a:t>
            </a:r>
          </a:p>
        </p:txBody>
      </p:sp>
      <p:sp>
        <p:nvSpPr>
          <p:cNvPr id="9" name="Rounded Rectangle 8"/>
          <p:cNvSpPr/>
          <p:nvPr/>
        </p:nvSpPr>
        <p:spPr>
          <a:xfrm>
            <a:off x="3360419"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4333060" y="1165861"/>
            <a:ext cx="660758" cy="507831"/>
          </a:xfrm>
          <a:prstGeom prst="rect">
            <a:avLst/>
          </a:prstGeom>
          <a:noFill/>
        </p:spPr>
        <p:txBody>
          <a:bodyPr wrap="none">
            <a:spAutoFit/>
          </a:bodyPr>
          <a:lstStyle/>
          <a:p>
            <a:pPr algn="ctr">
              <a:defRPr sz="3600"/>
            </a:pPr>
            <a:r>
              <a:rPr sz="2700"/>
              <a:t>🔒</a:t>
            </a:r>
          </a:p>
        </p:txBody>
      </p:sp>
      <p:sp>
        <p:nvSpPr>
          <p:cNvPr id="11" name="TextBox 10"/>
          <p:cNvSpPr txBox="1"/>
          <p:nvPr/>
        </p:nvSpPr>
        <p:spPr>
          <a:xfrm>
            <a:off x="4106235" y="1577340"/>
            <a:ext cx="1114408" cy="300082"/>
          </a:xfrm>
          <a:prstGeom prst="rect">
            <a:avLst/>
          </a:prstGeom>
          <a:noFill/>
        </p:spPr>
        <p:txBody>
          <a:bodyPr wrap="none">
            <a:spAutoFit/>
          </a:bodyPr>
          <a:lstStyle/>
          <a:p>
            <a:pPr algn="ctr">
              <a:defRPr sz="1800" b="1">
                <a:solidFill>
                  <a:srgbClr val="667EEA"/>
                </a:solidFill>
              </a:defRPr>
            </a:pPr>
            <a:r>
              <a:rPr sz="1350"/>
              <a:t>Security First</a:t>
            </a:r>
          </a:p>
        </p:txBody>
      </p:sp>
      <p:sp>
        <p:nvSpPr>
          <p:cNvPr id="12" name="TextBox 11"/>
          <p:cNvSpPr txBox="1"/>
          <p:nvPr/>
        </p:nvSpPr>
        <p:spPr>
          <a:xfrm>
            <a:off x="3566159" y="1920241"/>
            <a:ext cx="2194560" cy="657872"/>
          </a:xfrm>
          <a:prstGeom prst="rect">
            <a:avLst/>
          </a:prstGeom>
          <a:noFill/>
        </p:spPr>
        <p:txBody>
          <a:bodyPr wrap="square">
            <a:spAutoFit/>
          </a:bodyPr>
          <a:lstStyle/>
          <a:p>
            <a:pPr algn="ctr">
              <a:defRPr sz="1300">
                <a:solidFill>
                  <a:srgbClr val="555555"/>
                </a:solidFill>
              </a:defRPr>
            </a:pPr>
            <a:r>
              <a:rPr sz="975"/>
              <a:t>Your data stays on your systems.</a:t>
            </a:r>
          </a:p>
          <a:p>
            <a:r>
              <a:rPr sz="1350"/>
              <a:t>AI only sees what you permit</a:t>
            </a:r>
          </a:p>
        </p:txBody>
      </p:sp>
      <p:sp>
        <p:nvSpPr>
          <p:cNvPr id="13" name="Rounded Rectangle 12"/>
          <p:cNvSpPr/>
          <p:nvPr/>
        </p:nvSpPr>
        <p:spPr>
          <a:xfrm>
            <a:off x="6172199"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7144840" y="1165861"/>
            <a:ext cx="660758" cy="507831"/>
          </a:xfrm>
          <a:prstGeom prst="rect">
            <a:avLst/>
          </a:prstGeom>
          <a:noFill/>
        </p:spPr>
        <p:txBody>
          <a:bodyPr wrap="none">
            <a:spAutoFit/>
          </a:bodyPr>
          <a:lstStyle/>
          <a:p>
            <a:pPr algn="ctr">
              <a:defRPr sz="3600"/>
            </a:pPr>
            <a:r>
              <a:rPr sz="2700"/>
              <a:t>⚡</a:t>
            </a:r>
          </a:p>
        </p:txBody>
      </p:sp>
      <p:sp>
        <p:nvSpPr>
          <p:cNvPr id="15" name="TextBox 14"/>
          <p:cNvSpPr txBox="1"/>
          <p:nvPr/>
        </p:nvSpPr>
        <p:spPr>
          <a:xfrm>
            <a:off x="6766531" y="1577340"/>
            <a:ext cx="1417376" cy="300082"/>
          </a:xfrm>
          <a:prstGeom prst="rect">
            <a:avLst/>
          </a:prstGeom>
          <a:noFill/>
        </p:spPr>
        <p:txBody>
          <a:bodyPr wrap="none">
            <a:spAutoFit/>
          </a:bodyPr>
          <a:lstStyle/>
          <a:p>
            <a:pPr algn="ctr">
              <a:defRPr sz="1800" b="1">
                <a:solidFill>
                  <a:srgbClr val="667EEA"/>
                </a:solidFill>
              </a:defRPr>
            </a:pPr>
            <a:r>
              <a:rPr sz="1350"/>
              <a:t>Real-Time Access</a:t>
            </a:r>
          </a:p>
        </p:txBody>
      </p:sp>
      <p:sp>
        <p:nvSpPr>
          <p:cNvPr id="16" name="TextBox 15"/>
          <p:cNvSpPr txBox="1"/>
          <p:nvPr/>
        </p:nvSpPr>
        <p:spPr>
          <a:xfrm>
            <a:off x="6377939" y="1920241"/>
            <a:ext cx="2194560" cy="450123"/>
          </a:xfrm>
          <a:prstGeom prst="rect">
            <a:avLst/>
          </a:prstGeom>
          <a:noFill/>
        </p:spPr>
        <p:txBody>
          <a:bodyPr wrap="square">
            <a:spAutoFit/>
          </a:bodyPr>
          <a:lstStyle/>
          <a:p>
            <a:pPr algn="ctr">
              <a:defRPr sz="1300">
                <a:solidFill>
                  <a:srgbClr val="555555"/>
                </a:solidFill>
              </a:defRPr>
            </a:pPr>
            <a:r>
              <a:rPr sz="975"/>
              <a:t>AI works with live data,</a:t>
            </a:r>
          </a:p>
          <a:p>
            <a:r>
              <a:rPr sz="1350"/>
              <a:t>not outdated snapshots</a:t>
            </a:r>
          </a:p>
        </p:txBody>
      </p:sp>
      <p:sp>
        <p:nvSpPr>
          <p:cNvPr id="17" name="Rounded Rectangle 16"/>
          <p:cNvSpPr/>
          <p:nvPr/>
        </p:nvSpPr>
        <p:spPr>
          <a:xfrm>
            <a:off x="548640"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1521281" y="3086101"/>
            <a:ext cx="660758" cy="507831"/>
          </a:xfrm>
          <a:prstGeom prst="rect">
            <a:avLst/>
          </a:prstGeom>
          <a:noFill/>
        </p:spPr>
        <p:txBody>
          <a:bodyPr wrap="none">
            <a:spAutoFit/>
          </a:bodyPr>
          <a:lstStyle/>
          <a:p>
            <a:pPr algn="ctr">
              <a:defRPr sz="3600"/>
            </a:pPr>
            <a:r>
              <a:rPr sz="2700"/>
              <a:t>🧩</a:t>
            </a:r>
          </a:p>
        </p:txBody>
      </p:sp>
      <p:sp>
        <p:nvSpPr>
          <p:cNvPr id="19" name="TextBox 18"/>
          <p:cNvSpPr txBox="1"/>
          <p:nvPr/>
        </p:nvSpPr>
        <p:spPr>
          <a:xfrm>
            <a:off x="1315295" y="3497580"/>
            <a:ext cx="1072731" cy="300082"/>
          </a:xfrm>
          <a:prstGeom prst="rect">
            <a:avLst/>
          </a:prstGeom>
          <a:noFill/>
        </p:spPr>
        <p:txBody>
          <a:bodyPr wrap="none">
            <a:spAutoFit/>
          </a:bodyPr>
          <a:lstStyle/>
          <a:p>
            <a:pPr algn="ctr">
              <a:defRPr sz="1800" b="1">
                <a:solidFill>
                  <a:srgbClr val="667EEA"/>
                </a:solidFill>
              </a:defRPr>
            </a:pPr>
            <a:r>
              <a:rPr sz="1350"/>
              <a:t>Composable</a:t>
            </a:r>
          </a:p>
        </p:txBody>
      </p:sp>
      <p:sp>
        <p:nvSpPr>
          <p:cNvPr id="20" name="TextBox 19"/>
          <p:cNvSpPr txBox="1"/>
          <p:nvPr/>
        </p:nvSpPr>
        <p:spPr>
          <a:xfrm>
            <a:off x="754380" y="3840481"/>
            <a:ext cx="2194560" cy="450123"/>
          </a:xfrm>
          <a:prstGeom prst="rect">
            <a:avLst/>
          </a:prstGeom>
          <a:noFill/>
        </p:spPr>
        <p:txBody>
          <a:bodyPr wrap="square">
            <a:spAutoFit/>
          </a:bodyPr>
          <a:lstStyle/>
          <a:p>
            <a:pPr algn="ctr">
              <a:defRPr sz="1300">
                <a:solidFill>
                  <a:srgbClr val="555555"/>
                </a:solidFill>
              </a:defRPr>
            </a:pPr>
            <a:r>
              <a:rPr sz="975"/>
              <a:t>Mix and match multiple servers</a:t>
            </a:r>
          </a:p>
          <a:p>
            <a:r>
              <a:rPr sz="1350"/>
              <a:t>for custom workflows</a:t>
            </a:r>
          </a:p>
        </p:txBody>
      </p:sp>
      <p:sp>
        <p:nvSpPr>
          <p:cNvPr id="21" name="Rounded Rectangle 20"/>
          <p:cNvSpPr/>
          <p:nvPr/>
        </p:nvSpPr>
        <p:spPr>
          <a:xfrm>
            <a:off x="3360419"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p:cNvSpPr txBox="1"/>
          <p:nvPr/>
        </p:nvSpPr>
        <p:spPr>
          <a:xfrm>
            <a:off x="4333060" y="3086101"/>
            <a:ext cx="660758" cy="507831"/>
          </a:xfrm>
          <a:prstGeom prst="rect">
            <a:avLst/>
          </a:prstGeom>
          <a:noFill/>
        </p:spPr>
        <p:txBody>
          <a:bodyPr wrap="none">
            <a:spAutoFit/>
          </a:bodyPr>
          <a:lstStyle/>
          <a:p>
            <a:pPr algn="ctr">
              <a:defRPr sz="3600"/>
            </a:pPr>
            <a:r>
              <a:rPr sz="2700"/>
              <a:t>📈</a:t>
            </a:r>
          </a:p>
        </p:txBody>
      </p:sp>
      <p:sp>
        <p:nvSpPr>
          <p:cNvPr id="23" name="TextBox 22"/>
          <p:cNvSpPr txBox="1"/>
          <p:nvPr/>
        </p:nvSpPr>
        <p:spPr>
          <a:xfrm>
            <a:off x="4129479" y="3497580"/>
            <a:ext cx="1067921" cy="300082"/>
          </a:xfrm>
          <a:prstGeom prst="rect">
            <a:avLst/>
          </a:prstGeom>
          <a:noFill/>
        </p:spPr>
        <p:txBody>
          <a:bodyPr wrap="none">
            <a:spAutoFit/>
          </a:bodyPr>
          <a:lstStyle/>
          <a:p>
            <a:pPr algn="ctr">
              <a:defRPr sz="1800" b="1">
                <a:solidFill>
                  <a:srgbClr val="667EEA"/>
                </a:solidFill>
              </a:defRPr>
            </a:pPr>
            <a:r>
              <a:rPr sz="1350"/>
              <a:t>Scales Easily</a:t>
            </a:r>
          </a:p>
        </p:txBody>
      </p:sp>
      <p:sp>
        <p:nvSpPr>
          <p:cNvPr id="24" name="TextBox 23"/>
          <p:cNvSpPr txBox="1"/>
          <p:nvPr/>
        </p:nvSpPr>
        <p:spPr>
          <a:xfrm>
            <a:off x="3566159" y="3840481"/>
            <a:ext cx="2194560" cy="450123"/>
          </a:xfrm>
          <a:prstGeom prst="rect">
            <a:avLst/>
          </a:prstGeom>
          <a:noFill/>
        </p:spPr>
        <p:txBody>
          <a:bodyPr wrap="square">
            <a:spAutoFit/>
          </a:bodyPr>
          <a:lstStyle/>
          <a:p>
            <a:pPr algn="ctr">
              <a:defRPr sz="1300">
                <a:solidFill>
                  <a:srgbClr val="555555"/>
                </a:solidFill>
              </a:defRPr>
            </a:pPr>
            <a:r>
              <a:rPr sz="975"/>
              <a:t>Add new data sources without</a:t>
            </a:r>
          </a:p>
          <a:p>
            <a:r>
              <a:rPr sz="1350"/>
              <a:t>rebuilding infrastructure</a:t>
            </a:r>
          </a:p>
        </p:txBody>
      </p:sp>
      <p:sp>
        <p:nvSpPr>
          <p:cNvPr id="25" name="Rounded Rectangle 24"/>
          <p:cNvSpPr/>
          <p:nvPr/>
        </p:nvSpPr>
        <p:spPr>
          <a:xfrm>
            <a:off x="6172199"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p:cNvSpPr txBox="1"/>
          <p:nvPr/>
        </p:nvSpPr>
        <p:spPr>
          <a:xfrm>
            <a:off x="7144840" y="3086101"/>
            <a:ext cx="660758" cy="507831"/>
          </a:xfrm>
          <a:prstGeom prst="rect">
            <a:avLst/>
          </a:prstGeom>
          <a:noFill/>
        </p:spPr>
        <p:txBody>
          <a:bodyPr wrap="none">
            <a:spAutoFit/>
          </a:bodyPr>
          <a:lstStyle/>
          <a:p>
            <a:pPr algn="ctr">
              <a:defRPr sz="3600"/>
            </a:pPr>
            <a:r>
              <a:rPr sz="2700"/>
              <a:t>🛠️</a:t>
            </a:r>
          </a:p>
        </p:txBody>
      </p:sp>
      <p:sp>
        <p:nvSpPr>
          <p:cNvPr id="27" name="TextBox 26"/>
          <p:cNvSpPr txBox="1"/>
          <p:nvPr/>
        </p:nvSpPr>
        <p:spPr>
          <a:xfrm>
            <a:off x="6703630" y="3497580"/>
            <a:ext cx="1543179" cy="300082"/>
          </a:xfrm>
          <a:prstGeom prst="rect">
            <a:avLst/>
          </a:prstGeom>
          <a:noFill/>
        </p:spPr>
        <p:txBody>
          <a:bodyPr wrap="none">
            <a:spAutoFit/>
          </a:bodyPr>
          <a:lstStyle/>
          <a:p>
            <a:pPr algn="ctr">
              <a:defRPr sz="1800" b="1">
                <a:solidFill>
                  <a:srgbClr val="667EEA"/>
                </a:solidFill>
              </a:defRPr>
            </a:pPr>
            <a:r>
              <a:rPr sz="1350"/>
              <a:t>Developer Friendly</a:t>
            </a:r>
          </a:p>
        </p:txBody>
      </p:sp>
      <p:sp>
        <p:nvSpPr>
          <p:cNvPr id="28" name="TextBox 27"/>
          <p:cNvSpPr txBox="1"/>
          <p:nvPr/>
        </p:nvSpPr>
        <p:spPr>
          <a:xfrm>
            <a:off x="6377939" y="3840481"/>
            <a:ext cx="2194560" cy="450123"/>
          </a:xfrm>
          <a:prstGeom prst="rect">
            <a:avLst/>
          </a:prstGeom>
          <a:noFill/>
        </p:spPr>
        <p:txBody>
          <a:bodyPr wrap="square">
            <a:spAutoFit/>
          </a:bodyPr>
          <a:lstStyle/>
          <a:p>
            <a:pPr algn="ctr">
              <a:defRPr sz="1300">
                <a:solidFill>
                  <a:srgbClr val="555555"/>
                </a:solidFill>
              </a:defRPr>
            </a:pPr>
            <a:r>
              <a:rPr sz="975"/>
              <a:t>Build once, deploy anywhere.</a:t>
            </a:r>
          </a:p>
          <a:p>
            <a:r>
              <a:rPr sz="1350"/>
              <a:t>Works across all AI hosts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4217821" cy="507831"/>
          </a:xfrm>
          <a:prstGeom prst="rect">
            <a:avLst/>
          </a:prstGeom>
          <a:noFill/>
        </p:spPr>
        <p:txBody>
          <a:bodyPr wrap="none">
            <a:spAutoFit/>
          </a:bodyPr>
          <a:lstStyle/>
          <a:p>
            <a:pPr algn="l">
              <a:defRPr sz="3600" b="1">
                <a:solidFill>
                  <a:srgbClr val="FFFFFF"/>
                </a:solidFill>
              </a:defRPr>
            </a:pPr>
            <a:r>
              <a:rPr sz="2700"/>
              <a:t>🚀 Real-World Applications</a:t>
            </a:r>
          </a:p>
        </p:txBody>
      </p:sp>
      <p:sp>
        <p:nvSpPr>
          <p:cNvPr id="5" name="Rounded Rectangle 4"/>
          <p:cNvSpPr/>
          <p:nvPr/>
        </p:nvSpPr>
        <p:spPr>
          <a:xfrm>
            <a:off x="548640" y="1028700"/>
            <a:ext cx="3977640" cy="15087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754380" y="1165860"/>
            <a:ext cx="2770310" cy="346249"/>
          </a:xfrm>
          <a:prstGeom prst="rect">
            <a:avLst/>
          </a:prstGeom>
          <a:noFill/>
        </p:spPr>
        <p:txBody>
          <a:bodyPr wrap="none">
            <a:spAutoFit/>
          </a:bodyPr>
          <a:lstStyle/>
          <a:p>
            <a:pPr>
              <a:defRPr sz="2200" b="1">
                <a:solidFill>
                  <a:srgbClr val="667EEA"/>
                </a:solidFill>
              </a:defRPr>
            </a:pPr>
            <a:r>
              <a:rPr sz="1650"/>
              <a:t>📝  Knowledge Management</a:t>
            </a:r>
          </a:p>
        </p:txBody>
      </p:sp>
      <p:sp>
        <p:nvSpPr>
          <p:cNvPr id="7" name="TextBox 6"/>
          <p:cNvSpPr txBox="1"/>
          <p:nvPr/>
        </p:nvSpPr>
        <p:spPr>
          <a:xfrm>
            <a:off x="754380" y="1577340"/>
            <a:ext cx="3566160" cy="415498"/>
          </a:xfrm>
          <a:prstGeom prst="rect">
            <a:avLst/>
          </a:prstGeom>
          <a:noFill/>
        </p:spPr>
        <p:txBody>
          <a:bodyPr wrap="square">
            <a:spAutoFit/>
          </a:bodyPr>
          <a:lstStyle/>
          <a:p>
            <a:pPr>
              <a:defRPr sz="1400">
                <a:solidFill>
                  <a:srgbClr val="555555"/>
                </a:solidFill>
              </a:defRPr>
            </a:pPr>
            <a:r>
              <a:rPr sz="1050"/>
              <a:t>Connect AI to Notion, Confluence, or SharePoint to search and create docs</a:t>
            </a:r>
          </a:p>
        </p:txBody>
      </p:sp>
      <p:sp>
        <p:nvSpPr>
          <p:cNvPr id="8" name="TextBox 7"/>
          <p:cNvSpPr txBox="1"/>
          <p:nvPr/>
        </p:nvSpPr>
        <p:spPr>
          <a:xfrm>
            <a:off x="754380" y="2125980"/>
            <a:ext cx="3566160" cy="230832"/>
          </a:xfrm>
          <a:prstGeom prst="rect">
            <a:avLst/>
          </a:prstGeom>
          <a:noFill/>
        </p:spPr>
        <p:txBody>
          <a:bodyPr wrap="square">
            <a:spAutoFit/>
          </a:bodyPr>
          <a:lstStyle/>
          <a:p>
            <a:pPr>
              <a:defRPr sz="1200" i="1">
                <a:solidFill>
                  <a:srgbClr val="666666"/>
                </a:solidFill>
              </a:defRPr>
            </a:pPr>
            <a:r>
              <a:rPr sz="900"/>
              <a:t>"Find all meeting notes from Q4 mentioning Azure costs"</a:t>
            </a:r>
          </a:p>
        </p:txBody>
      </p:sp>
      <p:sp>
        <p:nvSpPr>
          <p:cNvPr id="9" name="Rounded Rectangle 8"/>
          <p:cNvSpPr/>
          <p:nvPr/>
        </p:nvSpPr>
        <p:spPr>
          <a:xfrm>
            <a:off x="4732020" y="1028700"/>
            <a:ext cx="3977640" cy="15087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4937760" y="1165860"/>
            <a:ext cx="2674130" cy="346249"/>
          </a:xfrm>
          <a:prstGeom prst="rect">
            <a:avLst/>
          </a:prstGeom>
          <a:noFill/>
        </p:spPr>
        <p:txBody>
          <a:bodyPr wrap="none">
            <a:spAutoFit/>
          </a:bodyPr>
          <a:lstStyle/>
          <a:p>
            <a:pPr>
              <a:defRPr sz="2200" b="1">
                <a:solidFill>
                  <a:srgbClr val="667EEA"/>
                </a:solidFill>
              </a:defRPr>
            </a:pPr>
            <a:r>
              <a:rPr sz="1650"/>
              <a:t>💻  Development Workflow</a:t>
            </a:r>
          </a:p>
        </p:txBody>
      </p:sp>
      <p:sp>
        <p:nvSpPr>
          <p:cNvPr id="11" name="TextBox 10"/>
          <p:cNvSpPr txBox="1"/>
          <p:nvPr/>
        </p:nvSpPr>
        <p:spPr>
          <a:xfrm>
            <a:off x="4937760" y="1577340"/>
            <a:ext cx="3566160" cy="253916"/>
          </a:xfrm>
          <a:prstGeom prst="rect">
            <a:avLst/>
          </a:prstGeom>
          <a:noFill/>
        </p:spPr>
        <p:txBody>
          <a:bodyPr wrap="square">
            <a:spAutoFit/>
          </a:bodyPr>
          <a:lstStyle/>
          <a:p>
            <a:pPr>
              <a:defRPr sz="1400">
                <a:solidFill>
                  <a:srgbClr val="555555"/>
                </a:solidFill>
              </a:defRPr>
            </a:pPr>
            <a:r>
              <a:rPr sz="1050"/>
              <a:t>Link AI to GitHub to read code, create PRs, and manage issues</a:t>
            </a:r>
          </a:p>
        </p:txBody>
      </p:sp>
      <p:sp>
        <p:nvSpPr>
          <p:cNvPr id="12" name="TextBox 11"/>
          <p:cNvSpPr txBox="1"/>
          <p:nvPr/>
        </p:nvSpPr>
        <p:spPr>
          <a:xfrm>
            <a:off x="4937760" y="2125980"/>
            <a:ext cx="3566160" cy="230832"/>
          </a:xfrm>
          <a:prstGeom prst="rect">
            <a:avLst/>
          </a:prstGeom>
          <a:noFill/>
        </p:spPr>
        <p:txBody>
          <a:bodyPr wrap="square">
            <a:spAutoFit/>
          </a:bodyPr>
          <a:lstStyle/>
          <a:p>
            <a:pPr>
              <a:defRPr sz="1200" i="1">
                <a:solidFill>
                  <a:srgbClr val="666666"/>
                </a:solidFill>
              </a:defRPr>
            </a:pPr>
            <a:r>
              <a:rPr sz="900"/>
              <a:t>"Review my PR #342 and suggest performance improvements"</a:t>
            </a:r>
          </a:p>
        </p:txBody>
      </p:sp>
      <p:sp>
        <p:nvSpPr>
          <p:cNvPr id="13" name="Rounded Rectangle 12"/>
          <p:cNvSpPr/>
          <p:nvPr/>
        </p:nvSpPr>
        <p:spPr>
          <a:xfrm>
            <a:off x="548640" y="2811780"/>
            <a:ext cx="3977640" cy="15087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754380" y="2948940"/>
            <a:ext cx="1749197" cy="346249"/>
          </a:xfrm>
          <a:prstGeom prst="rect">
            <a:avLst/>
          </a:prstGeom>
          <a:noFill/>
        </p:spPr>
        <p:txBody>
          <a:bodyPr wrap="none">
            <a:spAutoFit/>
          </a:bodyPr>
          <a:lstStyle/>
          <a:p>
            <a:pPr>
              <a:defRPr sz="2200" b="1">
                <a:solidFill>
                  <a:srgbClr val="667EEA"/>
                </a:solidFill>
              </a:defRPr>
            </a:pPr>
            <a:r>
              <a:rPr sz="1650"/>
              <a:t>📊  Data Analysis</a:t>
            </a:r>
          </a:p>
        </p:txBody>
      </p:sp>
      <p:sp>
        <p:nvSpPr>
          <p:cNvPr id="15" name="TextBox 14"/>
          <p:cNvSpPr txBox="1"/>
          <p:nvPr/>
        </p:nvSpPr>
        <p:spPr>
          <a:xfrm>
            <a:off x="754380" y="3360420"/>
            <a:ext cx="3566160" cy="415498"/>
          </a:xfrm>
          <a:prstGeom prst="rect">
            <a:avLst/>
          </a:prstGeom>
          <a:noFill/>
        </p:spPr>
        <p:txBody>
          <a:bodyPr wrap="square">
            <a:spAutoFit/>
          </a:bodyPr>
          <a:lstStyle/>
          <a:p>
            <a:pPr>
              <a:defRPr sz="1400">
                <a:solidFill>
                  <a:srgbClr val="555555"/>
                </a:solidFill>
              </a:defRPr>
            </a:pPr>
            <a:r>
              <a:rPr sz="1050"/>
              <a:t>Connect databases and spreadsheets to query data through natural language</a:t>
            </a:r>
          </a:p>
        </p:txBody>
      </p:sp>
      <p:sp>
        <p:nvSpPr>
          <p:cNvPr id="16" name="TextBox 15"/>
          <p:cNvSpPr txBox="1"/>
          <p:nvPr/>
        </p:nvSpPr>
        <p:spPr>
          <a:xfrm>
            <a:off x="754380" y="3909060"/>
            <a:ext cx="3566160" cy="230832"/>
          </a:xfrm>
          <a:prstGeom prst="rect">
            <a:avLst/>
          </a:prstGeom>
          <a:noFill/>
        </p:spPr>
        <p:txBody>
          <a:bodyPr wrap="square">
            <a:spAutoFit/>
          </a:bodyPr>
          <a:lstStyle/>
          <a:p>
            <a:pPr>
              <a:defRPr sz="1200" i="1">
                <a:solidFill>
                  <a:srgbClr val="666666"/>
                </a:solidFill>
              </a:defRPr>
            </a:pPr>
            <a:r>
              <a:rPr sz="900"/>
              <a:t>"Show me subscriber growth trends for the past 6 months"</a:t>
            </a:r>
          </a:p>
        </p:txBody>
      </p:sp>
      <p:sp>
        <p:nvSpPr>
          <p:cNvPr id="17" name="Rounded Rectangle 16"/>
          <p:cNvSpPr/>
          <p:nvPr/>
        </p:nvSpPr>
        <p:spPr>
          <a:xfrm>
            <a:off x="4732020" y="2811780"/>
            <a:ext cx="3977640" cy="15087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4937760" y="2948940"/>
            <a:ext cx="2071401" cy="346249"/>
          </a:xfrm>
          <a:prstGeom prst="rect">
            <a:avLst/>
          </a:prstGeom>
          <a:noFill/>
        </p:spPr>
        <p:txBody>
          <a:bodyPr wrap="none">
            <a:spAutoFit/>
          </a:bodyPr>
          <a:lstStyle/>
          <a:p>
            <a:pPr>
              <a:defRPr sz="2200" b="1">
                <a:solidFill>
                  <a:srgbClr val="667EEA"/>
                </a:solidFill>
              </a:defRPr>
            </a:pPr>
            <a:r>
              <a:rPr sz="1650"/>
              <a:t>🎬  Content Creation</a:t>
            </a:r>
          </a:p>
        </p:txBody>
      </p:sp>
      <p:sp>
        <p:nvSpPr>
          <p:cNvPr id="19" name="TextBox 18"/>
          <p:cNvSpPr txBox="1"/>
          <p:nvPr/>
        </p:nvSpPr>
        <p:spPr>
          <a:xfrm>
            <a:off x="4937760" y="3360420"/>
            <a:ext cx="3566160" cy="415498"/>
          </a:xfrm>
          <a:prstGeom prst="rect">
            <a:avLst/>
          </a:prstGeom>
          <a:noFill/>
        </p:spPr>
        <p:txBody>
          <a:bodyPr wrap="square">
            <a:spAutoFit/>
          </a:bodyPr>
          <a:lstStyle/>
          <a:p>
            <a:pPr>
              <a:defRPr sz="1400">
                <a:solidFill>
                  <a:srgbClr val="555555"/>
                </a:solidFill>
              </a:defRPr>
            </a:pPr>
            <a:r>
              <a:rPr sz="1050"/>
              <a:t>Integrate scripts, outlines, and media libraries for content pipeline</a:t>
            </a:r>
          </a:p>
        </p:txBody>
      </p:sp>
      <p:sp>
        <p:nvSpPr>
          <p:cNvPr id="20" name="TextBox 19"/>
          <p:cNvSpPr txBox="1"/>
          <p:nvPr/>
        </p:nvSpPr>
        <p:spPr>
          <a:xfrm>
            <a:off x="4937760" y="3909060"/>
            <a:ext cx="3566160" cy="230832"/>
          </a:xfrm>
          <a:prstGeom prst="rect">
            <a:avLst/>
          </a:prstGeom>
          <a:noFill/>
        </p:spPr>
        <p:txBody>
          <a:bodyPr wrap="square">
            <a:spAutoFit/>
          </a:bodyPr>
          <a:lstStyle/>
          <a:p>
            <a:pPr>
              <a:defRPr sz="1200" i="1">
                <a:solidFill>
                  <a:srgbClr val="666666"/>
                </a:solidFill>
              </a:defRPr>
            </a:pPr>
            <a:r>
              <a:rPr sz="900"/>
              <a:t>"Create outline for my AZ-801 module 3 based on existing notes"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p:cNvSpPr txBox="1"/>
          <p:nvPr/>
        </p:nvSpPr>
        <p:spPr>
          <a:xfrm>
            <a:off x="790242" y="1714500"/>
            <a:ext cx="7563289" cy="715581"/>
          </a:xfrm>
          <a:prstGeom prst="rect">
            <a:avLst/>
          </a:prstGeom>
          <a:noFill/>
        </p:spPr>
        <p:txBody>
          <a:bodyPr wrap="none">
            <a:spAutoFit/>
          </a:bodyPr>
          <a:lstStyle/>
          <a:p>
            <a:pPr algn="ctr">
              <a:defRPr sz="5400" b="1">
                <a:solidFill>
                  <a:srgbClr val="FFFFFF"/>
                </a:solidFill>
              </a:defRPr>
            </a:pPr>
            <a:r>
              <a:rPr sz="4050"/>
              <a:t>🚀 Building Your First MCP Server</a:t>
            </a:r>
          </a:p>
        </p:txBody>
      </p:sp>
      <p:sp>
        <p:nvSpPr>
          <p:cNvPr id="4" name="TextBox 3"/>
          <p:cNvSpPr txBox="1"/>
          <p:nvPr/>
        </p:nvSpPr>
        <p:spPr>
          <a:xfrm>
            <a:off x="1764868" y="2880360"/>
            <a:ext cx="5614037" cy="415498"/>
          </a:xfrm>
          <a:prstGeom prst="rect">
            <a:avLst/>
          </a:prstGeom>
          <a:noFill/>
        </p:spPr>
        <p:txBody>
          <a:bodyPr wrap="none">
            <a:spAutoFit/>
          </a:bodyPr>
          <a:lstStyle/>
          <a:p>
            <a:pPr algn="ctr">
              <a:defRPr sz="2800">
                <a:solidFill>
                  <a:srgbClr val="FFFFFF"/>
                </a:solidFill>
              </a:defRPr>
            </a:pPr>
            <a:r>
              <a:rPr sz="2100"/>
              <a:t>Hello World with Node.js: stdio &amp; HTTP Transport</a:t>
            </a:r>
          </a:p>
        </p:txBody>
      </p:sp>
      <p:sp>
        <p:nvSpPr>
          <p:cNvPr id="5" name="TextBox 4"/>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E3296B-E447-CBEB-0C05-83820D2136EF}"/>
              </a:ext>
            </a:extLst>
          </p:cNvPr>
          <p:cNvPicPr>
            <a:picLocks noChangeAspect="1"/>
          </p:cNvPicPr>
          <p:nvPr/>
        </p:nvPicPr>
        <p:blipFill>
          <a:blip r:embed="rId2"/>
          <a:stretch>
            <a:fillRect/>
          </a:stretch>
        </p:blipFill>
        <p:spPr>
          <a:xfrm>
            <a:off x="1025329" y="28575"/>
            <a:ext cx="7093343" cy="5143500"/>
          </a:xfrm>
          <a:prstGeom prst="rect">
            <a:avLst/>
          </a:prstGeom>
        </p:spPr>
      </p:pic>
    </p:spTree>
    <p:extLst>
      <p:ext uri="{BB962C8B-B14F-4D97-AF65-F5344CB8AC3E}">
        <p14:creationId xmlns:p14="http://schemas.microsoft.com/office/powerpoint/2010/main" val="520623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4128053" cy="507831"/>
          </a:xfrm>
          <a:prstGeom prst="rect">
            <a:avLst/>
          </a:prstGeom>
          <a:noFill/>
        </p:spPr>
        <p:txBody>
          <a:bodyPr wrap="none">
            <a:spAutoFit/>
          </a:bodyPr>
          <a:lstStyle/>
          <a:p>
            <a:pPr algn="l">
              <a:defRPr sz="3600" b="1">
                <a:solidFill>
                  <a:srgbClr val="FFFFFF"/>
                </a:solidFill>
              </a:defRPr>
            </a:pPr>
            <a:r>
              <a:rPr sz="2700"/>
              <a:t>What We're Building Today</a:t>
            </a:r>
          </a:p>
        </p:txBody>
      </p:sp>
      <p:sp>
        <p:nvSpPr>
          <p:cNvPr id="5" name="Rounded Rectangle 4"/>
          <p:cNvSpPr/>
          <p:nvPr/>
        </p:nvSpPr>
        <p:spPr>
          <a:xfrm>
            <a:off x="1028701" y="1028700"/>
            <a:ext cx="7086371" cy="10287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371601" y="1234440"/>
            <a:ext cx="6400571" cy="784830"/>
          </a:xfrm>
          <a:prstGeom prst="rect">
            <a:avLst/>
          </a:prstGeom>
          <a:noFill/>
        </p:spPr>
        <p:txBody>
          <a:bodyPr wrap="square">
            <a:spAutoFit/>
          </a:bodyPr>
          <a:lstStyle/>
          <a:p>
            <a:pPr algn="ctr">
              <a:defRPr sz="2000">
                <a:solidFill>
                  <a:srgbClr val="555555"/>
                </a:solidFill>
              </a:defRPr>
            </a:pPr>
            <a:r>
              <a:rPr sz="1500"/>
              <a:t>A complete 'Hello World' MCP server with two transport methods (stdio + HTTP), one tool (echo), and one resource (greeting message). We'll configure it for local testing with Claude Desktop.</a:t>
            </a:r>
          </a:p>
        </p:txBody>
      </p:sp>
      <p:sp>
        <p:nvSpPr>
          <p:cNvPr id="7" name="Rounded Rectangle 6"/>
          <p:cNvSpPr/>
          <p:nvPr/>
        </p:nvSpPr>
        <p:spPr>
          <a:xfrm>
            <a:off x="685800" y="2400300"/>
            <a:ext cx="1851660" cy="17145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p:cNvSpPr txBox="1"/>
          <p:nvPr/>
        </p:nvSpPr>
        <p:spPr>
          <a:xfrm>
            <a:off x="1254802" y="2537460"/>
            <a:ext cx="713657" cy="553998"/>
          </a:xfrm>
          <a:prstGeom prst="rect">
            <a:avLst/>
          </a:prstGeom>
          <a:noFill/>
        </p:spPr>
        <p:txBody>
          <a:bodyPr wrap="none">
            <a:spAutoFit/>
          </a:bodyPr>
          <a:lstStyle/>
          <a:p>
            <a:pPr algn="ctr">
              <a:defRPr sz="4000"/>
            </a:pPr>
            <a:r>
              <a:rPr sz="3000"/>
              <a:t>📦</a:t>
            </a:r>
          </a:p>
        </p:txBody>
      </p:sp>
      <p:sp>
        <p:nvSpPr>
          <p:cNvPr id="9" name="TextBox 8"/>
          <p:cNvSpPr txBox="1"/>
          <p:nvPr/>
        </p:nvSpPr>
        <p:spPr>
          <a:xfrm>
            <a:off x="1020763" y="2948941"/>
            <a:ext cx="1181735" cy="276999"/>
          </a:xfrm>
          <a:prstGeom prst="rect">
            <a:avLst/>
          </a:prstGeom>
          <a:noFill/>
        </p:spPr>
        <p:txBody>
          <a:bodyPr wrap="none">
            <a:spAutoFit/>
          </a:bodyPr>
          <a:lstStyle/>
          <a:p>
            <a:pPr algn="ctr">
              <a:defRPr sz="1600" b="1">
                <a:solidFill>
                  <a:srgbClr val="667EEA"/>
                </a:solidFill>
              </a:defRPr>
            </a:pPr>
            <a:r>
              <a:rPr sz="1200"/>
              <a:t>Two Transports</a:t>
            </a:r>
          </a:p>
        </p:txBody>
      </p:sp>
      <p:sp>
        <p:nvSpPr>
          <p:cNvPr id="10" name="TextBox 9"/>
          <p:cNvSpPr txBox="1"/>
          <p:nvPr/>
        </p:nvSpPr>
        <p:spPr>
          <a:xfrm>
            <a:off x="891540" y="3291841"/>
            <a:ext cx="1440180" cy="450123"/>
          </a:xfrm>
          <a:prstGeom prst="rect">
            <a:avLst/>
          </a:prstGeom>
          <a:noFill/>
        </p:spPr>
        <p:txBody>
          <a:bodyPr wrap="square">
            <a:spAutoFit/>
          </a:bodyPr>
          <a:lstStyle/>
          <a:p>
            <a:pPr algn="ctr">
              <a:defRPr sz="1300">
                <a:solidFill>
                  <a:srgbClr val="555555"/>
                </a:solidFill>
              </a:defRPr>
            </a:pPr>
            <a:r>
              <a:rPr sz="975"/>
              <a:t>stdio (process)</a:t>
            </a:r>
          </a:p>
          <a:p>
            <a:r>
              <a:rPr sz="1350"/>
              <a:t>HTTP (network)</a:t>
            </a:r>
          </a:p>
        </p:txBody>
      </p:sp>
      <p:sp>
        <p:nvSpPr>
          <p:cNvPr id="11" name="Rounded Rectangle 10"/>
          <p:cNvSpPr/>
          <p:nvPr/>
        </p:nvSpPr>
        <p:spPr>
          <a:xfrm>
            <a:off x="2674620" y="2400300"/>
            <a:ext cx="1851660" cy="17145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3243622" y="2537460"/>
            <a:ext cx="713657" cy="553998"/>
          </a:xfrm>
          <a:prstGeom prst="rect">
            <a:avLst/>
          </a:prstGeom>
          <a:noFill/>
        </p:spPr>
        <p:txBody>
          <a:bodyPr wrap="none">
            <a:spAutoFit/>
          </a:bodyPr>
          <a:lstStyle/>
          <a:p>
            <a:pPr algn="ctr">
              <a:defRPr sz="4000"/>
            </a:pPr>
            <a:r>
              <a:rPr sz="3000"/>
              <a:t>🔧</a:t>
            </a:r>
          </a:p>
        </p:txBody>
      </p:sp>
      <p:sp>
        <p:nvSpPr>
          <p:cNvPr id="13" name="TextBox 12"/>
          <p:cNvSpPr txBox="1"/>
          <p:nvPr/>
        </p:nvSpPr>
        <p:spPr>
          <a:xfrm>
            <a:off x="3217172" y="2948941"/>
            <a:ext cx="766557" cy="276999"/>
          </a:xfrm>
          <a:prstGeom prst="rect">
            <a:avLst/>
          </a:prstGeom>
          <a:noFill/>
        </p:spPr>
        <p:txBody>
          <a:bodyPr wrap="none">
            <a:spAutoFit/>
          </a:bodyPr>
          <a:lstStyle/>
          <a:p>
            <a:pPr algn="ctr">
              <a:defRPr sz="1600" b="1">
                <a:solidFill>
                  <a:srgbClr val="667EEA"/>
                </a:solidFill>
              </a:defRPr>
            </a:pPr>
            <a:r>
              <a:rPr sz="1200"/>
              <a:t>One Tool</a:t>
            </a:r>
          </a:p>
        </p:txBody>
      </p:sp>
      <p:sp>
        <p:nvSpPr>
          <p:cNvPr id="14" name="TextBox 13"/>
          <p:cNvSpPr txBox="1"/>
          <p:nvPr/>
        </p:nvSpPr>
        <p:spPr>
          <a:xfrm>
            <a:off x="2880360" y="3291841"/>
            <a:ext cx="1440180" cy="450123"/>
          </a:xfrm>
          <a:prstGeom prst="rect">
            <a:avLst/>
          </a:prstGeom>
          <a:noFill/>
        </p:spPr>
        <p:txBody>
          <a:bodyPr wrap="square">
            <a:spAutoFit/>
          </a:bodyPr>
          <a:lstStyle/>
          <a:p>
            <a:pPr algn="ctr">
              <a:defRPr sz="1300">
                <a:solidFill>
                  <a:srgbClr val="555555"/>
                </a:solidFill>
              </a:defRPr>
            </a:pPr>
            <a:r>
              <a:rPr sz="975"/>
              <a:t>echo command</a:t>
            </a:r>
          </a:p>
          <a:p>
            <a:r>
              <a:rPr sz="1350"/>
              <a:t>returns your text</a:t>
            </a:r>
          </a:p>
        </p:txBody>
      </p:sp>
      <p:sp>
        <p:nvSpPr>
          <p:cNvPr id="15" name="Rounded Rectangle 14"/>
          <p:cNvSpPr/>
          <p:nvPr/>
        </p:nvSpPr>
        <p:spPr>
          <a:xfrm>
            <a:off x="4663440" y="2400300"/>
            <a:ext cx="1851660" cy="17145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p:cNvSpPr txBox="1"/>
          <p:nvPr/>
        </p:nvSpPr>
        <p:spPr>
          <a:xfrm>
            <a:off x="5232442" y="2537460"/>
            <a:ext cx="713657" cy="553998"/>
          </a:xfrm>
          <a:prstGeom prst="rect">
            <a:avLst/>
          </a:prstGeom>
          <a:noFill/>
        </p:spPr>
        <p:txBody>
          <a:bodyPr wrap="none">
            <a:spAutoFit/>
          </a:bodyPr>
          <a:lstStyle/>
          <a:p>
            <a:pPr algn="ctr">
              <a:defRPr sz="4000"/>
            </a:pPr>
            <a:r>
              <a:rPr sz="3000"/>
              <a:t>📄</a:t>
            </a:r>
          </a:p>
        </p:txBody>
      </p:sp>
      <p:sp>
        <p:nvSpPr>
          <p:cNvPr id="17" name="TextBox 16"/>
          <p:cNvSpPr txBox="1"/>
          <p:nvPr/>
        </p:nvSpPr>
        <p:spPr>
          <a:xfrm>
            <a:off x="5055919" y="2948941"/>
            <a:ext cx="1066703" cy="276999"/>
          </a:xfrm>
          <a:prstGeom prst="rect">
            <a:avLst/>
          </a:prstGeom>
          <a:noFill/>
        </p:spPr>
        <p:txBody>
          <a:bodyPr wrap="none">
            <a:spAutoFit/>
          </a:bodyPr>
          <a:lstStyle/>
          <a:p>
            <a:pPr algn="ctr">
              <a:defRPr sz="1600" b="1">
                <a:solidFill>
                  <a:srgbClr val="667EEA"/>
                </a:solidFill>
              </a:defRPr>
            </a:pPr>
            <a:r>
              <a:rPr sz="1200"/>
              <a:t>One Resource</a:t>
            </a:r>
          </a:p>
        </p:txBody>
      </p:sp>
      <p:sp>
        <p:nvSpPr>
          <p:cNvPr id="18" name="TextBox 17"/>
          <p:cNvSpPr txBox="1"/>
          <p:nvPr/>
        </p:nvSpPr>
        <p:spPr>
          <a:xfrm>
            <a:off x="4869180" y="3291841"/>
            <a:ext cx="1440180" cy="657872"/>
          </a:xfrm>
          <a:prstGeom prst="rect">
            <a:avLst/>
          </a:prstGeom>
          <a:noFill/>
        </p:spPr>
        <p:txBody>
          <a:bodyPr wrap="square">
            <a:spAutoFit/>
          </a:bodyPr>
          <a:lstStyle/>
          <a:p>
            <a:pPr algn="ctr">
              <a:defRPr sz="1300">
                <a:solidFill>
                  <a:srgbClr val="555555"/>
                </a:solidFill>
              </a:defRPr>
            </a:pPr>
            <a:r>
              <a:rPr sz="975"/>
              <a:t>greeting.txt</a:t>
            </a:r>
          </a:p>
          <a:p>
            <a:r>
              <a:rPr sz="1350"/>
              <a:t>welcome message</a:t>
            </a:r>
          </a:p>
        </p:txBody>
      </p:sp>
      <p:sp>
        <p:nvSpPr>
          <p:cNvPr id="19" name="Rounded Rectangle 18"/>
          <p:cNvSpPr/>
          <p:nvPr/>
        </p:nvSpPr>
        <p:spPr>
          <a:xfrm>
            <a:off x="6652260" y="2400300"/>
            <a:ext cx="1851660" cy="17145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0" name="TextBox 19"/>
          <p:cNvSpPr txBox="1"/>
          <p:nvPr/>
        </p:nvSpPr>
        <p:spPr>
          <a:xfrm>
            <a:off x="7221262" y="2537460"/>
            <a:ext cx="713657" cy="553998"/>
          </a:xfrm>
          <a:prstGeom prst="rect">
            <a:avLst/>
          </a:prstGeom>
          <a:noFill/>
        </p:spPr>
        <p:txBody>
          <a:bodyPr wrap="none">
            <a:spAutoFit/>
          </a:bodyPr>
          <a:lstStyle/>
          <a:p>
            <a:pPr algn="ctr">
              <a:defRPr sz="4000"/>
            </a:pPr>
            <a:r>
              <a:rPr sz="3000"/>
              <a:t>⚙️</a:t>
            </a:r>
          </a:p>
        </p:txBody>
      </p:sp>
      <p:sp>
        <p:nvSpPr>
          <p:cNvPr id="21" name="TextBox 20"/>
          <p:cNvSpPr txBox="1"/>
          <p:nvPr/>
        </p:nvSpPr>
        <p:spPr>
          <a:xfrm>
            <a:off x="7148325" y="2948941"/>
            <a:ext cx="859531" cy="276999"/>
          </a:xfrm>
          <a:prstGeom prst="rect">
            <a:avLst/>
          </a:prstGeom>
          <a:noFill/>
        </p:spPr>
        <p:txBody>
          <a:bodyPr wrap="none">
            <a:spAutoFit/>
          </a:bodyPr>
          <a:lstStyle/>
          <a:p>
            <a:pPr algn="ctr">
              <a:defRPr sz="1600" b="1">
                <a:solidFill>
                  <a:srgbClr val="667EEA"/>
                </a:solidFill>
              </a:defRPr>
            </a:pPr>
            <a:r>
              <a:rPr sz="1200"/>
              <a:t>Full Config</a:t>
            </a:r>
          </a:p>
        </p:txBody>
      </p:sp>
      <p:sp>
        <p:nvSpPr>
          <p:cNvPr id="22" name="TextBox 21"/>
          <p:cNvSpPr txBox="1"/>
          <p:nvPr/>
        </p:nvSpPr>
        <p:spPr>
          <a:xfrm>
            <a:off x="6858000" y="3291841"/>
            <a:ext cx="1440180" cy="450123"/>
          </a:xfrm>
          <a:prstGeom prst="rect">
            <a:avLst/>
          </a:prstGeom>
          <a:noFill/>
        </p:spPr>
        <p:txBody>
          <a:bodyPr wrap="square">
            <a:spAutoFit/>
          </a:bodyPr>
          <a:lstStyle/>
          <a:p>
            <a:pPr algn="ctr">
              <a:defRPr sz="1300">
                <a:solidFill>
                  <a:srgbClr val="555555"/>
                </a:solidFill>
              </a:defRPr>
            </a:pPr>
            <a:r>
              <a:rPr sz="975"/>
              <a:t>Claude Desktop</a:t>
            </a:r>
          </a:p>
          <a:p>
            <a:r>
              <a:rPr sz="1350"/>
              <a:t>setup included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3176254" cy="507831"/>
          </a:xfrm>
          <a:prstGeom prst="rect">
            <a:avLst/>
          </a:prstGeom>
          <a:noFill/>
        </p:spPr>
        <p:txBody>
          <a:bodyPr wrap="none">
            <a:spAutoFit/>
          </a:bodyPr>
          <a:lstStyle/>
          <a:p>
            <a:pPr algn="l">
              <a:defRPr sz="3600" b="1">
                <a:solidFill>
                  <a:srgbClr val="FFFFFF"/>
                </a:solidFill>
              </a:defRPr>
            </a:pPr>
            <a:r>
              <a:rPr sz="2700"/>
              <a:t>Step 1: Project Setup</a:t>
            </a:r>
          </a:p>
        </p:txBody>
      </p:sp>
      <p:sp>
        <p:nvSpPr>
          <p:cNvPr id="5" name="Oval 4"/>
          <p:cNvSpPr/>
          <p:nvPr/>
        </p:nvSpPr>
        <p:spPr>
          <a:xfrm>
            <a:off x="548640" y="1097280"/>
            <a:ext cx="342900" cy="3429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578866" y="1131570"/>
            <a:ext cx="282450" cy="323165"/>
          </a:xfrm>
          <a:prstGeom prst="rect">
            <a:avLst/>
          </a:prstGeom>
          <a:noFill/>
        </p:spPr>
        <p:txBody>
          <a:bodyPr wrap="none">
            <a:spAutoFit/>
          </a:bodyPr>
          <a:lstStyle/>
          <a:p>
            <a:pPr algn="ctr">
              <a:defRPr sz="2000" b="1">
                <a:solidFill>
                  <a:srgbClr val="FFFFFF"/>
                </a:solidFill>
              </a:defRPr>
            </a:pPr>
            <a:r>
              <a:rPr sz="1500"/>
              <a:t>1</a:t>
            </a:r>
          </a:p>
        </p:txBody>
      </p:sp>
      <p:sp>
        <p:nvSpPr>
          <p:cNvPr id="7" name="TextBox 6"/>
          <p:cNvSpPr txBox="1"/>
          <p:nvPr/>
        </p:nvSpPr>
        <p:spPr>
          <a:xfrm>
            <a:off x="1028700" y="1028700"/>
            <a:ext cx="1891865" cy="300082"/>
          </a:xfrm>
          <a:prstGeom prst="rect">
            <a:avLst/>
          </a:prstGeom>
          <a:noFill/>
        </p:spPr>
        <p:txBody>
          <a:bodyPr wrap="none">
            <a:spAutoFit/>
          </a:bodyPr>
          <a:lstStyle/>
          <a:p>
            <a:pPr>
              <a:defRPr sz="1800" b="1">
                <a:solidFill>
                  <a:srgbClr val="555555"/>
                </a:solidFill>
              </a:defRPr>
            </a:pPr>
            <a:r>
              <a:rPr sz="1350"/>
              <a:t>Create project directory</a:t>
            </a:r>
          </a:p>
        </p:txBody>
      </p:sp>
      <p:sp>
        <p:nvSpPr>
          <p:cNvPr id="8" name="Rounded Rectangle 7"/>
          <p:cNvSpPr/>
          <p:nvPr/>
        </p:nvSpPr>
        <p:spPr>
          <a:xfrm>
            <a:off x="1028700" y="1337310"/>
            <a:ext cx="7200900" cy="342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1165860" y="1385316"/>
            <a:ext cx="3650358" cy="253916"/>
          </a:xfrm>
          <a:prstGeom prst="rect">
            <a:avLst/>
          </a:prstGeom>
          <a:noFill/>
        </p:spPr>
        <p:txBody>
          <a:bodyPr wrap="none">
            <a:spAutoFit/>
          </a:bodyPr>
          <a:lstStyle/>
          <a:p>
            <a:pPr>
              <a:defRPr sz="1400">
                <a:solidFill>
                  <a:srgbClr val="2ECC71"/>
                </a:solidFill>
                <a:latin typeface="Consolas"/>
              </a:defRPr>
            </a:pPr>
            <a:r>
              <a:rPr sz="1050"/>
              <a:t>$ mkdir hello-mcp-server &amp;&amp; cd hello-mcp-server</a:t>
            </a:r>
          </a:p>
        </p:txBody>
      </p:sp>
      <p:sp>
        <p:nvSpPr>
          <p:cNvPr id="10" name="Oval 9"/>
          <p:cNvSpPr/>
          <p:nvPr/>
        </p:nvSpPr>
        <p:spPr>
          <a:xfrm>
            <a:off x="548640" y="1988820"/>
            <a:ext cx="342900" cy="3429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p:cNvSpPr txBox="1"/>
          <p:nvPr/>
        </p:nvSpPr>
        <p:spPr>
          <a:xfrm>
            <a:off x="578866" y="2023110"/>
            <a:ext cx="282450" cy="323165"/>
          </a:xfrm>
          <a:prstGeom prst="rect">
            <a:avLst/>
          </a:prstGeom>
          <a:noFill/>
        </p:spPr>
        <p:txBody>
          <a:bodyPr wrap="none">
            <a:spAutoFit/>
          </a:bodyPr>
          <a:lstStyle/>
          <a:p>
            <a:pPr algn="ctr">
              <a:defRPr sz="2000" b="1">
                <a:solidFill>
                  <a:srgbClr val="FFFFFF"/>
                </a:solidFill>
              </a:defRPr>
            </a:pPr>
            <a:r>
              <a:rPr sz="1500"/>
              <a:t>2</a:t>
            </a:r>
          </a:p>
        </p:txBody>
      </p:sp>
      <p:sp>
        <p:nvSpPr>
          <p:cNvPr id="12" name="TextBox 11"/>
          <p:cNvSpPr txBox="1"/>
          <p:nvPr/>
        </p:nvSpPr>
        <p:spPr>
          <a:xfrm>
            <a:off x="1028700" y="1920240"/>
            <a:ext cx="1710725" cy="300082"/>
          </a:xfrm>
          <a:prstGeom prst="rect">
            <a:avLst/>
          </a:prstGeom>
          <a:noFill/>
        </p:spPr>
        <p:txBody>
          <a:bodyPr wrap="none">
            <a:spAutoFit/>
          </a:bodyPr>
          <a:lstStyle/>
          <a:p>
            <a:pPr>
              <a:defRPr sz="1800" b="1">
                <a:solidFill>
                  <a:srgbClr val="555555"/>
                </a:solidFill>
              </a:defRPr>
            </a:pPr>
            <a:r>
              <a:rPr sz="1350"/>
              <a:t>Initialize npm project</a:t>
            </a:r>
          </a:p>
        </p:txBody>
      </p:sp>
      <p:sp>
        <p:nvSpPr>
          <p:cNvPr id="13" name="Rounded Rectangle 12"/>
          <p:cNvSpPr/>
          <p:nvPr/>
        </p:nvSpPr>
        <p:spPr>
          <a:xfrm>
            <a:off x="1028700" y="2228850"/>
            <a:ext cx="7200900" cy="342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1165860" y="2276856"/>
            <a:ext cx="1143262" cy="253916"/>
          </a:xfrm>
          <a:prstGeom prst="rect">
            <a:avLst/>
          </a:prstGeom>
          <a:noFill/>
        </p:spPr>
        <p:txBody>
          <a:bodyPr wrap="none">
            <a:spAutoFit/>
          </a:bodyPr>
          <a:lstStyle/>
          <a:p>
            <a:pPr>
              <a:defRPr sz="1400">
                <a:solidFill>
                  <a:srgbClr val="2ECC71"/>
                </a:solidFill>
                <a:latin typeface="Consolas"/>
              </a:defRPr>
            </a:pPr>
            <a:r>
              <a:rPr sz="1050"/>
              <a:t>$ npm init -y</a:t>
            </a:r>
          </a:p>
        </p:txBody>
      </p:sp>
      <p:sp>
        <p:nvSpPr>
          <p:cNvPr id="15" name="Oval 14"/>
          <p:cNvSpPr/>
          <p:nvPr/>
        </p:nvSpPr>
        <p:spPr>
          <a:xfrm>
            <a:off x="548640" y="2880360"/>
            <a:ext cx="342900" cy="3429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p:cNvSpPr txBox="1"/>
          <p:nvPr/>
        </p:nvSpPr>
        <p:spPr>
          <a:xfrm>
            <a:off x="578866" y="2914650"/>
            <a:ext cx="282450" cy="323165"/>
          </a:xfrm>
          <a:prstGeom prst="rect">
            <a:avLst/>
          </a:prstGeom>
          <a:noFill/>
        </p:spPr>
        <p:txBody>
          <a:bodyPr wrap="none">
            <a:spAutoFit/>
          </a:bodyPr>
          <a:lstStyle/>
          <a:p>
            <a:pPr algn="ctr">
              <a:defRPr sz="2000" b="1">
                <a:solidFill>
                  <a:srgbClr val="FFFFFF"/>
                </a:solidFill>
              </a:defRPr>
            </a:pPr>
            <a:r>
              <a:rPr sz="1500"/>
              <a:t>3</a:t>
            </a:r>
          </a:p>
        </p:txBody>
      </p:sp>
      <p:sp>
        <p:nvSpPr>
          <p:cNvPr id="17" name="TextBox 16"/>
          <p:cNvSpPr txBox="1"/>
          <p:nvPr/>
        </p:nvSpPr>
        <p:spPr>
          <a:xfrm>
            <a:off x="1028700" y="2811780"/>
            <a:ext cx="1316001" cy="300082"/>
          </a:xfrm>
          <a:prstGeom prst="rect">
            <a:avLst/>
          </a:prstGeom>
          <a:noFill/>
        </p:spPr>
        <p:txBody>
          <a:bodyPr wrap="none">
            <a:spAutoFit/>
          </a:bodyPr>
          <a:lstStyle/>
          <a:p>
            <a:pPr>
              <a:defRPr sz="1800" b="1">
                <a:solidFill>
                  <a:srgbClr val="555555"/>
                </a:solidFill>
              </a:defRPr>
            </a:pPr>
            <a:r>
              <a:rPr sz="1350"/>
              <a:t>Install MCP SDK</a:t>
            </a:r>
          </a:p>
        </p:txBody>
      </p:sp>
      <p:sp>
        <p:nvSpPr>
          <p:cNvPr id="18" name="Rounded Rectangle 17"/>
          <p:cNvSpPr/>
          <p:nvPr/>
        </p:nvSpPr>
        <p:spPr>
          <a:xfrm>
            <a:off x="1028700" y="3120390"/>
            <a:ext cx="7200900" cy="342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9" name="TextBox 18"/>
          <p:cNvSpPr txBox="1"/>
          <p:nvPr/>
        </p:nvSpPr>
        <p:spPr>
          <a:xfrm>
            <a:off x="1165860" y="3168396"/>
            <a:ext cx="3060453" cy="253916"/>
          </a:xfrm>
          <a:prstGeom prst="rect">
            <a:avLst/>
          </a:prstGeom>
          <a:noFill/>
        </p:spPr>
        <p:txBody>
          <a:bodyPr wrap="none">
            <a:spAutoFit/>
          </a:bodyPr>
          <a:lstStyle/>
          <a:p>
            <a:pPr>
              <a:defRPr sz="1400">
                <a:solidFill>
                  <a:srgbClr val="2ECC71"/>
                </a:solidFill>
                <a:latin typeface="Consolas"/>
              </a:defRPr>
            </a:pPr>
            <a:r>
              <a:rPr sz="1050"/>
              <a:t>$ npm install @modelcontextprotocol/sdk</a:t>
            </a:r>
          </a:p>
        </p:txBody>
      </p:sp>
      <p:sp>
        <p:nvSpPr>
          <p:cNvPr id="20" name="Oval 19"/>
          <p:cNvSpPr/>
          <p:nvPr/>
        </p:nvSpPr>
        <p:spPr>
          <a:xfrm>
            <a:off x="548640" y="3771900"/>
            <a:ext cx="342900" cy="3429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p:cNvSpPr txBox="1"/>
          <p:nvPr/>
        </p:nvSpPr>
        <p:spPr>
          <a:xfrm>
            <a:off x="578866" y="3806190"/>
            <a:ext cx="282450" cy="323165"/>
          </a:xfrm>
          <a:prstGeom prst="rect">
            <a:avLst/>
          </a:prstGeom>
          <a:noFill/>
        </p:spPr>
        <p:txBody>
          <a:bodyPr wrap="none">
            <a:spAutoFit/>
          </a:bodyPr>
          <a:lstStyle/>
          <a:p>
            <a:pPr algn="ctr">
              <a:defRPr sz="2000" b="1">
                <a:solidFill>
                  <a:srgbClr val="FFFFFF"/>
                </a:solidFill>
              </a:defRPr>
            </a:pPr>
            <a:r>
              <a:rPr sz="1500"/>
              <a:t>4</a:t>
            </a:r>
          </a:p>
        </p:txBody>
      </p:sp>
      <p:sp>
        <p:nvSpPr>
          <p:cNvPr id="22" name="TextBox 21"/>
          <p:cNvSpPr txBox="1"/>
          <p:nvPr/>
        </p:nvSpPr>
        <p:spPr>
          <a:xfrm>
            <a:off x="1028700" y="3703320"/>
            <a:ext cx="1657826" cy="300082"/>
          </a:xfrm>
          <a:prstGeom prst="rect">
            <a:avLst/>
          </a:prstGeom>
          <a:noFill/>
        </p:spPr>
        <p:txBody>
          <a:bodyPr wrap="none">
            <a:spAutoFit/>
          </a:bodyPr>
          <a:lstStyle/>
          <a:p>
            <a:pPr>
              <a:defRPr sz="1800" b="1">
                <a:solidFill>
                  <a:srgbClr val="555555"/>
                </a:solidFill>
              </a:defRPr>
            </a:pPr>
            <a:r>
              <a:rPr sz="1350"/>
              <a:t>Install dependencies</a:t>
            </a:r>
          </a:p>
        </p:txBody>
      </p:sp>
      <p:sp>
        <p:nvSpPr>
          <p:cNvPr id="23" name="Rounded Rectangle 22"/>
          <p:cNvSpPr/>
          <p:nvPr/>
        </p:nvSpPr>
        <p:spPr>
          <a:xfrm>
            <a:off x="1028700" y="4011930"/>
            <a:ext cx="7200900" cy="342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4" name="TextBox 23"/>
          <p:cNvSpPr txBox="1"/>
          <p:nvPr/>
        </p:nvSpPr>
        <p:spPr>
          <a:xfrm>
            <a:off x="1165861" y="4059936"/>
            <a:ext cx="1733167" cy="253916"/>
          </a:xfrm>
          <a:prstGeom prst="rect">
            <a:avLst/>
          </a:prstGeom>
          <a:noFill/>
        </p:spPr>
        <p:txBody>
          <a:bodyPr wrap="none">
            <a:spAutoFit/>
          </a:bodyPr>
          <a:lstStyle/>
          <a:p>
            <a:pPr>
              <a:defRPr sz="1400">
                <a:solidFill>
                  <a:srgbClr val="2ECC71"/>
                </a:solidFill>
                <a:latin typeface="Consolas"/>
              </a:defRPr>
            </a:pPr>
            <a:r>
              <a:rPr sz="1050"/>
              <a:t>$ npm install express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612708" cy="507831"/>
          </a:xfrm>
          <a:prstGeom prst="rect">
            <a:avLst/>
          </a:prstGeom>
          <a:noFill/>
        </p:spPr>
        <p:txBody>
          <a:bodyPr wrap="none">
            <a:spAutoFit/>
          </a:bodyPr>
          <a:lstStyle/>
          <a:p>
            <a:pPr algn="l">
              <a:defRPr sz="3600" b="1">
                <a:solidFill>
                  <a:srgbClr val="FFFFFF"/>
                </a:solidFill>
              </a:defRPr>
            </a:pPr>
            <a:r>
              <a:rPr sz="2700"/>
              <a:t>Step 2: Server Code - Imports &amp; Server Setup</a:t>
            </a:r>
          </a:p>
        </p:txBody>
      </p:sp>
      <p:sp>
        <p:nvSpPr>
          <p:cNvPr id="5" name="Rounded Rectangle 4"/>
          <p:cNvSpPr/>
          <p:nvPr/>
        </p:nvSpPr>
        <p:spPr>
          <a:xfrm>
            <a:off x="548640" y="891540"/>
            <a:ext cx="8023860" cy="3771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685800" y="925830"/>
            <a:ext cx="7749540" cy="3958776"/>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 server.js</a:t>
            </a:r>
          </a:p>
          <a:p>
            <a:r>
              <a:rPr sz="1350" dirty="0">
                <a:solidFill>
                  <a:schemeClr val="bg1"/>
                </a:solidFill>
              </a:rPr>
              <a:t>import { Server } from "@</a:t>
            </a:r>
            <a:r>
              <a:rPr sz="1350" dirty="0" err="1">
                <a:solidFill>
                  <a:schemeClr val="bg1"/>
                </a:solidFill>
              </a:rPr>
              <a:t>modelcontextprotocol</a:t>
            </a:r>
            <a:r>
              <a:rPr sz="1350" dirty="0">
                <a:solidFill>
                  <a:schemeClr val="bg1"/>
                </a:solidFill>
              </a:rPr>
              <a:t>/</a:t>
            </a:r>
            <a:r>
              <a:rPr sz="1350" dirty="0" err="1">
                <a:solidFill>
                  <a:schemeClr val="bg1"/>
                </a:solidFill>
              </a:rPr>
              <a:t>sdk</a:t>
            </a:r>
            <a:r>
              <a:rPr sz="1350" dirty="0">
                <a:solidFill>
                  <a:schemeClr val="bg1"/>
                </a:solidFill>
              </a:rPr>
              <a:t>/server/index.js";</a:t>
            </a:r>
          </a:p>
          <a:p>
            <a:r>
              <a:rPr sz="1350" dirty="0">
                <a:solidFill>
                  <a:schemeClr val="bg1"/>
                </a:solidFill>
              </a:rPr>
              <a:t>import { </a:t>
            </a:r>
            <a:r>
              <a:rPr sz="1350" dirty="0" err="1">
                <a:solidFill>
                  <a:schemeClr val="bg1"/>
                </a:solidFill>
              </a:rPr>
              <a:t>StdioServerTransport</a:t>
            </a:r>
            <a:r>
              <a:rPr sz="1350" dirty="0">
                <a:solidFill>
                  <a:schemeClr val="bg1"/>
                </a:solidFill>
              </a:rPr>
              <a:t> } from "@</a:t>
            </a:r>
            <a:r>
              <a:rPr sz="1350" dirty="0" err="1">
                <a:solidFill>
                  <a:schemeClr val="bg1"/>
                </a:solidFill>
              </a:rPr>
              <a:t>modelcontextprotocol</a:t>
            </a:r>
            <a:r>
              <a:rPr sz="1350" dirty="0">
                <a:solidFill>
                  <a:schemeClr val="bg1"/>
                </a:solidFill>
              </a:rPr>
              <a:t>/</a:t>
            </a:r>
            <a:r>
              <a:rPr sz="1350" dirty="0" err="1">
                <a:solidFill>
                  <a:schemeClr val="bg1"/>
                </a:solidFill>
              </a:rPr>
              <a:t>sdk</a:t>
            </a:r>
            <a:r>
              <a:rPr sz="1350" dirty="0">
                <a:solidFill>
                  <a:schemeClr val="bg1"/>
                </a:solidFill>
              </a:rPr>
              <a:t>/server/stdio.js";</a:t>
            </a:r>
          </a:p>
          <a:p>
            <a:r>
              <a:rPr sz="1350" dirty="0">
                <a:solidFill>
                  <a:schemeClr val="bg1"/>
                </a:solidFill>
              </a:rPr>
              <a:t>import { </a:t>
            </a:r>
            <a:r>
              <a:rPr sz="1350" dirty="0" err="1">
                <a:solidFill>
                  <a:schemeClr val="bg1"/>
                </a:solidFill>
              </a:rPr>
              <a:t>SSEServerTransport</a:t>
            </a:r>
            <a:r>
              <a:rPr sz="1350" dirty="0">
                <a:solidFill>
                  <a:schemeClr val="bg1"/>
                </a:solidFill>
              </a:rPr>
              <a:t> } from "@</a:t>
            </a:r>
            <a:r>
              <a:rPr sz="1350" dirty="0" err="1">
                <a:solidFill>
                  <a:schemeClr val="bg1"/>
                </a:solidFill>
              </a:rPr>
              <a:t>modelcontextprotocol</a:t>
            </a:r>
            <a:r>
              <a:rPr sz="1350" dirty="0">
                <a:solidFill>
                  <a:schemeClr val="bg1"/>
                </a:solidFill>
              </a:rPr>
              <a:t>/</a:t>
            </a:r>
            <a:r>
              <a:rPr sz="1350" dirty="0" err="1">
                <a:solidFill>
                  <a:schemeClr val="bg1"/>
                </a:solidFill>
              </a:rPr>
              <a:t>sdk</a:t>
            </a:r>
            <a:r>
              <a:rPr sz="1350" dirty="0">
                <a:solidFill>
                  <a:schemeClr val="bg1"/>
                </a:solidFill>
              </a:rPr>
              <a:t>/server/sse.js";</a:t>
            </a:r>
          </a:p>
          <a:p>
            <a:r>
              <a:rPr sz="1350" dirty="0">
                <a:solidFill>
                  <a:schemeClr val="bg1"/>
                </a:solidFill>
              </a:rPr>
              <a:t>import express from "express";</a:t>
            </a:r>
          </a:p>
          <a:p>
            <a:endParaRPr sz="1350" dirty="0">
              <a:solidFill>
                <a:schemeClr val="bg1"/>
              </a:solidFill>
            </a:endParaRPr>
          </a:p>
          <a:p>
            <a:r>
              <a:rPr sz="1350" dirty="0">
                <a:solidFill>
                  <a:schemeClr val="bg1"/>
                </a:solidFill>
              </a:rPr>
              <a:t>// Create MCP server instance</a:t>
            </a:r>
          </a:p>
          <a:p>
            <a:r>
              <a:rPr sz="1350" dirty="0">
                <a:solidFill>
                  <a:schemeClr val="bg1"/>
                </a:solidFill>
              </a:rPr>
              <a:t>const server = new Server(</a:t>
            </a:r>
          </a:p>
          <a:p>
            <a:r>
              <a:rPr sz="1350" dirty="0">
                <a:solidFill>
                  <a:schemeClr val="bg1"/>
                </a:solidFill>
              </a:rPr>
              <a:t>  {</a:t>
            </a:r>
          </a:p>
          <a:p>
            <a:r>
              <a:rPr sz="1350" dirty="0">
                <a:solidFill>
                  <a:schemeClr val="bg1"/>
                </a:solidFill>
              </a:rPr>
              <a:t>    name: "hello-world-</a:t>
            </a:r>
            <a:r>
              <a:rPr sz="1350" dirty="0" err="1">
                <a:solidFill>
                  <a:schemeClr val="bg1"/>
                </a:solidFill>
              </a:rPr>
              <a:t>mcp</a:t>
            </a:r>
            <a:r>
              <a:rPr sz="1350" dirty="0">
                <a:solidFill>
                  <a:schemeClr val="bg1"/>
                </a:solidFill>
              </a:rPr>
              <a:t>",</a:t>
            </a:r>
          </a:p>
          <a:p>
            <a:r>
              <a:rPr sz="1350" dirty="0">
                <a:solidFill>
                  <a:schemeClr val="bg1"/>
                </a:solidFill>
              </a:rPr>
              <a:t>    version: "1.0.0",</a:t>
            </a:r>
          </a:p>
          <a:p>
            <a:r>
              <a:rPr sz="1350" dirty="0">
                <a:solidFill>
                  <a:schemeClr val="bg1"/>
                </a:solidFill>
              </a:rPr>
              <a:t>  },</a:t>
            </a:r>
          </a:p>
          <a:p>
            <a:r>
              <a:rPr sz="1350" dirty="0">
                <a:solidFill>
                  <a:schemeClr val="bg1"/>
                </a:solidFill>
              </a:rPr>
              <a:t>  {</a:t>
            </a:r>
          </a:p>
          <a:p>
            <a:r>
              <a:rPr sz="1350" dirty="0">
                <a:solidFill>
                  <a:schemeClr val="bg1"/>
                </a:solidFill>
              </a:rPr>
              <a:t>    capabilities: {</a:t>
            </a:r>
          </a:p>
          <a:p>
            <a:r>
              <a:rPr sz="1350" dirty="0">
                <a:solidFill>
                  <a:schemeClr val="bg1"/>
                </a:solidFill>
              </a:rPr>
              <a:t>      tools: {},      // Support tools</a:t>
            </a:r>
          </a:p>
          <a:p>
            <a:r>
              <a:rPr sz="1350" dirty="0">
                <a:solidFill>
                  <a:schemeClr val="bg1"/>
                </a:solidFill>
              </a:rPr>
              <a:t>      resources: {},  // Support resources</a:t>
            </a:r>
          </a:p>
          <a:p>
            <a:r>
              <a:rPr sz="1350" dirty="0">
                <a:solidFill>
                  <a:schemeClr val="bg1"/>
                </a:solidFill>
              </a:rPr>
              <a:t>    },</a:t>
            </a:r>
          </a:p>
          <a:p>
            <a:r>
              <a:rPr sz="1350" dirty="0">
                <a:solidFill>
                  <a:schemeClr val="bg1"/>
                </a:solidFill>
              </a:rPr>
              <a:t>  }</a:t>
            </a:r>
          </a:p>
          <a:p>
            <a:r>
              <a:rPr sz="1350"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a:xfrm>
            <a:off x="1143000" y="-19050"/>
            <a:ext cx="7548179" cy="560552"/>
          </a:xfrm>
        </p:spPr>
        <p:txBody>
          <a:bodyPr/>
          <a:lstStyle/>
          <a:p>
            <a:r>
              <a:rPr lang="en-US" sz="3200"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306989" y="1047750"/>
            <a:ext cx="9220200" cy="3810000"/>
          </a:xfrm>
        </p:spPr>
        <p:txBody>
          <a:bodyPr/>
          <a:lstStyle/>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11:00 am - Segment 1 </a:t>
            </a:r>
            <a:r>
              <a:rPr lang="en-US" sz="2000" b="1" dirty="0">
                <a:solidFill>
                  <a:schemeClr val="accent1"/>
                </a:solidFill>
                <a:latin typeface="JetBrainsMono NFP SemiBold" panose="02000009000000000000" pitchFamily="50" charset="0"/>
                <a:ea typeface="JetBrainsMono NFP SemiBold" panose="02000009000000000000" pitchFamily="50" charset="0"/>
                <a:cs typeface="JetBrainsMono NFP SemiBold" panose="02000009000000000000" pitchFamily="50" charset="0"/>
              </a:rPr>
              <a:t>[Understanding Context]</a:t>
            </a:r>
          </a:p>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12:00 pm - 10-min break - Segment 2 </a:t>
            </a:r>
            <a:r>
              <a:rPr lang="en-US" sz="2000" b="1" dirty="0">
                <a:solidFill>
                  <a:schemeClr val="accent1"/>
                </a:solidFill>
                <a:latin typeface="JetBrainsMono NFP SemiBold" panose="02000009000000000000" pitchFamily="50" charset="0"/>
                <a:ea typeface="JetBrainsMono NFP SemiBold" panose="02000009000000000000" pitchFamily="50" charset="0"/>
                <a:cs typeface="JetBrainsMono NFP SemiBold" panose="02000009000000000000" pitchFamily="50" charset="0"/>
              </a:rPr>
              <a:t>[Build Local MCP]</a:t>
            </a:r>
          </a:p>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01:00 pm - 10-min break - Segment 3 </a:t>
            </a:r>
            <a:r>
              <a:rPr lang="en-US" sz="2000" b="1" dirty="0">
                <a:solidFill>
                  <a:schemeClr val="accent1"/>
                </a:solidFill>
                <a:latin typeface="JetBrainsMono NFP SemiBold" panose="02000009000000000000" pitchFamily="50" charset="0"/>
                <a:ea typeface="JetBrainsMono NFP SemiBold" panose="02000009000000000000" pitchFamily="50" charset="0"/>
                <a:cs typeface="JetBrainsMono NFP SemiBold" panose="02000009000000000000" pitchFamily="50" charset="0"/>
              </a:rPr>
              <a:t>[Build Remote MCP]</a:t>
            </a:r>
          </a:p>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02:00 pm - 10-min break - Segment 4 </a:t>
            </a:r>
            <a:r>
              <a:rPr lang="en-US" sz="2000" b="1" dirty="0">
                <a:solidFill>
                  <a:schemeClr val="accent1"/>
                </a:solidFill>
                <a:latin typeface="JetBrainsMono NFP SemiBold" panose="02000009000000000000" pitchFamily="50" charset="0"/>
                <a:ea typeface="JetBrainsMono NFP SemiBold" panose="02000009000000000000" pitchFamily="50" charset="0"/>
                <a:cs typeface="JetBrainsMono NFP SemiBold" panose="02000009000000000000" pitchFamily="50" charset="0"/>
              </a:rPr>
              <a:t>[Future Trends]</a:t>
            </a:r>
          </a:p>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03:00 pm -  Finish</a:t>
            </a:r>
          </a:p>
        </p:txBody>
      </p:sp>
    </p:spTree>
    <p:extLst>
      <p:ext uri="{BB962C8B-B14F-4D97-AF65-F5344CB8AC3E}">
        <p14:creationId xmlns:p14="http://schemas.microsoft.com/office/powerpoint/2010/main" val="4098099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5973110" cy="507831"/>
          </a:xfrm>
          <a:prstGeom prst="rect">
            <a:avLst/>
          </a:prstGeom>
          <a:noFill/>
        </p:spPr>
        <p:txBody>
          <a:bodyPr wrap="none">
            <a:spAutoFit/>
          </a:bodyPr>
          <a:lstStyle/>
          <a:p>
            <a:pPr algn="l">
              <a:defRPr sz="3600" b="1">
                <a:solidFill>
                  <a:srgbClr val="FFFFFF"/>
                </a:solidFill>
              </a:defRPr>
            </a:pPr>
            <a:r>
              <a:rPr sz="2700"/>
              <a:t>Step 3: Define the Tool - Echo Command</a:t>
            </a:r>
          </a:p>
        </p:txBody>
      </p:sp>
      <p:sp>
        <p:nvSpPr>
          <p:cNvPr id="5" name="Rounded Rectangle 4"/>
          <p:cNvSpPr/>
          <p:nvPr/>
        </p:nvSpPr>
        <p:spPr>
          <a:xfrm>
            <a:off x="548640" y="891540"/>
            <a:ext cx="8023860" cy="3771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685800" y="925830"/>
            <a:ext cx="7749540" cy="7698261"/>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 Define available tools</a:t>
            </a:r>
          </a:p>
          <a:p>
            <a:r>
              <a:rPr sz="1350" dirty="0" err="1">
                <a:solidFill>
                  <a:schemeClr val="bg1"/>
                </a:solidFill>
              </a:rPr>
              <a:t>server.setRequestHandler</a:t>
            </a:r>
            <a:r>
              <a:rPr sz="1350" dirty="0">
                <a:solidFill>
                  <a:schemeClr val="bg1"/>
                </a:solidFill>
              </a:rPr>
              <a:t>("tools/list", async () =&gt; {</a:t>
            </a:r>
          </a:p>
          <a:p>
            <a:r>
              <a:rPr sz="1350" dirty="0">
                <a:solidFill>
                  <a:schemeClr val="bg1"/>
                </a:solidFill>
              </a:rPr>
              <a:t>  return {</a:t>
            </a:r>
          </a:p>
          <a:p>
            <a:r>
              <a:rPr sz="1350" dirty="0">
                <a:solidFill>
                  <a:schemeClr val="bg1"/>
                </a:solidFill>
              </a:rPr>
              <a:t>    tools: [</a:t>
            </a:r>
          </a:p>
          <a:p>
            <a:r>
              <a:rPr sz="1350" dirty="0">
                <a:solidFill>
                  <a:schemeClr val="bg1"/>
                </a:solidFill>
              </a:rPr>
              <a:t>      {</a:t>
            </a:r>
          </a:p>
          <a:p>
            <a:r>
              <a:rPr sz="1350" dirty="0">
                <a:solidFill>
                  <a:schemeClr val="bg1"/>
                </a:solidFill>
              </a:rPr>
              <a:t>        name: "echo",</a:t>
            </a:r>
          </a:p>
          <a:p>
            <a:r>
              <a:rPr sz="1350" dirty="0">
                <a:solidFill>
                  <a:schemeClr val="bg1"/>
                </a:solidFill>
              </a:rPr>
              <a:t>        description: "Echoes back the message you send",</a:t>
            </a:r>
          </a:p>
          <a:p>
            <a:r>
              <a:rPr sz="1350" dirty="0">
                <a:solidFill>
                  <a:schemeClr val="bg1"/>
                </a:solidFill>
              </a:rPr>
              <a:t>        </a:t>
            </a:r>
            <a:r>
              <a:rPr sz="1350" dirty="0" err="1">
                <a:solidFill>
                  <a:schemeClr val="bg1"/>
                </a:solidFill>
              </a:rPr>
              <a:t>inputSchema</a:t>
            </a:r>
            <a:r>
              <a:rPr sz="1350" dirty="0">
                <a:solidFill>
                  <a:schemeClr val="bg1"/>
                </a:solidFill>
              </a:rPr>
              <a:t>: {</a:t>
            </a:r>
          </a:p>
          <a:p>
            <a:r>
              <a:rPr sz="1350" dirty="0">
                <a:solidFill>
                  <a:schemeClr val="bg1"/>
                </a:solidFill>
              </a:rPr>
              <a:t>          type: "object",</a:t>
            </a:r>
          </a:p>
          <a:p>
            <a:r>
              <a:rPr sz="1350" dirty="0">
                <a:solidFill>
                  <a:schemeClr val="bg1"/>
                </a:solidFill>
              </a:rPr>
              <a:t>          properties: {</a:t>
            </a:r>
          </a:p>
          <a:p>
            <a:r>
              <a:rPr sz="1350" dirty="0">
                <a:solidFill>
                  <a:schemeClr val="bg1"/>
                </a:solidFill>
              </a:rPr>
              <a:t>            message: {</a:t>
            </a:r>
          </a:p>
          <a:p>
            <a:r>
              <a:rPr sz="1350" dirty="0">
                <a:solidFill>
                  <a:schemeClr val="bg1"/>
                </a:solidFill>
              </a:rPr>
              <a:t>              type: "string",</a:t>
            </a:r>
          </a:p>
          <a:p>
            <a:r>
              <a:rPr sz="1350" dirty="0">
                <a:solidFill>
                  <a:schemeClr val="bg1"/>
                </a:solidFill>
              </a:rPr>
              <a:t>              description: "The message to echo back",</a:t>
            </a:r>
          </a:p>
          <a:p>
            <a:r>
              <a:rPr sz="1350" dirty="0">
                <a:solidFill>
                  <a:schemeClr val="bg1"/>
                </a:solidFill>
              </a:rPr>
              <a:t>            },</a:t>
            </a:r>
          </a:p>
          <a:p>
            <a:r>
              <a:rPr sz="1350" dirty="0">
                <a:solidFill>
                  <a:schemeClr val="bg1"/>
                </a:solidFill>
              </a:rPr>
              <a:t>          },</a:t>
            </a:r>
          </a:p>
          <a:p>
            <a:r>
              <a:rPr sz="1350" dirty="0">
                <a:solidFill>
                  <a:schemeClr val="bg1"/>
                </a:solidFill>
              </a:rPr>
              <a:t>          required: ["message"],</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a:t>
            </a:r>
          </a:p>
          <a:p>
            <a:endParaRPr sz="1350" dirty="0"/>
          </a:p>
          <a:p>
            <a:r>
              <a:rPr sz="1350" dirty="0"/>
              <a:t>// Handle tool execution</a:t>
            </a:r>
          </a:p>
          <a:p>
            <a:r>
              <a:rPr sz="1350" dirty="0" err="1"/>
              <a:t>server.setRequestHandler</a:t>
            </a:r>
            <a:r>
              <a:rPr sz="1350" dirty="0"/>
              <a:t>("tools/call", async (request) =&gt; {</a:t>
            </a:r>
          </a:p>
          <a:p>
            <a:r>
              <a:rPr sz="1350" dirty="0"/>
              <a:t>  if (request.params.name === "echo") {</a:t>
            </a:r>
          </a:p>
          <a:p>
            <a:r>
              <a:rPr sz="1350" dirty="0"/>
              <a:t>    const message = </a:t>
            </a:r>
            <a:r>
              <a:rPr sz="1350" dirty="0" err="1"/>
              <a:t>request.params.arguments.message</a:t>
            </a:r>
            <a:r>
              <a:rPr sz="1350" dirty="0"/>
              <a:t>;</a:t>
            </a:r>
          </a:p>
          <a:p>
            <a:r>
              <a:rPr sz="1350" dirty="0"/>
              <a:t>    return {</a:t>
            </a:r>
          </a:p>
          <a:p>
            <a:r>
              <a:rPr sz="1350" dirty="0"/>
              <a:t>      content: [</a:t>
            </a:r>
          </a:p>
          <a:p>
            <a:r>
              <a:rPr sz="1350" dirty="0"/>
              <a:t>        {</a:t>
            </a:r>
          </a:p>
          <a:p>
            <a:r>
              <a:rPr sz="1350" dirty="0"/>
              <a:t>          type: "text",</a:t>
            </a:r>
          </a:p>
          <a:p>
            <a:r>
              <a:rPr sz="1350" dirty="0"/>
              <a:t>          text: `Echo: ${message}`,</a:t>
            </a:r>
          </a:p>
          <a:p>
            <a:r>
              <a:rPr sz="1350" dirty="0"/>
              <a:t>        },</a:t>
            </a:r>
          </a:p>
          <a:p>
            <a:r>
              <a:rPr sz="1350" dirty="0"/>
              <a:t>      ],</a:t>
            </a:r>
          </a:p>
          <a:p>
            <a:r>
              <a:rPr sz="1350" dirty="0"/>
              <a:t>    };</a:t>
            </a:r>
          </a:p>
          <a:p>
            <a:r>
              <a:rPr sz="1350" dirty="0"/>
              <a:t>  }</a:t>
            </a:r>
          </a:p>
          <a:p>
            <a:r>
              <a:rPr sz="1350" dirty="0"/>
              <a:t>  throw new Error(`Unknown tool: ${request.params.name}`);</a:t>
            </a:r>
          </a:p>
          <a:p>
            <a:r>
              <a:rPr sz="1350" dirty="0"/>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7018268" cy="507831"/>
          </a:xfrm>
          <a:prstGeom prst="rect">
            <a:avLst/>
          </a:prstGeom>
          <a:noFill/>
        </p:spPr>
        <p:txBody>
          <a:bodyPr wrap="none">
            <a:spAutoFit/>
          </a:bodyPr>
          <a:lstStyle/>
          <a:p>
            <a:pPr algn="l">
              <a:defRPr sz="3600" b="1">
                <a:solidFill>
                  <a:srgbClr val="FFFFFF"/>
                </a:solidFill>
              </a:defRPr>
            </a:pPr>
            <a:r>
              <a:rPr sz="2700"/>
              <a:t>Step 4: Define the Resource - Greeting Message</a:t>
            </a:r>
          </a:p>
        </p:txBody>
      </p:sp>
      <p:sp>
        <p:nvSpPr>
          <p:cNvPr id="5" name="Rounded Rectangle 4"/>
          <p:cNvSpPr/>
          <p:nvPr/>
        </p:nvSpPr>
        <p:spPr>
          <a:xfrm>
            <a:off x="548640" y="891540"/>
            <a:ext cx="8023860" cy="3771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solidFill>
                <a:schemeClr val="bg1"/>
              </a:solidFill>
            </a:endParaRPr>
          </a:p>
        </p:txBody>
      </p:sp>
      <p:sp>
        <p:nvSpPr>
          <p:cNvPr id="6" name="TextBox 5"/>
          <p:cNvSpPr txBox="1"/>
          <p:nvPr/>
        </p:nvSpPr>
        <p:spPr>
          <a:xfrm>
            <a:off x="685800" y="925830"/>
            <a:ext cx="7749540" cy="6036268"/>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 Define available resources</a:t>
            </a:r>
          </a:p>
          <a:p>
            <a:r>
              <a:rPr sz="1350" dirty="0" err="1">
                <a:solidFill>
                  <a:schemeClr val="bg1"/>
                </a:solidFill>
              </a:rPr>
              <a:t>server.setRequestHandler</a:t>
            </a:r>
            <a:r>
              <a:rPr sz="1350" dirty="0">
                <a:solidFill>
                  <a:schemeClr val="bg1"/>
                </a:solidFill>
              </a:rPr>
              <a:t>("resources/list", async () =&gt; {</a:t>
            </a:r>
          </a:p>
          <a:p>
            <a:r>
              <a:rPr sz="1350" dirty="0">
                <a:solidFill>
                  <a:schemeClr val="bg1"/>
                </a:solidFill>
              </a:rPr>
              <a:t>  return {</a:t>
            </a:r>
          </a:p>
          <a:p>
            <a:r>
              <a:rPr sz="1350" dirty="0">
                <a:solidFill>
                  <a:schemeClr val="bg1"/>
                </a:solidFill>
              </a:rPr>
              <a:t>    resources: [</a:t>
            </a:r>
          </a:p>
          <a:p>
            <a:r>
              <a:rPr sz="1350" dirty="0">
                <a:solidFill>
                  <a:schemeClr val="bg1"/>
                </a:solidFill>
              </a:rPr>
              <a:t>      {</a:t>
            </a:r>
          </a:p>
          <a:p>
            <a:r>
              <a:rPr sz="1350" dirty="0">
                <a:solidFill>
                  <a:schemeClr val="bg1"/>
                </a:solidFill>
              </a:rPr>
              <a:t>        </a:t>
            </a:r>
            <a:r>
              <a:rPr sz="1350" dirty="0" err="1">
                <a:solidFill>
                  <a:schemeClr val="bg1"/>
                </a:solidFill>
              </a:rPr>
              <a:t>uri</a:t>
            </a:r>
            <a:r>
              <a:rPr sz="1350" dirty="0">
                <a:solidFill>
                  <a:schemeClr val="bg1"/>
                </a:solidFill>
              </a:rPr>
              <a:t>: "greeting://hello",</a:t>
            </a:r>
          </a:p>
          <a:p>
            <a:r>
              <a:rPr sz="1350" dirty="0">
                <a:solidFill>
                  <a:schemeClr val="bg1"/>
                </a:solidFill>
              </a:rPr>
              <a:t>        name: "Hello World Greeting",</a:t>
            </a:r>
          </a:p>
          <a:p>
            <a:r>
              <a:rPr sz="1350" dirty="0">
                <a:solidFill>
                  <a:schemeClr val="bg1"/>
                </a:solidFill>
              </a:rPr>
              <a:t>        description: "A simple greeting message",</a:t>
            </a:r>
          </a:p>
          <a:p>
            <a:r>
              <a:rPr sz="1350" dirty="0">
                <a:solidFill>
                  <a:schemeClr val="bg1"/>
                </a:solidFill>
              </a:rPr>
              <a:t>        </a:t>
            </a:r>
            <a:r>
              <a:rPr sz="1350" dirty="0" err="1">
                <a:solidFill>
                  <a:schemeClr val="bg1"/>
                </a:solidFill>
              </a:rPr>
              <a:t>mimeType</a:t>
            </a:r>
            <a:r>
              <a:rPr sz="1350" dirty="0">
                <a:solidFill>
                  <a:schemeClr val="bg1"/>
                </a:solidFill>
              </a:rPr>
              <a:t>: "text/plain",</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a:t>
            </a:r>
          </a:p>
          <a:p>
            <a:endParaRPr sz="1350" dirty="0">
              <a:solidFill>
                <a:schemeClr val="bg1"/>
              </a:solidFill>
            </a:endParaRPr>
          </a:p>
          <a:p>
            <a:r>
              <a:rPr sz="1350" dirty="0">
                <a:solidFill>
                  <a:schemeClr val="bg1"/>
                </a:solidFill>
              </a:rPr>
              <a:t>// Handle resource reading</a:t>
            </a:r>
          </a:p>
          <a:p>
            <a:r>
              <a:rPr sz="1350" dirty="0" err="1">
                <a:solidFill>
                  <a:schemeClr val="bg1"/>
                </a:solidFill>
              </a:rPr>
              <a:t>server.setRequestHandler</a:t>
            </a:r>
            <a:r>
              <a:rPr sz="1350" dirty="0">
                <a:solidFill>
                  <a:schemeClr val="bg1"/>
                </a:solidFill>
              </a:rPr>
              <a:t>("resources/read", async (request) =&gt; {</a:t>
            </a:r>
          </a:p>
          <a:p>
            <a:r>
              <a:rPr sz="1350" dirty="0">
                <a:solidFill>
                  <a:schemeClr val="bg1"/>
                </a:solidFill>
              </a:rPr>
              <a:t>  if (</a:t>
            </a:r>
            <a:r>
              <a:rPr sz="1350" dirty="0" err="1">
                <a:solidFill>
                  <a:schemeClr val="bg1"/>
                </a:solidFill>
              </a:rPr>
              <a:t>request.params.uri</a:t>
            </a:r>
            <a:r>
              <a:rPr sz="1350" dirty="0">
                <a:solidFill>
                  <a:schemeClr val="bg1"/>
                </a:solidFill>
              </a:rPr>
              <a:t> === "greeting://hello") {</a:t>
            </a:r>
          </a:p>
          <a:p>
            <a:r>
              <a:rPr sz="1350" dirty="0">
                <a:solidFill>
                  <a:schemeClr val="bg1"/>
                </a:solidFill>
              </a:rPr>
              <a:t>    return {</a:t>
            </a:r>
          </a:p>
          <a:p>
            <a:r>
              <a:rPr sz="1350" dirty="0">
                <a:solidFill>
                  <a:schemeClr val="bg1"/>
                </a:solidFill>
              </a:rPr>
              <a:t>      contents: [</a:t>
            </a:r>
          </a:p>
          <a:p>
            <a:r>
              <a:rPr sz="1350" dirty="0">
                <a:solidFill>
                  <a:schemeClr val="bg1"/>
                </a:solidFill>
              </a:rPr>
              <a:t>        {</a:t>
            </a:r>
          </a:p>
          <a:p>
            <a:r>
              <a:rPr sz="1350" dirty="0">
                <a:solidFill>
                  <a:schemeClr val="bg1"/>
                </a:solidFill>
              </a:rPr>
              <a:t>          </a:t>
            </a:r>
            <a:r>
              <a:rPr sz="1350" dirty="0" err="1">
                <a:solidFill>
                  <a:schemeClr val="bg1"/>
                </a:solidFill>
              </a:rPr>
              <a:t>uri</a:t>
            </a:r>
            <a:r>
              <a:rPr sz="1350" dirty="0">
                <a:solidFill>
                  <a:schemeClr val="bg1"/>
                </a:solidFill>
              </a:rPr>
              <a:t>: "greeting://hello",</a:t>
            </a:r>
          </a:p>
          <a:p>
            <a:r>
              <a:rPr sz="1350" dirty="0">
                <a:solidFill>
                  <a:schemeClr val="bg1"/>
                </a:solidFill>
              </a:rPr>
              <a:t>          </a:t>
            </a:r>
            <a:r>
              <a:rPr sz="1350" dirty="0" err="1">
                <a:solidFill>
                  <a:schemeClr val="bg1"/>
                </a:solidFill>
              </a:rPr>
              <a:t>mimeType</a:t>
            </a:r>
            <a:r>
              <a:rPr sz="1350" dirty="0">
                <a:solidFill>
                  <a:schemeClr val="bg1"/>
                </a:solidFill>
              </a:rPr>
              <a:t>: "text/plain",</a:t>
            </a:r>
          </a:p>
          <a:p>
            <a:r>
              <a:rPr sz="1350" dirty="0">
                <a:solidFill>
                  <a:schemeClr val="bg1"/>
                </a:solidFill>
              </a:rPr>
              <a:t>          text: "Hello from your first MCP server! 👋",</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  throw new Error(`Unknown resource: ${</a:t>
            </a:r>
            <a:r>
              <a:rPr sz="1350" dirty="0" err="1">
                <a:solidFill>
                  <a:schemeClr val="bg1"/>
                </a:solidFill>
              </a:rPr>
              <a:t>request.params.uri</a:t>
            </a:r>
            <a:r>
              <a:rPr sz="1350" dirty="0">
                <a:solidFill>
                  <a:schemeClr val="bg1"/>
                </a:solidFill>
              </a:rPr>
              <a:t>}`);</a:t>
            </a:r>
          </a:p>
          <a:p>
            <a:r>
              <a:rPr sz="1350" dirty="0">
                <a:solidFill>
                  <a:schemeClr val="bg1"/>
                </a:solidFill>
              </a:rPr>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5173211" cy="507831"/>
          </a:xfrm>
          <a:prstGeom prst="rect">
            <a:avLst/>
          </a:prstGeom>
          <a:noFill/>
        </p:spPr>
        <p:txBody>
          <a:bodyPr wrap="none">
            <a:spAutoFit/>
          </a:bodyPr>
          <a:lstStyle/>
          <a:p>
            <a:pPr algn="l">
              <a:defRPr sz="3600" b="1">
                <a:solidFill>
                  <a:srgbClr val="FFFFFF"/>
                </a:solidFill>
              </a:defRPr>
            </a:pPr>
            <a:r>
              <a:rPr sz="2700"/>
              <a:t>Understanding Transport Methods</a:t>
            </a:r>
          </a:p>
        </p:txBody>
      </p:sp>
      <p:sp>
        <p:nvSpPr>
          <p:cNvPr id="5" name="Rounded Rectangle 4"/>
          <p:cNvSpPr/>
          <p:nvPr/>
        </p:nvSpPr>
        <p:spPr>
          <a:xfrm>
            <a:off x="548640" y="1028700"/>
            <a:ext cx="3977640" cy="34290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191579" y="1165860"/>
            <a:ext cx="2691763" cy="461665"/>
          </a:xfrm>
          <a:prstGeom prst="rect">
            <a:avLst/>
          </a:prstGeom>
          <a:noFill/>
        </p:spPr>
        <p:txBody>
          <a:bodyPr wrap="none">
            <a:spAutoFit/>
          </a:bodyPr>
          <a:lstStyle/>
          <a:p>
            <a:pPr algn="ctr">
              <a:defRPr sz="2400" b="1">
                <a:solidFill>
                  <a:srgbClr val="667EEA"/>
                </a:solidFill>
              </a:defRPr>
            </a:pPr>
            <a:r>
              <a:t>📡  stdio Transport</a:t>
            </a:r>
          </a:p>
        </p:txBody>
      </p:sp>
      <p:sp>
        <p:nvSpPr>
          <p:cNvPr id="7" name="TextBox 6"/>
          <p:cNvSpPr txBox="1"/>
          <p:nvPr/>
        </p:nvSpPr>
        <p:spPr>
          <a:xfrm>
            <a:off x="1650038" y="1577340"/>
            <a:ext cx="1774845" cy="253916"/>
          </a:xfrm>
          <a:prstGeom prst="rect">
            <a:avLst/>
          </a:prstGeom>
          <a:noFill/>
        </p:spPr>
        <p:txBody>
          <a:bodyPr wrap="none">
            <a:spAutoFit/>
          </a:bodyPr>
          <a:lstStyle/>
          <a:p>
            <a:pPr algn="ctr">
              <a:defRPr sz="1400" i="1">
                <a:solidFill>
                  <a:srgbClr val="555555"/>
                </a:solidFill>
              </a:defRPr>
            </a:pPr>
            <a:r>
              <a:rPr sz="1050"/>
              <a:t>Use Case: Local Development</a:t>
            </a:r>
          </a:p>
        </p:txBody>
      </p:sp>
      <p:sp>
        <p:nvSpPr>
          <p:cNvPr id="8" name="TextBox 7"/>
          <p:cNvSpPr txBox="1"/>
          <p:nvPr/>
        </p:nvSpPr>
        <p:spPr>
          <a:xfrm>
            <a:off x="891540" y="1988820"/>
            <a:ext cx="679994" cy="253916"/>
          </a:xfrm>
          <a:prstGeom prst="rect">
            <a:avLst/>
          </a:prstGeom>
          <a:noFill/>
        </p:spPr>
        <p:txBody>
          <a:bodyPr wrap="none">
            <a:spAutoFit/>
          </a:bodyPr>
          <a:lstStyle/>
          <a:p>
            <a:pPr>
              <a:defRPr sz="1400" b="1">
                <a:solidFill>
                  <a:srgbClr val="2ECC71"/>
                </a:solidFill>
              </a:defRPr>
            </a:pPr>
            <a:r>
              <a:rPr sz="1050"/>
              <a:t>✅ Pros:</a:t>
            </a:r>
          </a:p>
        </p:txBody>
      </p:sp>
      <p:sp>
        <p:nvSpPr>
          <p:cNvPr id="9" name="TextBox 8"/>
          <p:cNvSpPr txBox="1"/>
          <p:nvPr/>
        </p:nvSpPr>
        <p:spPr>
          <a:xfrm>
            <a:off x="891540" y="2194561"/>
            <a:ext cx="3291840" cy="646331"/>
          </a:xfrm>
          <a:prstGeom prst="rect">
            <a:avLst/>
          </a:prstGeom>
          <a:noFill/>
        </p:spPr>
        <p:txBody>
          <a:bodyPr wrap="square">
            <a:spAutoFit/>
          </a:bodyPr>
          <a:lstStyle/>
          <a:p>
            <a:pPr>
              <a:defRPr sz="1200">
                <a:solidFill>
                  <a:srgbClr val="555555"/>
                </a:solidFill>
              </a:defRPr>
            </a:pPr>
            <a:r>
              <a:rPr sz="900"/>
              <a:t>• Simple setup</a:t>
            </a:r>
          </a:p>
          <a:p>
            <a:r>
              <a:rPr sz="1350"/>
              <a:t>• Fast communication</a:t>
            </a:r>
          </a:p>
          <a:p>
            <a:r>
              <a:rPr sz="1350"/>
              <a:t>• Direct process integration</a:t>
            </a:r>
          </a:p>
        </p:txBody>
      </p:sp>
      <p:sp>
        <p:nvSpPr>
          <p:cNvPr id="10" name="TextBox 9"/>
          <p:cNvSpPr txBox="1"/>
          <p:nvPr/>
        </p:nvSpPr>
        <p:spPr>
          <a:xfrm>
            <a:off x="891540" y="2880360"/>
            <a:ext cx="702436" cy="253916"/>
          </a:xfrm>
          <a:prstGeom prst="rect">
            <a:avLst/>
          </a:prstGeom>
          <a:noFill/>
        </p:spPr>
        <p:txBody>
          <a:bodyPr wrap="none">
            <a:spAutoFit/>
          </a:bodyPr>
          <a:lstStyle/>
          <a:p>
            <a:pPr>
              <a:defRPr sz="1400" b="1">
                <a:solidFill>
                  <a:srgbClr val="E67E22"/>
                </a:solidFill>
              </a:defRPr>
            </a:pPr>
            <a:r>
              <a:rPr sz="1050"/>
              <a:t>⚠️ Cons:</a:t>
            </a:r>
          </a:p>
        </p:txBody>
      </p:sp>
      <p:sp>
        <p:nvSpPr>
          <p:cNvPr id="11" name="TextBox 10"/>
          <p:cNvSpPr txBox="1"/>
          <p:nvPr/>
        </p:nvSpPr>
        <p:spPr>
          <a:xfrm>
            <a:off x="891540" y="3086100"/>
            <a:ext cx="3291840" cy="438582"/>
          </a:xfrm>
          <a:prstGeom prst="rect">
            <a:avLst/>
          </a:prstGeom>
          <a:noFill/>
        </p:spPr>
        <p:txBody>
          <a:bodyPr wrap="square">
            <a:spAutoFit/>
          </a:bodyPr>
          <a:lstStyle/>
          <a:p>
            <a:pPr>
              <a:defRPr sz="1200">
                <a:solidFill>
                  <a:srgbClr val="555555"/>
                </a:solidFill>
              </a:defRPr>
            </a:pPr>
            <a:r>
              <a:rPr sz="900"/>
              <a:t>• Same machine only</a:t>
            </a:r>
          </a:p>
          <a:p>
            <a:r>
              <a:rPr sz="1350"/>
              <a:t>• No network access</a:t>
            </a:r>
          </a:p>
        </p:txBody>
      </p:sp>
      <p:sp>
        <p:nvSpPr>
          <p:cNvPr id="12" name="TextBox 11"/>
          <p:cNvSpPr txBox="1"/>
          <p:nvPr/>
        </p:nvSpPr>
        <p:spPr>
          <a:xfrm>
            <a:off x="891541" y="3566160"/>
            <a:ext cx="889987" cy="253916"/>
          </a:xfrm>
          <a:prstGeom prst="rect">
            <a:avLst/>
          </a:prstGeom>
          <a:noFill/>
        </p:spPr>
        <p:txBody>
          <a:bodyPr wrap="none">
            <a:spAutoFit/>
          </a:bodyPr>
          <a:lstStyle/>
          <a:p>
            <a:pPr>
              <a:defRPr sz="1400" b="1">
                <a:solidFill>
                  <a:srgbClr val="667EEA"/>
                </a:solidFill>
              </a:defRPr>
            </a:pPr>
            <a:r>
              <a:rPr sz="1050"/>
              <a:t>🎯 Best For:</a:t>
            </a:r>
          </a:p>
        </p:txBody>
      </p:sp>
      <p:sp>
        <p:nvSpPr>
          <p:cNvPr id="13" name="TextBox 12"/>
          <p:cNvSpPr txBox="1"/>
          <p:nvPr/>
        </p:nvSpPr>
        <p:spPr>
          <a:xfrm>
            <a:off x="891540" y="3771900"/>
            <a:ext cx="3291840" cy="230832"/>
          </a:xfrm>
          <a:prstGeom prst="rect">
            <a:avLst/>
          </a:prstGeom>
          <a:noFill/>
        </p:spPr>
        <p:txBody>
          <a:bodyPr wrap="square">
            <a:spAutoFit/>
          </a:bodyPr>
          <a:lstStyle/>
          <a:p>
            <a:pPr>
              <a:defRPr sz="1200">
                <a:solidFill>
                  <a:srgbClr val="555555"/>
                </a:solidFill>
              </a:defRPr>
            </a:pPr>
            <a:r>
              <a:rPr sz="900"/>
              <a:t>Testing, dev tools, local AI hosts</a:t>
            </a:r>
          </a:p>
        </p:txBody>
      </p:sp>
      <p:sp>
        <p:nvSpPr>
          <p:cNvPr id="14" name="Rounded Rectangle 13"/>
          <p:cNvSpPr/>
          <p:nvPr/>
        </p:nvSpPr>
        <p:spPr>
          <a:xfrm>
            <a:off x="4732020" y="1028700"/>
            <a:ext cx="3977640" cy="34290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5" name="TextBox 14"/>
          <p:cNvSpPr txBox="1"/>
          <p:nvPr/>
        </p:nvSpPr>
        <p:spPr>
          <a:xfrm>
            <a:off x="5074396" y="1165860"/>
            <a:ext cx="3292889" cy="461665"/>
          </a:xfrm>
          <a:prstGeom prst="rect">
            <a:avLst/>
          </a:prstGeom>
          <a:noFill/>
        </p:spPr>
        <p:txBody>
          <a:bodyPr wrap="none">
            <a:spAutoFit/>
          </a:bodyPr>
          <a:lstStyle/>
          <a:p>
            <a:pPr algn="ctr">
              <a:defRPr sz="2400" b="1">
                <a:solidFill>
                  <a:srgbClr val="667EEA"/>
                </a:solidFill>
              </a:defRPr>
            </a:pPr>
            <a:r>
              <a:t>🌐  HTTP/SSE Transport</a:t>
            </a:r>
          </a:p>
        </p:txBody>
      </p:sp>
      <p:sp>
        <p:nvSpPr>
          <p:cNvPr id="16" name="TextBox 15"/>
          <p:cNvSpPr txBox="1"/>
          <p:nvPr/>
        </p:nvSpPr>
        <p:spPr>
          <a:xfrm>
            <a:off x="5709185" y="1577340"/>
            <a:ext cx="2023311" cy="253916"/>
          </a:xfrm>
          <a:prstGeom prst="rect">
            <a:avLst/>
          </a:prstGeom>
          <a:noFill/>
        </p:spPr>
        <p:txBody>
          <a:bodyPr wrap="none">
            <a:spAutoFit/>
          </a:bodyPr>
          <a:lstStyle/>
          <a:p>
            <a:pPr algn="ctr">
              <a:defRPr sz="1400" i="1">
                <a:solidFill>
                  <a:srgbClr val="555555"/>
                </a:solidFill>
              </a:defRPr>
            </a:pPr>
            <a:r>
              <a:rPr sz="1050"/>
              <a:t>Use Case: Production Deployment</a:t>
            </a:r>
          </a:p>
        </p:txBody>
      </p:sp>
      <p:sp>
        <p:nvSpPr>
          <p:cNvPr id="17" name="TextBox 16"/>
          <p:cNvSpPr txBox="1"/>
          <p:nvPr/>
        </p:nvSpPr>
        <p:spPr>
          <a:xfrm>
            <a:off x="5074920" y="1988820"/>
            <a:ext cx="679994" cy="253916"/>
          </a:xfrm>
          <a:prstGeom prst="rect">
            <a:avLst/>
          </a:prstGeom>
          <a:noFill/>
        </p:spPr>
        <p:txBody>
          <a:bodyPr wrap="none">
            <a:spAutoFit/>
          </a:bodyPr>
          <a:lstStyle/>
          <a:p>
            <a:pPr>
              <a:defRPr sz="1400" b="1">
                <a:solidFill>
                  <a:srgbClr val="2ECC71"/>
                </a:solidFill>
              </a:defRPr>
            </a:pPr>
            <a:r>
              <a:rPr sz="1050"/>
              <a:t>✅ Pros:</a:t>
            </a:r>
          </a:p>
        </p:txBody>
      </p:sp>
      <p:sp>
        <p:nvSpPr>
          <p:cNvPr id="18" name="TextBox 17"/>
          <p:cNvSpPr txBox="1"/>
          <p:nvPr/>
        </p:nvSpPr>
        <p:spPr>
          <a:xfrm>
            <a:off x="5074920" y="2194561"/>
            <a:ext cx="3291840" cy="646331"/>
          </a:xfrm>
          <a:prstGeom prst="rect">
            <a:avLst/>
          </a:prstGeom>
          <a:noFill/>
        </p:spPr>
        <p:txBody>
          <a:bodyPr wrap="square">
            <a:spAutoFit/>
          </a:bodyPr>
          <a:lstStyle/>
          <a:p>
            <a:pPr>
              <a:defRPr sz="1200">
                <a:solidFill>
                  <a:srgbClr val="555555"/>
                </a:solidFill>
              </a:defRPr>
            </a:pPr>
            <a:r>
              <a:rPr sz="900"/>
              <a:t>• Network accessible</a:t>
            </a:r>
          </a:p>
          <a:p>
            <a:r>
              <a:rPr sz="1350"/>
              <a:t>• Scalable architecture</a:t>
            </a:r>
          </a:p>
          <a:p>
            <a:r>
              <a:rPr sz="1350"/>
              <a:t>• Multiple clients</a:t>
            </a:r>
          </a:p>
        </p:txBody>
      </p:sp>
      <p:sp>
        <p:nvSpPr>
          <p:cNvPr id="19" name="TextBox 18"/>
          <p:cNvSpPr txBox="1"/>
          <p:nvPr/>
        </p:nvSpPr>
        <p:spPr>
          <a:xfrm>
            <a:off x="5074920" y="2880360"/>
            <a:ext cx="702436" cy="253916"/>
          </a:xfrm>
          <a:prstGeom prst="rect">
            <a:avLst/>
          </a:prstGeom>
          <a:noFill/>
        </p:spPr>
        <p:txBody>
          <a:bodyPr wrap="none">
            <a:spAutoFit/>
          </a:bodyPr>
          <a:lstStyle/>
          <a:p>
            <a:pPr>
              <a:defRPr sz="1400" b="1">
                <a:solidFill>
                  <a:srgbClr val="E67E22"/>
                </a:solidFill>
              </a:defRPr>
            </a:pPr>
            <a:r>
              <a:rPr sz="1050"/>
              <a:t>⚠️ Cons:</a:t>
            </a:r>
          </a:p>
        </p:txBody>
      </p:sp>
      <p:sp>
        <p:nvSpPr>
          <p:cNvPr id="20" name="TextBox 19"/>
          <p:cNvSpPr txBox="1"/>
          <p:nvPr/>
        </p:nvSpPr>
        <p:spPr>
          <a:xfrm>
            <a:off x="5074920" y="3086100"/>
            <a:ext cx="3291840" cy="438582"/>
          </a:xfrm>
          <a:prstGeom prst="rect">
            <a:avLst/>
          </a:prstGeom>
          <a:noFill/>
        </p:spPr>
        <p:txBody>
          <a:bodyPr wrap="square">
            <a:spAutoFit/>
          </a:bodyPr>
          <a:lstStyle/>
          <a:p>
            <a:pPr>
              <a:defRPr sz="1200">
                <a:solidFill>
                  <a:srgbClr val="555555"/>
                </a:solidFill>
              </a:defRPr>
            </a:pPr>
            <a:r>
              <a:rPr sz="900"/>
              <a:t>• Requires hosting</a:t>
            </a:r>
          </a:p>
          <a:p>
            <a:r>
              <a:rPr sz="1350"/>
              <a:t>• More setup complexity</a:t>
            </a:r>
          </a:p>
        </p:txBody>
      </p:sp>
      <p:sp>
        <p:nvSpPr>
          <p:cNvPr id="21" name="TextBox 20"/>
          <p:cNvSpPr txBox="1"/>
          <p:nvPr/>
        </p:nvSpPr>
        <p:spPr>
          <a:xfrm>
            <a:off x="5074921" y="3566160"/>
            <a:ext cx="889987" cy="253916"/>
          </a:xfrm>
          <a:prstGeom prst="rect">
            <a:avLst/>
          </a:prstGeom>
          <a:noFill/>
        </p:spPr>
        <p:txBody>
          <a:bodyPr wrap="none">
            <a:spAutoFit/>
          </a:bodyPr>
          <a:lstStyle/>
          <a:p>
            <a:pPr>
              <a:defRPr sz="1400" b="1">
                <a:solidFill>
                  <a:srgbClr val="667EEA"/>
                </a:solidFill>
              </a:defRPr>
            </a:pPr>
            <a:r>
              <a:rPr sz="1050"/>
              <a:t>🎯 Best For:</a:t>
            </a:r>
          </a:p>
        </p:txBody>
      </p:sp>
      <p:sp>
        <p:nvSpPr>
          <p:cNvPr id="22" name="TextBox 21"/>
          <p:cNvSpPr txBox="1"/>
          <p:nvPr/>
        </p:nvSpPr>
        <p:spPr>
          <a:xfrm>
            <a:off x="5074920" y="3771900"/>
            <a:ext cx="3291840" cy="230832"/>
          </a:xfrm>
          <a:prstGeom prst="rect">
            <a:avLst/>
          </a:prstGeom>
          <a:noFill/>
        </p:spPr>
        <p:txBody>
          <a:bodyPr wrap="square">
            <a:spAutoFit/>
          </a:bodyPr>
          <a:lstStyle/>
          <a:p>
            <a:pPr>
              <a:defRPr sz="1200">
                <a:solidFill>
                  <a:srgbClr val="555555"/>
                </a:solidFill>
              </a:defRPr>
            </a:pPr>
            <a:r>
              <a:rPr sz="900"/>
              <a:t>Cloud deployment, team sharing, APIs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5867312" cy="507831"/>
          </a:xfrm>
          <a:prstGeom prst="rect">
            <a:avLst/>
          </a:prstGeom>
          <a:noFill/>
        </p:spPr>
        <p:txBody>
          <a:bodyPr wrap="none">
            <a:spAutoFit/>
          </a:bodyPr>
          <a:lstStyle/>
          <a:p>
            <a:pPr algn="l">
              <a:defRPr sz="3600" b="1">
                <a:solidFill>
                  <a:srgbClr val="FFFFFF"/>
                </a:solidFill>
              </a:defRPr>
            </a:pPr>
            <a:r>
              <a:rPr sz="2700"/>
              <a:t>Step 5: stdio Transport Implementation</a:t>
            </a:r>
          </a:p>
        </p:txBody>
      </p:sp>
      <p:sp>
        <p:nvSpPr>
          <p:cNvPr id="5" name="Rounded Rectangle 4"/>
          <p:cNvSpPr/>
          <p:nvPr/>
        </p:nvSpPr>
        <p:spPr>
          <a:xfrm>
            <a:off x="1028701" y="1028700"/>
            <a:ext cx="7086371" cy="17145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219200" y="986318"/>
            <a:ext cx="6812051" cy="2296783"/>
          </a:xfrm>
          <a:prstGeom prst="rect">
            <a:avLst/>
          </a:prstGeom>
          <a:noFill/>
        </p:spPr>
        <p:txBody>
          <a:bodyPr wrap="square">
            <a:spAutoFit/>
          </a:bodyPr>
          <a:lstStyle/>
          <a:p>
            <a:pPr>
              <a:defRPr sz="1100">
                <a:solidFill>
                  <a:srgbClr val="ABB2BF"/>
                </a:solidFill>
                <a:latin typeface="Consolas"/>
              </a:defRPr>
            </a:pPr>
            <a:r>
              <a:rPr sz="825" dirty="0"/>
              <a:t>// </a:t>
            </a:r>
            <a:r>
              <a:rPr sz="825" dirty="0" err="1"/>
              <a:t>stdio</a:t>
            </a:r>
            <a:r>
              <a:rPr sz="825" dirty="0"/>
              <a:t> transport - for local development</a:t>
            </a:r>
          </a:p>
          <a:p>
            <a:r>
              <a:rPr sz="1350" dirty="0">
                <a:solidFill>
                  <a:schemeClr val="bg1"/>
                </a:solidFill>
              </a:rPr>
              <a:t>async function </a:t>
            </a:r>
            <a:r>
              <a:rPr sz="1350" dirty="0" err="1">
                <a:solidFill>
                  <a:schemeClr val="bg1"/>
                </a:solidFill>
              </a:rPr>
              <a:t>runStdio</a:t>
            </a:r>
            <a:r>
              <a:rPr sz="1350" dirty="0">
                <a:solidFill>
                  <a:schemeClr val="bg1"/>
                </a:solidFill>
              </a:rPr>
              <a:t>() {</a:t>
            </a:r>
          </a:p>
          <a:p>
            <a:r>
              <a:rPr sz="1350" dirty="0">
                <a:solidFill>
                  <a:schemeClr val="bg1"/>
                </a:solidFill>
              </a:rPr>
              <a:t>  const transport = new </a:t>
            </a:r>
            <a:r>
              <a:rPr sz="1350" dirty="0" err="1">
                <a:solidFill>
                  <a:schemeClr val="bg1"/>
                </a:solidFill>
              </a:rPr>
              <a:t>StdioServerTransport</a:t>
            </a:r>
            <a:r>
              <a:rPr sz="1350" dirty="0">
                <a:solidFill>
                  <a:schemeClr val="bg1"/>
                </a:solidFill>
              </a:rPr>
              <a:t>();</a:t>
            </a:r>
          </a:p>
          <a:p>
            <a:r>
              <a:rPr sz="1350" dirty="0">
                <a:solidFill>
                  <a:schemeClr val="bg1"/>
                </a:solidFill>
              </a:rPr>
              <a:t>  await </a:t>
            </a:r>
            <a:r>
              <a:rPr sz="1350" dirty="0" err="1">
                <a:solidFill>
                  <a:schemeClr val="bg1"/>
                </a:solidFill>
              </a:rPr>
              <a:t>server.connect</a:t>
            </a:r>
            <a:r>
              <a:rPr sz="1350" dirty="0">
                <a:solidFill>
                  <a:schemeClr val="bg1"/>
                </a:solidFill>
              </a:rPr>
              <a:t>(transport);</a:t>
            </a:r>
          </a:p>
          <a:p>
            <a:r>
              <a:rPr sz="1350" dirty="0">
                <a:solidFill>
                  <a:schemeClr val="bg1"/>
                </a:solidFill>
              </a:rPr>
              <a:t>  </a:t>
            </a:r>
            <a:r>
              <a:rPr sz="1350" dirty="0" err="1">
                <a:solidFill>
                  <a:schemeClr val="bg1"/>
                </a:solidFill>
              </a:rPr>
              <a:t>console.error</a:t>
            </a:r>
            <a:r>
              <a:rPr sz="1350" dirty="0">
                <a:solidFill>
                  <a:schemeClr val="bg1"/>
                </a:solidFill>
              </a:rPr>
              <a:t>("MCP Server running on </a:t>
            </a:r>
            <a:r>
              <a:rPr sz="1350" dirty="0" err="1">
                <a:solidFill>
                  <a:schemeClr val="bg1"/>
                </a:solidFill>
              </a:rPr>
              <a:t>stdio</a:t>
            </a:r>
            <a:r>
              <a:rPr sz="1350" dirty="0">
                <a:solidFill>
                  <a:schemeClr val="bg1"/>
                </a:solidFill>
              </a:rPr>
              <a:t>");</a:t>
            </a:r>
          </a:p>
          <a:p>
            <a:r>
              <a:rPr sz="1350" dirty="0">
                <a:solidFill>
                  <a:schemeClr val="bg1"/>
                </a:solidFill>
              </a:rPr>
              <a:t>}</a:t>
            </a:r>
          </a:p>
          <a:p>
            <a:endParaRPr sz="1350" dirty="0">
              <a:solidFill>
                <a:schemeClr val="bg1"/>
              </a:solidFill>
            </a:endParaRPr>
          </a:p>
          <a:p>
            <a:r>
              <a:rPr sz="1350" dirty="0">
                <a:solidFill>
                  <a:schemeClr val="bg1"/>
                </a:solidFill>
              </a:rPr>
              <a:t>// Check if running via </a:t>
            </a:r>
            <a:r>
              <a:rPr sz="1350" dirty="0" err="1">
                <a:solidFill>
                  <a:schemeClr val="bg1"/>
                </a:solidFill>
              </a:rPr>
              <a:t>stdio</a:t>
            </a:r>
            <a:r>
              <a:rPr sz="1350" dirty="0">
                <a:solidFill>
                  <a:schemeClr val="bg1"/>
                </a:solidFill>
              </a:rPr>
              <a:t> (default)</a:t>
            </a:r>
          </a:p>
          <a:p>
            <a:r>
              <a:rPr sz="1350" dirty="0">
                <a:solidFill>
                  <a:schemeClr val="bg1"/>
                </a:solidFill>
              </a:rPr>
              <a:t>if (</a:t>
            </a:r>
            <a:r>
              <a:rPr sz="1350" dirty="0" err="1">
                <a:solidFill>
                  <a:schemeClr val="bg1"/>
                </a:solidFill>
              </a:rPr>
              <a:t>process.argv</a:t>
            </a:r>
            <a:r>
              <a:rPr sz="1350" dirty="0">
                <a:solidFill>
                  <a:schemeClr val="bg1"/>
                </a:solidFill>
              </a:rPr>
              <a:t>[2] !== "--http") {</a:t>
            </a:r>
          </a:p>
          <a:p>
            <a:r>
              <a:rPr sz="1350" dirty="0">
                <a:solidFill>
                  <a:schemeClr val="bg1"/>
                </a:solidFill>
              </a:rPr>
              <a:t>  </a:t>
            </a:r>
            <a:r>
              <a:rPr sz="1350" dirty="0" err="1">
                <a:solidFill>
                  <a:schemeClr val="bg1"/>
                </a:solidFill>
              </a:rPr>
              <a:t>runStdio</a:t>
            </a:r>
            <a:r>
              <a:rPr sz="1350" dirty="0">
                <a:solidFill>
                  <a:schemeClr val="bg1"/>
                </a:solidFill>
              </a:rPr>
              <a:t>().catch(</a:t>
            </a:r>
            <a:r>
              <a:rPr sz="1350" dirty="0" err="1">
                <a:solidFill>
                  <a:schemeClr val="bg1"/>
                </a:solidFill>
              </a:rPr>
              <a:t>console.error</a:t>
            </a:r>
            <a:r>
              <a:rPr sz="1350" dirty="0">
                <a:solidFill>
                  <a:schemeClr val="bg1"/>
                </a:solidFill>
              </a:rPr>
              <a:t>);</a:t>
            </a:r>
          </a:p>
          <a:p>
            <a:r>
              <a:rPr sz="1350" dirty="0">
                <a:solidFill>
                  <a:schemeClr val="bg1"/>
                </a:solidFill>
              </a:rPr>
              <a:t>}</a:t>
            </a:r>
          </a:p>
        </p:txBody>
      </p:sp>
      <p:sp>
        <p:nvSpPr>
          <p:cNvPr id="7" name="Rounded Rectangle 6"/>
          <p:cNvSpPr/>
          <p:nvPr/>
        </p:nvSpPr>
        <p:spPr>
          <a:xfrm>
            <a:off x="1028701" y="2948940"/>
            <a:ext cx="7086371" cy="13716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p:cNvSpPr txBox="1"/>
          <p:nvPr/>
        </p:nvSpPr>
        <p:spPr>
          <a:xfrm>
            <a:off x="1371600" y="3086100"/>
            <a:ext cx="1911101" cy="323165"/>
          </a:xfrm>
          <a:prstGeom prst="rect">
            <a:avLst/>
          </a:prstGeom>
          <a:noFill/>
        </p:spPr>
        <p:txBody>
          <a:bodyPr wrap="none">
            <a:spAutoFit/>
          </a:bodyPr>
          <a:lstStyle/>
          <a:p>
            <a:pPr>
              <a:defRPr sz="2000" b="1">
                <a:solidFill>
                  <a:srgbClr val="2ECC71"/>
                </a:solidFill>
              </a:defRPr>
            </a:pPr>
            <a:r>
              <a:rPr sz="1500"/>
              <a:t>💡 How stdio Works:</a:t>
            </a:r>
          </a:p>
        </p:txBody>
      </p:sp>
      <p:sp>
        <p:nvSpPr>
          <p:cNvPr id="9" name="TextBox 8"/>
          <p:cNvSpPr txBox="1"/>
          <p:nvPr/>
        </p:nvSpPr>
        <p:spPr>
          <a:xfrm>
            <a:off x="1371601" y="3429000"/>
            <a:ext cx="6400571" cy="646331"/>
          </a:xfrm>
          <a:prstGeom prst="rect">
            <a:avLst/>
          </a:prstGeom>
          <a:noFill/>
        </p:spPr>
        <p:txBody>
          <a:bodyPr wrap="square">
            <a:spAutoFit/>
          </a:bodyPr>
          <a:lstStyle/>
          <a:p>
            <a:pPr>
              <a:defRPr sz="1600">
                <a:solidFill>
                  <a:srgbClr val="555555"/>
                </a:solidFill>
              </a:defRPr>
            </a:pPr>
            <a:r>
              <a:rPr sz="1200"/>
              <a:t>The AI host (Claude Desktop) launches your server as a child process and communicates through standard input/output (stdin/stdout). It's like having a direct conversation - fast and private, but only works on the same computer.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542176" cy="507831"/>
          </a:xfrm>
          <a:prstGeom prst="rect">
            <a:avLst/>
          </a:prstGeom>
          <a:noFill/>
        </p:spPr>
        <p:txBody>
          <a:bodyPr wrap="none">
            <a:spAutoFit/>
          </a:bodyPr>
          <a:lstStyle/>
          <a:p>
            <a:pPr algn="l">
              <a:defRPr sz="3600" b="1">
                <a:solidFill>
                  <a:srgbClr val="FFFFFF"/>
                </a:solidFill>
              </a:defRPr>
            </a:pPr>
            <a:r>
              <a:rPr sz="2700"/>
              <a:t>Step 6: HTTP/SSE Transport Implementation</a:t>
            </a:r>
          </a:p>
        </p:txBody>
      </p:sp>
      <p:sp>
        <p:nvSpPr>
          <p:cNvPr id="5" name="Rounded Rectangle 4"/>
          <p:cNvSpPr/>
          <p:nvPr/>
        </p:nvSpPr>
        <p:spPr>
          <a:xfrm>
            <a:off x="548640" y="891540"/>
            <a:ext cx="8023860" cy="3771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685800" y="925830"/>
            <a:ext cx="7749540" cy="5620769"/>
          </a:xfrm>
          <a:prstGeom prst="rect">
            <a:avLst/>
          </a:prstGeom>
          <a:noFill/>
        </p:spPr>
        <p:txBody>
          <a:bodyPr wrap="square">
            <a:spAutoFit/>
          </a:bodyPr>
          <a:lstStyle/>
          <a:p>
            <a:pPr>
              <a:defRPr sz="1100">
                <a:solidFill>
                  <a:srgbClr val="ABB2BF"/>
                </a:solidFill>
                <a:latin typeface="Consolas"/>
              </a:defRPr>
            </a:pPr>
            <a:r>
              <a:rPr sz="825" dirty="0"/>
              <a:t>// HTTP/SSE transport - for network access</a:t>
            </a:r>
          </a:p>
          <a:p>
            <a:r>
              <a:rPr sz="1350" dirty="0">
                <a:solidFill>
                  <a:schemeClr val="bg1"/>
                </a:solidFill>
              </a:rPr>
              <a:t>async function </a:t>
            </a:r>
            <a:r>
              <a:rPr sz="1350" dirty="0" err="1">
                <a:solidFill>
                  <a:schemeClr val="bg1"/>
                </a:solidFill>
              </a:rPr>
              <a:t>runHttp</a:t>
            </a:r>
            <a:r>
              <a:rPr sz="1350" dirty="0">
                <a:solidFill>
                  <a:schemeClr val="bg1"/>
                </a:solidFill>
              </a:rPr>
              <a:t>() {</a:t>
            </a:r>
          </a:p>
          <a:p>
            <a:r>
              <a:rPr sz="1350" dirty="0">
                <a:solidFill>
                  <a:schemeClr val="bg1"/>
                </a:solidFill>
              </a:rPr>
              <a:t>  const app = express();</a:t>
            </a:r>
          </a:p>
          <a:p>
            <a:r>
              <a:rPr sz="1350" dirty="0">
                <a:solidFill>
                  <a:schemeClr val="bg1"/>
                </a:solidFill>
              </a:rPr>
              <a:t>  </a:t>
            </a:r>
            <a:r>
              <a:rPr sz="1350" dirty="0" err="1">
                <a:solidFill>
                  <a:schemeClr val="bg1"/>
                </a:solidFill>
              </a:rPr>
              <a:t>app.use</a:t>
            </a:r>
            <a:r>
              <a:rPr sz="1350" dirty="0">
                <a:solidFill>
                  <a:schemeClr val="bg1"/>
                </a:solidFill>
              </a:rPr>
              <a:t>(</a:t>
            </a:r>
            <a:r>
              <a:rPr sz="1350" dirty="0" err="1">
                <a:solidFill>
                  <a:schemeClr val="bg1"/>
                </a:solidFill>
              </a:rPr>
              <a:t>express.json</a:t>
            </a:r>
            <a:r>
              <a:rPr sz="1350" dirty="0">
                <a:solidFill>
                  <a:schemeClr val="bg1"/>
                </a:solidFill>
              </a:rPr>
              <a:t>());</a:t>
            </a:r>
          </a:p>
          <a:p>
            <a:r>
              <a:rPr sz="1350" dirty="0">
                <a:solidFill>
                  <a:schemeClr val="bg1"/>
                </a:solidFill>
              </a:rPr>
              <a:t>  </a:t>
            </a:r>
          </a:p>
          <a:p>
            <a:r>
              <a:rPr sz="1350" dirty="0">
                <a:solidFill>
                  <a:schemeClr val="bg1"/>
                </a:solidFill>
              </a:rPr>
              <a:t>  // SSE endpoint for MCP communication</a:t>
            </a:r>
          </a:p>
          <a:p>
            <a:r>
              <a:rPr sz="1350" dirty="0">
                <a:solidFill>
                  <a:schemeClr val="bg1"/>
                </a:solidFill>
              </a:rPr>
              <a:t>  </a:t>
            </a:r>
            <a:r>
              <a:rPr sz="1350" dirty="0" err="1">
                <a:solidFill>
                  <a:schemeClr val="bg1"/>
                </a:solidFill>
              </a:rPr>
              <a:t>app.get</a:t>
            </a:r>
            <a:r>
              <a:rPr sz="1350" dirty="0">
                <a:solidFill>
                  <a:schemeClr val="bg1"/>
                </a:solidFill>
              </a:rPr>
              <a:t>("/</a:t>
            </a:r>
            <a:r>
              <a:rPr sz="1350" dirty="0" err="1">
                <a:solidFill>
                  <a:schemeClr val="bg1"/>
                </a:solidFill>
              </a:rPr>
              <a:t>sse</a:t>
            </a:r>
            <a:r>
              <a:rPr sz="1350" dirty="0">
                <a:solidFill>
                  <a:schemeClr val="bg1"/>
                </a:solidFill>
              </a:rPr>
              <a:t>", async (req, res) =&gt; {</a:t>
            </a:r>
          </a:p>
          <a:p>
            <a:r>
              <a:rPr sz="1350" dirty="0">
                <a:solidFill>
                  <a:schemeClr val="bg1"/>
                </a:solidFill>
              </a:rPr>
              <a:t>    const transport = new </a:t>
            </a:r>
            <a:r>
              <a:rPr sz="1350" dirty="0" err="1">
                <a:solidFill>
                  <a:schemeClr val="bg1"/>
                </a:solidFill>
              </a:rPr>
              <a:t>SSEServerTransport</a:t>
            </a:r>
            <a:r>
              <a:rPr sz="1350" dirty="0">
                <a:solidFill>
                  <a:schemeClr val="bg1"/>
                </a:solidFill>
              </a:rPr>
              <a:t>("/message", res);</a:t>
            </a:r>
          </a:p>
          <a:p>
            <a:r>
              <a:rPr sz="1350" dirty="0">
                <a:solidFill>
                  <a:schemeClr val="bg1"/>
                </a:solidFill>
              </a:rPr>
              <a:t>    await </a:t>
            </a:r>
            <a:r>
              <a:rPr sz="1350" dirty="0" err="1">
                <a:solidFill>
                  <a:schemeClr val="bg1"/>
                </a:solidFill>
              </a:rPr>
              <a:t>server.connect</a:t>
            </a:r>
            <a:r>
              <a:rPr sz="1350" dirty="0">
                <a:solidFill>
                  <a:schemeClr val="bg1"/>
                </a:solidFill>
              </a:rPr>
              <a:t>(transport);</a:t>
            </a:r>
          </a:p>
          <a:p>
            <a:r>
              <a:rPr sz="1350" dirty="0">
                <a:solidFill>
                  <a:schemeClr val="bg1"/>
                </a:solidFill>
              </a:rPr>
              <a:t>  });</a:t>
            </a:r>
          </a:p>
          <a:p>
            <a:r>
              <a:rPr sz="1350" dirty="0">
                <a:solidFill>
                  <a:schemeClr val="bg1"/>
                </a:solidFill>
              </a:rPr>
              <a:t>  </a:t>
            </a:r>
          </a:p>
          <a:p>
            <a:r>
              <a:rPr sz="1350" dirty="0">
                <a:solidFill>
                  <a:schemeClr val="bg1"/>
                </a:solidFill>
              </a:rPr>
              <a:t>  // Message handling endpoint</a:t>
            </a:r>
          </a:p>
          <a:p>
            <a:r>
              <a:rPr sz="1350" dirty="0">
                <a:solidFill>
                  <a:schemeClr val="bg1"/>
                </a:solidFill>
              </a:rPr>
              <a:t>  </a:t>
            </a:r>
            <a:r>
              <a:rPr sz="1350" dirty="0" err="1">
                <a:solidFill>
                  <a:schemeClr val="bg1"/>
                </a:solidFill>
              </a:rPr>
              <a:t>app.post</a:t>
            </a:r>
            <a:r>
              <a:rPr sz="1350" dirty="0">
                <a:solidFill>
                  <a:schemeClr val="bg1"/>
                </a:solidFill>
              </a:rPr>
              <a:t>("/message", async (req, res) =&gt; {</a:t>
            </a:r>
          </a:p>
          <a:p>
            <a:r>
              <a:rPr sz="1350" dirty="0">
                <a:solidFill>
                  <a:schemeClr val="bg1"/>
                </a:solidFill>
              </a:rPr>
              <a:t>    // Messages handled by SSE transport</a:t>
            </a:r>
          </a:p>
          <a:p>
            <a:r>
              <a:rPr sz="1350" dirty="0">
                <a:solidFill>
                  <a:schemeClr val="bg1"/>
                </a:solidFill>
              </a:rPr>
              <a:t>    </a:t>
            </a:r>
            <a:r>
              <a:rPr sz="1350" dirty="0" err="1">
                <a:solidFill>
                  <a:schemeClr val="bg1"/>
                </a:solidFill>
              </a:rPr>
              <a:t>res.sendStatus</a:t>
            </a:r>
            <a:r>
              <a:rPr sz="1350" dirty="0">
                <a:solidFill>
                  <a:schemeClr val="bg1"/>
                </a:solidFill>
              </a:rPr>
              <a:t>(200);</a:t>
            </a:r>
          </a:p>
          <a:p>
            <a:r>
              <a:rPr sz="1350" dirty="0">
                <a:solidFill>
                  <a:schemeClr val="bg1"/>
                </a:solidFill>
              </a:rPr>
              <a:t>  });</a:t>
            </a:r>
          </a:p>
          <a:p>
            <a:r>
              <a:rPr sz="1350" dirty="0">
                <a:solidFill>
                  <a:schemeClr val="bg1"/>
                </a:solidFill>
              </a:rPr>
              <a:t>  </a:t>
            </a:r>
          </a:p>
          <a:p>
            <a:r>
              <a:rPr sz="1350" dirty="0">
                <a:solidFill>
                  <a:schemeClr val="bg1"/>
                </a:solidFill>
              </a:rPr>
              <a:t>  const PORT = </a:t>
            </a:r>
            <a:r>
              <a:rPr sz="1350" dirty="0" err="1">
                <a:solidFill>
                  <a:schemeClr val="bg1"/>
                </a:solidFill>
              </a:rPr>
              <a:t>process.env.PORT</a:t>
            </a:r>
            <a:r>
              <a:rPr sz="1350" dirty="0">
                <a:solidFill>
                  <a:schemeClr val="bg1"/>
                </a:solidFill>
              </a:rPr>
              <a:t> || 3000;</a:t>
            </a:r>
          </a:p>
          <a:p>
            <a:r>
              <a:rPr sz="1350" dirty="0">
                <a:solidFill>
                  <a:schemeClr val="bg1"/>
                </a:solidFill>
              </a:rPr>
              <a:t>  </a:t>
            </a:r>
            <a:r>
              <a:rPr sz="1350" dirty="0" err="1">
                <a:solidFill>
                  <a:schemeClr val="bg1"/>
                </a:solidFill>
              </a:rPr>
              <a:t>app.listen</a:t>
            </a:r>
            <a:r>
              <a:rPr sz="1350" dirty="0">
                <a:solidFill>
                  <a:schemeClr val="bg1"/>
                </a:solidFill>
              </a:rPr>
              <a:t>(PORT, () =&gt; {</a:t>
            </a:r>
          </a:p>
          <a:p>
            <a:r>
              <a:rPr sz="1350" dirty="0">
                <a:solidFill>
                  <a:schemeClr val="bg1"/>
                </a:solidFill>
              </a:rPr>
              <a:t>    console.log(`MCP Server running on http://localhost:${PORT}`);</a:t>
            </a:r>
          </a:p>
          <a:p>
            <a:r>
              <a:rPr sz="1350" dirty="0">
                <a:solidFill>
                  <a:schemeClr val="bg1"/>
                </a:solidFill>
              </a:rPr>
              <a:t>  });</a:t>
            </a:r>
          </a:p>
          <a:p>
            <a:r>
              <a:rPr sz="1350" dirty="0">
                <a:solidFill>
                  <a:schemeClr val="bg1"/>
                </a:solidFill>
              </a:rPr>
              <a:t>}</a:t>
            </a:r>
          </a:p>
          <a:p>
            <a:endParaRPr sz="1350" dirty="0">
              <a:solidFill>
                <a:schemeClr val="bg1"/>
              </a:solidFill>
            </a:endParaRPr>
          </a:p>
          <a:p>
            <a:r>
              <a:rPr sz="1350" dirty="0">
                <a:solidFill>
                  <a:schemeClr val="bg1"/>
                </a:solidFill>
              </a:rPr>
              <a:t>// Run HTTP if --http flag provided</a:t>
            </a:r>
          </a:p>
          <a:p>
            <a:r>
              <a:rPr sz="1350" dirty="0">
                <a:solidFill>
                  <a:schemeClr val="bg1"/>
                </a:solidFill>
              </a:rPr>
              <a:t>if (</a:t>
            </a:r>
            <a:r>
              <a:rPr sz="1350" dirty="0" err="1">
                <a:solidFill>
                  <a:schemeClr val="bg1"/>
                </a:solidFill>
              </a:rPr>
              <a:t>process.argv</a:t>
            </a:r>
            <a:r>
              <a:rPr sz="1350" dirty="0">
                <a:solidFill>
                  <a:schemeClr val="bg1"/>
                </a:solidFill>
              </a:rPr>
              <a:t>[2] === "--http") {</a:t>
            </a:r>
          </a:p>
          <a:p>
            <a:r>
              <a:rPr sz="1350" dirty="0">
                <a:solidFill>
                  <a:schemeClr val="bg1"/>
                </a:solidFill>
              </a:rPr>
              <a:t>  </a:t>
            </a:r>
            <a:r>
              <a:rPr sz="1350" dirty="0" err="1">
                <a:solidFill>
                  <a:schemeClr val="bg1"/>
                </a:solidFill>
              </a:rPr>
              <a:t>runHttp</a:t>
            </a:r>
            <a:r>
              <a:rPr sz="1350" dirty="0">
                <a:solidFill>
                  <a:schemeClr val="bg1"/>
                </a:solidFill>
              </a:rPr>
              <a:t>().catch(</a:t>
            </a:r>
            <a:r>
              <a:rPr sz="1350" dirty="0" err="1">
                <a:solidFill>
                  <a:schemeClr val="bg1"/>
                </a:solidFill>
              </a:rPr>
              <a:t>console.error</a:t>
            </a:r>
            <a:r>
              <a:rPr sz="1350" dirty="0">
                <a:solidFill>
                  <a:schemeClr val="bg1"/>
                </a:solidFill>
              </a:rPr>
              <a:t>);</a:t>
            </a:r>
          </a:p>
          <a:p>
            <a:r>
              <a:rPr sz="1350" dirty="0">
                <a:solidFill>
                  <a:schemeClr val="bg1"/>
                </a:solidFill>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5174815" cy="507831"/>
          </a:xfrm>
          <a:prstGeom prst="rect">
            <a:avLst/>
          </a:prstGeom>
          <a:noFill/>
        </p:spPr>
        <p:txBody>
          <a:bodyPr wrap="none">
            <a:spAutoFit/>
          </a:bodyPr>
          <a:lstStyle/>
          <a:p>
            <a:pPr algn="l">
              <a:defRPr sz="3600" b="1">
                <a:solidFill>
                  <a:srgbClr val="FFFFFF"/>
                </a:solidFill>
              </a:defRPr>
            </a:pPr>
            <a:r>
              <a:rPr sz="2700"/>
              <a:t>Step 7: package.json Configuration</a:t>
            </a:r>
          </a:p>
        </p:txBody>
      </p:sp>
      <p:sp>
        <p:nvSpPr>
          <p:cNvPr id="5" name="Rounded Rectangle 4"/>
          <p:cNvSpPr/>
          <p:nvPr/>
        </p:nvSpPr>
        <p:spPr>
          <a:xfrm>
            <a:off x="1028701" y="1028700"/>
            <a:ext cx="7086371" cy="34290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165861" y="1062990"/>
            <a:ext cx="6812051" cy="3335528"/>
          </a:xfrm>
          <a:prstGeom prst="rect">
            <a:avLst/>
          </a:prstGeom>
          <a:noFill/>
        </p:spPr>
        <p:txBody>
          <a:bodyPr wrap="square">
            <a:spAutoFit/>
          </a:bodyPr>
          <a:lstStyle/>
          <a:p>
            <a:pPr>
              <a:defRPr sz="1100">
                <a:solidFill>
                  <a:srgbClr val="ABB2BF"/>
                </a:solidFill>
                <a:latin typeface="Consolas"/>
              </a:defRPr>
            </a:pPr>
            <a:r>
              <a:rPr sz="825" dirty="0"/>
              <a:t>{</a:t>
            </a:r>
          </a:p>
          <a:p>
            <a:r>
              <a:rPr sz="1350" dirty="0">
                <a:solidFill>
                  <a:schemeClr val="bg1"/>
                </a:solidFill>
              </a:rPr>
              <a:t>  "name": "hello-</a:t>
            </a:r>
            <a:r>
              <a:rPr sz="1350" dirty="0" err="1">
                <a:solidFill>
                  <a:schemeClr val="bg1"/>
                </a:solidFill>
              </a:rPr>
              <a:t>mcp</a:t>
            </a:r>
            <a:r>
              <a:rPr sz="1350" dirty="0">
                <a:solidFill>
                  <a:schemeClr val="bg1"/>
                </a:solidFill>
              </a:rPr>
              <a:t>-server",</a:t>
            </a:r>
          </a:p>
          <a:p>
            <a:r>
              <a:rPr sz="1350" dirty="0">
                <a:solidFill>
                  <a:schemeClr val="bg1"/>
                </a:solidFill>
              </a:rPr>
              <a:t>  "version": "1.0.0",</a:t>
            </a:r>
          </a:p>
          <a:p>
            <a:r>
              <a:rPr sz="1350" dirty="0">
                <a:solidFill>
                  <a:schemeClr val="bg1"/>
                </a:solidFill>
              </a:rPr>
              <a:t>  "type": "module",</a:t>
            </a:r>
          </a:p>
          <a:p>
            <a:r>
              <a:rPr sz="1350" dirty="0">
                <a:solidFill>
                  <a:schemeClr val="bg1"/>
                </a:solidFill>
              </a:rPr>
              <a:t>  "description": "Hello World MCP server with </a:t>
            </a:r>
            <a:r>
              <a:rPr sz="1350" dirty="0" err="1">
                <a:solidFill>
                  <a:schemeClr val="bg1"/>
                </a:solidFill>
              </a:rPr>
              <a:t>stdio</a:t>
            </a:r>
            <a:r>
              <a:rPr sz="1350" dirty="0">
                <a:solidFill>
                  <a:schemeClr val="bg1"/>
                </a:solidFill>
              </a:rPr>
              <a:t> and HTTP",</a:t>
            </a:r>
          </a:p>
          <a:p>
            <a:r>
              <a:rPr sz="1350" dirty="0">
                <a:solidFill>
                  <a:schemeClr val="bg1"/>
                </a:solidFill>
              </a:rPr>
              <a:t>  "main": "server.js",</a:t>
            </a:r>
          </a:p>
          <a:p>
            <a:r>
              <a:rPr sz="1350" dirty="0">
                <a:solidFill>
                  <a:schemeClr val="bg1"/>
                </a:solidFill>
              </a:rPr>
              <a:t>  "scripts": {</a:t>
            </a:r>
          </a:p>
          <a:p>
            <a:r>
              <a:rPr sz="1350" dirty="0">
                <a:solidFill>
                  <a:schemeClr val="bg1"/>
                </a:solidFill>
              </a:rPr>
              <a:t>    "start": "node server.js",</a:t>
            </a:r>
          </a:p>
          <a:p>
            <a:r>
              <a:rPr sz="1350" dirty="0">
                <a:solidFill>
                  <a:schemeClr val="bg1"/>
                </a:solidFill>
              </a:rPr>
              <a:t>    "</a:t>
            </a:r>
            <a:r>
              <a:rPr sz="1350" dirty="0" err="1">
                <a:solidFill>
                  <a:schemeClr val="bg1"/>
                </a:solidFill>
              </a:rPr>
              <a:t>start:http</a:t>
            </a:r>
            <a:r>
              <a:rPr sz="1350" dirty="0">
                <a:solidFill>
                  <a:schemeClr val="bg1"/>
                </a:solidFill>
              </a:rPr>
              <a:t>": "node server.js --http",</a:t>
            </a:r>
          </a:p>
          <a:p>
            <a:r>
              <a:rPr sz="1350" dirty="0">
                <a:solidFill>
                  <a:schemeClr val="bg1"/>
                </a:solidFill>
              </a:rPr>
              <a:t>    "dev": "node --watch server.js"</a:t>
            </a:r>
          </a:p>
          <a:p>
            <a:r>
              <a:rPr sz="1350" dirty="0">
                <a:solidFill>
                  <a:schemeClr val="bg1"/>
                </a:solidFill>
              </a:rPr>
              <a:t>  },</a:t>
            </a:r>
          </a:p>
          <a:p>
            <a:r>
              <a:rPr sz="1350" dirty="0">
                <a:solidFill>
                  <a:schemeClr val="bg1"/>
                </a:solidFill>
              </a:rPr>
              <a:t>  "dependencies": {</a:t>
            </a:r>
          </a:p>
          <a:p>
            <a:r>
              <a:rPr sz="1350" dirty="0">
                <a:solidFill>
                  <a:schemeClr val="bg1"/>
                </a:solidFill>
              </a:rPr>
              <a:t>    "@</a:t>
            </a:r>
            <a:r>
              <a:rPr sz="1350" dirty="0" err="1">
                <a:solidFill>
                  <a:schemeClr val="bg1"/>
                </a:solidFill>
              </a:rPr>
              <a:t>modelcontextprotocol</a:t>
            </a:r>
            <a:r>
              <a:rPr sz="1350" dirty="0">
                <a:solidFill>
                  <a:schemeClr val="bg1"/>
                </a:solidFill>
              </a:rPr>
              <a:t>/</a:t>
            </a:r>
            <a:r>
              <a:rPr sz="1350" dirty="0" err="1">
                <a:solidFill>
                  <a:schemeClr val="bg1"/>
                </a:solidFill>
              </a:rPr>
              <a:t>sdk</a:t>
            </a:r>
            <a:r>
              <a:rPr sz="1350" dirty="0">
                <a:solidFill>
                  <a:schemeClr val="bg1"/>
                </a:solidFill>
              </a:rPr>
              <a:t>": "^0.5.0",</a:t>
            </a:r>
          </a:p>
          <a:p>
            <a:r>
              <a:rPr sz="1350" dirty="0">
                <a:solidFill>
                  <a:schemeClr val="bg1"/>
                </a:solidFill>
              </a:rPr>
              <a:t>    "express": "^4.18.2"</a:t>
            </a:r>
          </a:p>
          <a:p>
            <a:r>
              <a:rPr sz="1350" dirty="0">
                <a:solidFill>
                  <a:schemeClr val="bg1"/>
                </a:solidFill>
              </a:rPr>
              <a:t>  }</a:t>
            </a:r>
          </a:p>
          <a:p>
            <a:r>
              <a:rPr sz="1350" dirty="0">
                <a:solidFill>
                  <a:schemeClr val="bg1"/>
                </a:solidFill>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963766" cy="507831"/>
          </a:xfrm>
          <a:prstGeom prst="rect">
            <a:avLst/>
          </a:prstGeom>
          <a:noFill/>
        </p:spPr>
        <p:txBody>
          <a:bodyPr wrap="none">
            <a:spAutoFit/>
          </a:bodyPr>
          <a:lstStyle/>
          <a:p>
            <a:pPr algn="l">
              <a:defRPr sz="3600" b="1">
                <a:solidFill>
                  <a:srgbClr val="FFFFFF"/>
                </a:solidFill>
              </a:defRPr>
            </a:pPr>
            <a:r>
              <a:rPr sz="2700"/>
              <a:t>Step 8: Claude Desktop Config - stdio Transport</a:t>
            </a:r>
          </a:p>
        </p:txBody>
      </p:sp>
      <p:sp>
        <p:nvSpPr>
          <p:cNvPr id="5" name="TextBox 4"/>
          <p:cNvSpPr txBox="1"/>
          <p:nvPr/>
        </p:nvSpPr>
        <p:spPr>
          <a:xfrm>
            <a:off x="1028700" y="1028701"/>
            <a:ext cx="5790368" cy="276999"/>
          </a:xfrm>
          <a:prstGeom prst="rect">
            <a:avLst/>
          </a:prstGeom>
          <a:noFill/>
        </p:spPr>
        <p:txBody>
          <a:bodyPr wrap="none">
            <a:spAutoFit/>
          </a:bodyPr>
          <a:lstStyle/>
          <a:p>
            <a:pPr>
              <a:defRPr sz="1600" b="1">
                <a:solidFill>
                  <a:srgbClr val="667EEA"/>
                </a:solidFill>
              </a:defRPr>
            </a:pPr>
            <a:r>
              <a:rPr sz="1200"/>
              <a:t>📁 Config Location: ~/Library/Application Support/Claude/claude_desktop_config.json</a:t>
            </a:r>
          </a:p>
        </p:txBody>
      </p:sp>
      <p:sp>
        <p:nvSpPr>
          <p:cNvPr id="6" name="Rounded Rectangle 5"/>
          <p:cNvSpPr/>
          <p:nvPr/>
        </p:nvSpPr>
        <p:spPr>
          <a:xfrm>
            <a:off x="1028701" y="1577340"/>
            <a:ext cx="7086371" cy="20574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7" name="TextBox 6"/>
          <p:cNvSpPr txBox="1"/>
          <p:nvPr/>
        </p:nvSpPr>
        <p:spPr>
          <a:xfrm>
            <a:off x="1165861" y="1611631"/>
            <a:ext cx="6812051" cy="2296783"/>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a:t>
            </a:r>
          </a:p>
          <a:p>
            <a:r>
              <a:rPr sz="1350" dirty="0">
                <a:solidFill>
                  <a:schemeClr val="bg1"/>
                </a:solidFill>
              </a:rPr>
              <a:t>  "</a:t>
            </a:r>
            <a:r>
              <a:rPr sz="1350" dirty="0" err="1">
                <a:solidFill>
                  <a:schemeClr val="bg1"/>
                </a:solidFill>
              </a:rPr>
              <a:t>mcpServers</a:t>
            </a:r>
            <a:r>
              <a:rPr sz="1350" dirty="0">
                <a:solidFill>
                  <a:schemeClr val="bg1"/>
                </a:solidFill>
              </a:rPr>
              <a:t>": {</a:t>
            </a:r>
          </a:p>
          <a:p>
            <a:r>
              <a:rPr sz="1350" dirty="0">
                <a:solidFill>
                  <a:schemeClr val="bg1"/>
                </a:solidFill>
              </a:rPr>
              <a:t>    "hello-world": {</a:t>
            </a:r>
          </a:p>
          <a:p>
            <a:r>
              <a:rPr sz="1350" dirty="0">
                <a:solidFill>
                  <a:schemeClr val="bg1"/>
                </a:solidFill>
              </a:rPr>
              <a:t>      "command": "node",</a:t>
            </a:r>
          </a:p>
          <a:p>
            <a:r>
              <a:rPr sz="1350" dirty="0">
                <a:solidFill>
                  <a:schemeClr val="bg1"/>
                </a:solidFill>
              </a:rPr>
              <a:t>      "</a:t>
            </a:r>
            <a:r>
              <a:rPr sz="1350" dirty="0" err="1">
                <a:solidFill>
                  <a:schemeClr val="bg1"/>
                </a:solidFill>
              </a:rPr>
              <a:t>args</a:t>
            </a:r>
            <a:r>
              <a:rPr sz="1350" dirty="0">
                <a:solidFill>
                  <a:schemeClr val="bg1"/>
                </a:solidFill>
              </a:rPr>
              <a:t>": [</a:t>
            </a:r>
          </a:p>
          <a:p>
            <a:r>
              <a:rPr sz="1350" dirty="0">
                <a:solidFill>
                  <a:schemeClr val="bg1"/>
                </a:solidFill>
              </a:rPr>
              <a:t>        "/absolute/path/to/hello-</a:t>
            </a:r>
            <a:r>
              <a:rPr sz="1350" dirty="0" err="1">
                <a:solidFill>
                  <a:schemeClr val="bg1"/>
                </a:solidFill>
              </a:rPr>
              <a:t>mcp</a:t>
            </a:r>
            <a:r>
              <a:rPr sz="1350" dirty="0">
                <a:solidFill>
                  <a:schemeClr val="bg1"/>
                </a:solidFill>
              </a:rPr>
              <a:t>-server/server.js"</a:t>
            </a:r>
          </a:p>
          <a:p>
            <a:r>
              <a:rPr sz="1350" dirty="0">
                <a:solidFill>
                  <a:schemeClr val="bg1"/>
                </a:solidFill>
              </a:rPr>
              <a:t>      ],</a:t>
            </a:r>
          </a:p>
          <a:p>
            <a:r>
              <a:rPr sz="1350" dirty="0">
                <a:solidFill>
                  <a:schemeClr val="bg1"/>
                </a:solidFill>
              </a:rPr>
              <a:t>      "env": {}</a:t>
            </a:r>
          </a:p>
          <a:p>
            <a:r>
              <a:rPr sz="1350" dirty="0">
                <a:solidFill>
                  <a:schemeClr val="bg1"/>
                </a:solidFill>
              </a:rPr>
              <a:t>    }</a:t>
            </a:r>
          </a:p>
          <a:p>
            <a:r>
              <a:rPr sz="1350" dirty="0">
                <a:solidFill>
                  <a:schemeClr val="bg1"/>
                </a:solidFill>
              </a:rPr>
              <a:t>  }</a:t>
            </a:r>
          </a:p>
          <a:p>
            <a:r>
              <a:rPr sz="1350" dirty="0">
                <a:solidFill>
                  <a:schemeClr val="bg1"/>
                </a:solidFill>
              </a:rPr>
              <a:t>}</a:t>
            </a:r>
          </a:p>
        </p:txBody>
      </p:sp>
      <p:sp>
        <p:nvSpPr>
          <p:cNvPr id="8" name="Rounded Rectangle 7"/>
          <p:cNvSpPr/>
          <p:nvPr/>
        </p:nvSpPr>
        <p:spPr>
          <a:xfrm>
            <a:off x="1028701" y="3771900"/>
            <a:ext cx="7086371" cy="68580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1371601" y="3909060"/>
            <a:ext cx="6400571" cy="484748"/>
          </a:xfrm>
          <a:prstGeom prst="rect">
            <a:avLst/>
          </a:prstGeom>
          <a:noFill/>
        </p:spPr>
        <p:txBody>
          <a:bodyPr wrap="square">
            <a:spAutoFit/>
          </a:bodyPr>
          <a:lstStyle/>
          <a:p>
            <a:pPr algn="ctr">
              <a:defRPr sz="1600" b="1">
                <a:solidFill>
                  <a:srgbClr val="E67E22"/>
                </a:solidFill>
              </a:defRPr>
            </a:pPr>
            <a:r>
              <a:rPr sz="1200"/>
              <a:t>⚠️ Important: Replace '/absolute/path/to/' with your actual project path</a:t>
            </a:r>
          </a:p>
          <a:p>
            <a:r>
              <a:rPr sz="1350"/>
              <a:t>Then restart Claude Desktop to load the server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961906" cy="507831"/>
          </a:xfrm>
          <a:prstGeom prst="rect">
            <a:avLst/>
          </a:prstGeom>
          <a:noFill/>
        </p:spPr>
        <p:txBody>
          <a:bodyPr wrap="none">
            <a:spAutoFit/>
          </a:bodyPr>
          <a:lstStyle/>
          <a:p>
            <a:pPr algn="l">
              <a:defRPr sz="3600" b="1">
                <a:solidFill>
                  <a:srgbClr val="FFFFFF"/>
                </a:solidFill>
              </a:defRPr>
            </a:pPr>
            <a:r>
              <a:rPr sz="2700"/>
              <a:t>Step 9: Claude Desktop Config - HTTP Transport</a:t>
            </a:r>
          </a:p>
        </p:txBody>
      </p:sp>
      <p:sp>
        <p:nvSpPr>
          <p:cNvPr id="5" name="TextBox 4"/>
          <p:cNvSpPr txBox="1"/>
          <p:nvPr/>
        </p:nvSpPr>
        <p:spPr>
          <a:xfrm>
            <a:off x="1028701" y="1028700"/>
            <a:ext cx="3868367" cy="300082"/>
          </a:xfrm>
          <a:prstGeom prst="rect">
            <a:avLst/>
          </a:prstGeom>
          <a:noFill/>
        </p:spPr>
        <p:txBody>
          <a:bodyPr wrap="none">
            <a:spAutoFit/>
          </a:bodyPr>
          <a:lstStyle/>
          <a:p>
            <a:pPr>
              <a:defRPr sz="1800" b="1">
                <a:solidFill>
                  <a:srgbClr val="2ECC71"/>
                </a:solidFill>
              </a:defRPr>
            </a:pPr>
            <a:r>
              <a:rPr sz="1350"/>
              <a:t>🚀 First, start your HTTP server: npm run start:http</a:t>
            </a:r>
          </a:p>
        </p:txBody>
      </p:sp>
      <p:sp>
        <p:nvSpPr>
          <p:cNvPr id="6" name="Rounded Rectangle 5"/>
          <p:cNvSpPr/>
          <p:nvPr/>
        </p:nvSpPr>
        <p:spPr>
          <a:xfrm>
            <a:off x="1028701" y="1577340"/>
            <a:ext cx="7086371" cy="17145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7" name="TextBox 6"/>
          <p:cNvSpPr txBox="1"/>
          <p:nvPr/>
        </p:nvSpPr>
        <p:spPr>
          <a:xfrm>
            <a:off x="1165861" y="1611631"/>
            <a:ext cx="6812051" cy="1673535"/>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a:t>
            </a:r>
          </a:p>
          <a:p>
            <a:r>
              <a:rPr sz="1350" dirty="0">
                <a:solidFill>
                  <a:schemeClr val="bg1"/>
                </a:solidFill>
              </a:rPr>
              <a:t>  "</a:t>
            </a:r>
            <a:r>
              <a:rPr sz="1350" dirty="0" err="1">
                <a:solidFill>
                  <a:schemeClr val="bg1"/>
                </a:solidFill>
              </a:rPr>
              <a:t>mcpServers</a:t>
            </a:r>
            <a:r>
              <a:rPr sz="1350" dirty="0">
                <a:solidFill>
                  <a:schemeClr val="bg1"/>
                </a:solidFill>
              </a:rPr>
              <a:t>": {</a:t>
            </a:r>
          </a:p>
          <a:p>
            <a:r>
              <a:rPr sz="1350" dirty="0">
                <a:solidFill>
                  <a:schemeClr val="bg1"/>
                </a:solidFill>
              </a:rPr>
              <a:t>    "hello-world-http": {</a:t>
            </a:r>
          </a:p>
          <a:p>
            <a:r>
              <a:rPr sz="1350" dirty="0">
                <a:solidFill>
                  <a:schemeClr val="bg1"/>
                </a:solidFill>
              </a:rPr>
              <a:t>      "</a:t>
            </a:r>
            <a:r>
              <a:rPr sz="1350" dirty="0" err="1">
                <a:solidFill>
                  <a:schemeClr val="bg1"/>
                </a:solidFill>
              </a:rPr>
              <a:t>url</a:t>
            </a:r>
            <a:r>
              <a:rPr sz="1350" dirty="0">
                <a:solidFill>
                  <a:schemeClr val="bg1"/>
                </a:solidFill>
              </a:rPr>
              <a:t>": "http://localhost:3000/</a:t>
            </a:r>
            <a:r>
              <a:rPr sz="1350" dirty="0" err="1">
                <a:solidFill>
                  <a:schemeClr val="bg1"/>
                </a:solidFill>
              </a:rPr>
              <a:t>sse</a:t>
            </a:r>
            <a:r>
              <a:rPr sz="1350" dirty="0">
                <a:solidFill>
                  <a:schemeClr val="bg1"/>
                </a:solidFill>
              </a:rPr>
              <a:t>",</a:t>
            </a:r>
          </a:p>
          <a:p>
            <a:r>
              <a:rPr sz="1350" dirty="0">
                <a:solidFill>
                  <a:schemeClr val="bg1"/>
                </a:solidFill>
              </a:rPr>
              <a:t>      "transport": "</a:t>
            </a:r>
            <a:r>
              <a:rPr sz="1350" dirty="0" err="1">
                <a:solidFill>
                  <a:schemeClr val="bg1"/>
                </a:solidFill>
              </a:rPr>
              <a:t>sse</a:t>
            </a:r>
            <a:r>
              <a:rPr sz="1350" dirty="0">
                <a:solidFill>
                  <a:schemeClr val="bg1"/>
                </a:solidFill>
              </a:rPr>
              <a:t>"</a:t>
            </a:r>
          </a:p>
          <a:p>
            <a:r>
              <a:rPr sz="1350" dirty="0">
                <a:solidFill>
                  <a:schemeClr val="bg1"/>
                </a:solidFill>
              </a:rPr>
              <a:t>    }</a:t>
            </a:r>
          </a:p>
          <a:p>
            <a:r>
              <a:rPr sz="1350" dirty="0">
                <a:solidFill>
                  <a:schemeClr val="bg1"/>
                </a:solidFill>
              </a:rPr>
              <a:t>  }</a:t>
            </a:r>
          </a:p>
          <a:p>
            <a:r>
              <a:rPr sz="1350" dirty="0">
                <a:solidFill>
                  <a:schemeClr val="bg1"/>
                </a:solidFill>
              </a:rPr>
              <a:t>}</a:t>
            </a:r>
          </a:p>
        </p:txBody>
      </p:sp>
      <p:sp>
        <p:nvSpPr>
          <p:cNvPr id="8" name="Rounded Rectangle 7"/>
          <p:cNvSpPr/>
          <p:nvPr/>
        </p:nvSpPr>
        <p:spPr>
          <a:xfrm>
            <a:off x="1028701" y="3429000"/>
            <a:ext cx="7086371" cy="10287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1371600" y="3566160"/>
            <a:ext cx="1620957" cy="300082"/>
          </a:xfrm>
          <a:prstGeom prst="rect">
            <a:avLst/>
          </a:prstGeom>
          <a:noFill/>
        </p:spPr>
        <p:txBody>
          <a:bodyPr wrap="none">
            <a:spAutoFit/>
          </a:bodyPr>
          <a:lstStyle/>
          <a:p>
            <a:pPr>
              <a:defRPr sz="1800" b="1">
                <a:solidFill>
                  <a:srgbClr val="667EEA"/>
                </a:solidFill>
              </a:defRPr>
            </a:pPr>
            <a:r>
              <a:rPr sz="1350"/>
              <a:t>💡 Key Differences:</a:t>
            </a:r>
          </a:p>
        </p:txBody>
      </p:sp>
      <p:sp>
        <p:nvSpPr>
          <p:cNvPr id="10" name="TextBox 9"/>
          <p:cNvSpPr txBox="1"/>
          <p:nvPr/>
        </p:nvSpPr>
        <p:spPr>
          <a:xfrm>
            <a:off x="1371601" y="3909060"/>
            <a:ext cx="6400571" cy="473206"/>
          </a:xfrm>
          <a:prstGeom prst="rect">
            <a:avLst/>
          </a:prstGeom>
          <a:noFill/>
        </p:spPr>
        <p:txBody>
          <a:bodyPr wrap="square">
            <a:spAutoFit/>
          </a:bodyPr>
          <a:lstStyle/>
          <a:p>
            <a:pPr>
              <a:defRPr sz="1500">
                <a:solidFill>
                  <a:srgbClr val="555555"/>
                </a:solidFill>
              </a:defRPr>
            </a:pPr>
            <a:r>
              <a:rPr sz="1125"/>
              <a:t>• stdio: Claude launches your server automatically</a:t>
            </a:r>
          </a:p>
          <a:p>
            <a:r>
              <a:rPr sz="1350"/>
              <a:t>• HTTP: You run the server separately, Claude connects to it via URL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4908267" cy="507831"/>
          </a:xfrm>
          <a:prstGeom prst="rect">
            <a:avLst/>
          </a:prstGeom>
          <a:noFill/>
        </p:spPr>
        <p:txBody>
          <a:bodyPr wrap="none">
            <a:spAutoFit/>
          </a:bodyPr>
          <a:lstStyle/>
          <a:p>
            <a:pPr algn="l">
              <a:defRPr sz="3600" b="1">
                <a:solidFill>
                  <a:srgbClr val="FFFFFF"/>
                </a:solidFill>
              </a:defRPr>
            </a:pPr>
            <a:r>
              <a:rPr sz="2700"/>
              <a:t>Step 10: Testing Your MCP Server</a:t>
            </a:r>
          </a:p>
        </p:txBody>
      </p:sp>
      <p:sp>
        <p:nvSpPr>
          <p:cNvPr id="5" name="Rounded Rectangle 4"/>
          <p:cNvSpPr/>
          <p:nvPr/>
        </p:nvSpPr>
        <p:spPr>
          <a:xfrm>
            <a:off x="685800" y="1028700"/>
            <a:ext cx="411480" cy="41148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721462" y="1062990"/>
            <a:ext cx="340158" cy="461665"/>
          </a:xfrm>
          <a:prstGeom prst="rect">
            <a:avLst/>
          </a:prstGeom>
          <a:noFill/>
        </p:spPr>
        <p:txBody>
          <a:bodyPr wrap="none">
            <a:spAutoFit/>
          </a:bodyPr>
          <a:lstStyle/>
          <a:p>
            <a:pPr algn="ctr">
              <a:defRPr sz="2400" b="1">
                <a:solidFill>
                  <a:srgbClr val="FFFFFF"/>
                </a:solidFill>
              </a:defRPr>
            </a:pPr>
            <a:r>
              <a:t>1</a:t>
            </a:r>
          </a:p>
        </p:txBody>
      </p:sp>
      <p:sp>
        <p:nvSpPr>
          <p:cNvPr id="7" name="Rounded Rectangle 6"/>
          <p:cNvSpPr/>
          <p:nvPr/>
        </p:nvSpPr>
        <p:spPr>
          <a:xfrm>
            <a:off x="1234440" y="1028700"/>
            <a:ext cx="7200900" cy="754380"/>
          </a:xfrm>
          <a:prstGeom prst="roundRect">
            <a:avLst/>
          </a:prstGeom>
          <a:solidFill>
            <a:srgbClr val="F5F7FA"/>
          </a:solidFill>
          <a:ln w="254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p:cNvSpPr txBox="1"/>
          <p:nvPr/>
        </p:nvSpPr>
        <p:spPr>
          <a:xfrm>
            <a:off x="1371600" y="1131570"/>
            <a:ext cx="1864613" cy="300082"/>
          </a:xfrm>
          <a:prstGeom prst="rect">
            <a:avLst/>
          </a:prstGeom>
          <a:noFill/>
        </p:spPr>
        <p:txBody>
          <a:bodyPr wrap="none">
            <a:spAutoFit/>
          </a:bodyPr>
          <a:lstStyle/>
          <a:p>
            <a:pPr>
              <a:defRPr sz="1800" b="1">
                <a:solidFill>
                  <a:srgbClr val="667EEA"/>
                </a:solidFill>
              </a:defRPr>
            </a:pPr>
            <a:r>
              <a:rPr sz="1350"/>
              <a:t>Restart Claude Desktop</a:t>
            </a:r>
          </a:p>
        </p:txBody>
      </p:sp>
      <p:sp>
        <p:nvSpPr>
          <p:cNvPr id="9" name="TextBox 8"/>
          <p:cNvSpPr txBox="1"/>
          <p:nvPr/>
        </p:nvSpPr>
        <p:spPr>
          <a:xfrm>
            <a:off x="1371600" y="1371600"/>
            <a:ext cx="6858000" cy="265457"/>
          </a:xfrm>
          <a:prstGeom prst="rect">
            <a:avLst/>
          </a:prstGeom>
          <a:noFill/>
        </p:spPr>
        <p:txBody>
          <a:bodyPr wrap="square">
            <a:spAutoFit/>
          </a:bodyPr>
          <a:lstStyle/>
          <a:p>
            <a:pPr>
              <a:defRPr sz="1500">
                <a:solidFill>
                  <a:srgbClr val="555555"/>
                </a:solidFill>
              </a:defRPr>
            </a:pPr>
            <a:r>
              <a:rPr sz="1125"/>
              <a:t>After updating config, quit and relaunch Claude Desktop app</a:t>
            </a:r>
          </a:p>
        </p:txBody>
      </p:sp>
      <p:sp>
        <p:nvSpPr>
          <p:cNvPr id="10" name="Rounded Rectangle 9"/>
          <p:cNvSpPr/>
          <p:nvPr/>
        </p:nvSpPr>
        <p:spPr>
          <a:xfrm>
            <a:off x="685800" y="1920240"/>
            <a:ext cx="411480" cy="41148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p:cNvSpPr txBox="1"/>
          <p:nvPr/>
        </p:nvSpPr>
        <p:spPr>
          <a:xfrm>
            <a:off x="721462" y="1954530"/>
            <a:ext cx="340158" cy="461665"/>
          </a:xfrm>
          <a:prstGeom prst="rect">
            <a:avLst/>
          </a:prstGeom>
          <a:noFill/>
        </p:spPr>
        <p:txBody>
          <a:bodyPr wrap="none">
            <a:spAutoFit/>
          </a:bodyPr>
          <a:lstStyle/>
          <a:p>
            <a:pPr algn="ctr">
              <a:defRPr sz="2400" b="1">
                <a:solidFill>
                  <a:srgbClr val="FFFFFF"/>
                </a:solidFill>
              </a:defRPr>
            </a:pPr>
            <a:r>
              <a:t>2</a:t>
            </a:r>
          </a:p>
        </p:txBody>
      </p:sp>
      <p:sp>
        <p:nvSpPr>
          <p:cNvPr id="12" name="Rounded Rectangle 11"/>
          <p:cNvSpPr/>
          <p:nvPr/>
        </p:nvSpPr>
        <p:spPr>
          <a:xfrm>
            <a:off x="1234440" y="1920240"/>
            <a:ext cx="7200900" cy="754380"/>
          </a:xfrm>
          <a:prstGeom prst="roundRect">
            <a:avLst/>
          </a:prstGeom>
          <a:solidFill>
            <a:srgbClr val="F5F7FA"/>
          </a:solidFill>
          <a:ln w="254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3" name="TextBox 12"/>
          <p:cNvSpPr txBox="1"/>
          <p:nvPr/>
        </p:nvSpPr>
        <p:spPr>
          <a:xfrm>
            <a:off x="1371601" y="2023110"/>
            <a:ext cx="1963999" cy="300082"/>
          </a:xfrm>
          <a:prstGeom prst="rect">
            <a:avLst/>
          </a:prstGeom>
          <a:noFill/>
        </p:spPr>
        <p:txBody>
          <a:bodyPr wrap="none">
            <a:spAutoFit/>
          </a:bodyPr>
          <a:lstStyle/>
          <a:p>
            <a:pPr>
              <a:defRPr sz="1800" b="1">
                <a:solidFill>
                  <a:srgbClr val="667EEA"/>
                </a:solidFill>
              </a:defRPr>
            </a:pPr>
            <a:r>
              <a:rPr sz="1350"/>
              <a:t>Check Server Connection</a:t>
            </a:r>
          </a:p>
        </p:txBody>
      </p:sp>
      <p:sp>
        <p:nvSpPr>
          <p:cNvPr id="14" name="TextBox 13"/>
          <p:cNvSpPr txBox="1"/>
          <p:nvPr/>
        </p:nvSpPr>
        <p:spPr>
          <a:xfrm>
            <a:off x="1371600" y="2263140"/>
            <a:ext cx="6858000" cy="265457"/>
          </a:xfrm>
          <a:prstGeom prst="rect">
            <a:avLst/>
          </a:prstGeom>
          <a:noFill/>
        </p:spPr>
        <p:txBody>
          <a:bodyPr wrap="square">
            <a:spAutoFit/>
          </a:bodyPr>
          <a:lstStyle/>
          <a:p>
            <a:pPr>
              <a:defRPr sz="1500">
                <a:solidFill>
                  <a:srgbClr val="555555"/>
                </a:solidFill>
              </a:defRPr>
            </a:pPr>
            <a:r>
              <a:rPr sz="1125"/>
              <a:t>Look for 🔌 icon in Claude - indicates MCP server is connected</a:t>
            </a:r>
          </a:p>
        </p:txBody>
      </p:sp>
      <p:sp>
        <p:nvSpPr>
          <p:cNvPr id="15" name="Rounded Rectangle 14"/>
          <p:cNvSpPr/>
          <p:nvPr/>
        </p:nvSpPr>
        <p:spPr>
          <a:xfrm>
            <a:off x="685800" y="2811780"/>
            <a:ext cx="411480" cy="41148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p:cNvSpPr txBox="1"/>
          <p:nvPr/>
        </p:nvSpPr>
        <p:spPr>
          <a:xfrm>
            <a:off x="721462" y="2846070"/>
            <a:ext cx="340158" cy="461665"/>
          </a:xfrm>
          <a:prstGeom prst="rect">
            <a:avLst/>
          </a:prstGeom>
          <a:noFill/>
        </p:spPr>
        <p:txBody>
          <a:bodyPr wrap="none">
            <a:spAutoFit/>
          </a:bodyPr>
          <a:lstStyle/>
          <a:p>
            <a:pPr algn="ctr">
              <a:defRPr sz="2400" b="1">
                <a:solidFill>
                  <a:srgbClr val="FFFFFF"/>
                </a:solidFill>
              </a:defRPr>
            </a:pPr>
            <a:r>
              <a:t>3</a:t>
            </a:r>
          </a:p>
        </p:txBody>
      </p:sp>
      <p:sp>
        <p:nvSpPr>
          <p:cNvPr id="17" name="Rounded Rectangle 16"/>
          <p:cNvSpPr/>
          <p:nvPr/>
        </p:nvSpPr>
        <p:spPr>
          <a:xfrm>
            <a:off x="1234440" y="2811780"/>
            <a:ext cx="7200900" cy="754380"/>
          </a:xfrm>
          <a:prstGeom prst="roundRect">
            <a:avLst/>
          </a:prstGeom>
          <a:solidFill>
            <a:srgbClr val="F5F7FA"/>
          </a:solidFill>
          <a:ln w="254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1371600" y="2914650"/>
            <a:ext cx="1082604" cy="300082"/>
          </a:xfrm>
          <a:prstGeom prst="rect">
            <a:avLst/>
          </a:prstGeom>
          <a:noFill/>
        </p:spPr>
        <p:txBody>
          <a:bodyPr wrap="none">
            <a:spAutoFit/>
          </a:bodyPr>
          <a:lstStyle/>
          <a:p>
            <a:pPr>
              <a:defRPr sz="1800" b="1">
                <a:solidFill>
                  <a:srgbClr val="667EEA"/>
                </a:solidFill>
              </a:defRPr>
            </a:pPr>
            <a:r>
              <a:rPr sz="1350"/>
              <a:t>Test the Tool</a:t>
            </a:r>
          </a:p>
        </p:txBody>
      </p:sp>
      <p:sp>
        <p:nvSpPr>
          <p:cNvPr id="19" name="TextBox 18"/>
          <p:cNvSpPr txBox="1"/>
          <p:nvPr/>
        </p:nvSpPr>
        <p:spPr>
          <a:xfrm>
            <a:off x="1371600" y="3154680"/>
            <a:ext cx="6858000" cy="265457"/>
          </a:xfrm>
          <a:prstGeom prst="rect">
            <a:avLst/>
          </a:prstGeom>
          <a:noFill/>
        </p:spPr>
        <p:txBody>
          <a:bodyPr wrap="square">
            <a:spAutoFit/>
          </a:bodyPr>
          <a:lstStyle/>
          <a:p>
            <a:pPr>
              <a:defRPr sz="1500">
                <a:solidFill>
                  <a:srgbClr val="555555"/>
                </a:solidFill>
              </a:defRPr>
            </a:pPr>
            <a:r>
              <a:rPr sz="1125"/>
              <a:t>Ask Claude: "Use the echo tool to say hello world"</a:t>
            </a:r>
          </a:p>
        </p:txBody>
      </p:sp>
      <p:sp>
        <p:nvSpPr>
          <p:cNvPr id="20" name="Rounded Rectangle 19"/>
          <p:cNvSpPr/>
          <p:nvPr/>
        </p:nvSpPr>
        <p:spPr>
          <a:xfrm>
            <a:off x="685800" y="3703320"/>
            <a:ext cx="411480" cy="41148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p:cNvSpPr txBox="1"/>
          <p:nvPr/>
        </p:nvSpPr>
        <p:spPr>
          <a:xfrm>
            <a:off x="721462" y="3737610"/>
            <a:ext cx="340158" cy="461665"/>
          </a:xfrm>
          <a:prstGeom prst="rect">
            <a:avLst/>
          </a:prstGeom>
          <a:noFill/>
        </p:spPr>
        <p:txBody>
          <a:bodyPr wrap="none">
            <a:spAutoFit/>
          </a:bodyPr>
          <a:lstStyle/>
          <a:p>
            <a:pPr algn="ctr">
              <a:defRPr sz="2400" b="1">
                <a:solidFill>
                  <a:srgbClr val="FFFFFF"/>
                </a:solidFill>
              </a:defRPr>
            </a:pPr>
            <a:r>
              <a:t>4</a:t>
            </a:r>
          </a:p>
        </p:txBody>
      </p:sp>
      <p:sp>
        <p:nvSpPr>
          <p:cNvPr id="22" name="Rounded Rectangle 21"/>
          <p:cNvSpPr/>
          <p:nvPr/>
        </p:nvSpPr>
        <p:spPr>
          <a:xfrm>
            <a:off x="1234440" y="3703320"/>
            <a:ext cx="7200900" cy="754380"/>
          </a:xfrm>
          <a:prstGeom prst="roundRect">
            <a:avLst/>
          </a:prstGeom>
          <a:solidFill>
            <a:srgbClr val="F5F7FA"/>
          </a:solidFill>
          <a:ln w="254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3" name="TextBox 22"/>
          <p:cNvSpPr txBox="1"/>
          <p:nvPr/>
        </p:nvSpPr>
        <p:spPr>
          <a:xfrm>
            <a:off x="1371600" y="3806190"/>
            <a:ext cx="1459054" cy="300082"/>
          </a:xfrm>
          <a:prstGeom prst="rect">
            <a:avLst/>
          </a:prstGeom>
          <a:noFill/>
        </p:spPr>
        <p:txBody>
          <a:bodyPr wrap="none">
            <a:spAutoFit/>
          </a:bodyPr>
          <a:lstStyle/>
          <a:p>
            <a:pPr>
              <a:defRPr sz="1800" b="1">
                <a:solidFill>
                  <a:srgbClr val="667EEA"/>
                </a:solidFill>
              </a:defRPr>
            </a:pPr>
            <a:r>
              <a:rPr sz="1350"/>
              <a:t>Test the Resource</a:t>
            </a:r>
          </a:p>
        </p:txBody>
      </p:sp>
      <p:sp>
        <p:nvSpPr>
          <p:cNvPr id="24" name="TextBox 23"/>
          <p:cNvSpPr txBox="1"/>
          <p:nvPr/>
        </p:nvSpPr>
        <p:spPr>
          <a:xfrm>
            <a:off x="1371600" y="4046220"/>
            <a:ext cx="6858000" cy="265457"/>
          </a:xfrm>
          <a:prstGeom prst="rect">
            <a:avLst/>
          </a:prstGeom>
          <a:noFill/>
        </p:spPr>
        <p:txBody>
          <a:bodyPr wrap="square">
            <a:spAutoFit/>
          </a:bodyPr>
          <a:lstStyle/>
          <a:p>
            <a:pPr>
              <a:defRPr sz="1500">
                <a:solidFill>
                  <a:srgbClr val="555555"/>
                </a:solidFill>
              </a:defRPr>
            </a:pPr>
            <a:r>
              <a:rPr sz="1125"/>
              <a:t>Ask Claude: "Read the greeting resource from hello-world server"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Docker MCP Local Deploy Patterns</a:t>
            </a:r>
          </a:p>
        </p:txBody>
      </p:sp>
      <p:pic>
        <p:nvPicPr>
          <p:cNvPr id="5" name="Picture 4">
            <a:extLst>
              <a:ext uri="{FF2B5EF4-FFF2-40B4-BE49-F238E27FC236}">
                <a16:creationId xmlns:a16="http://schemas.microsoft.com/office/drawing/2014/main" id="{B93246C5-2200-06D2-3861-84423999455C}"/>
              </a:ext>
            </a:extLst>
          </p:cNvPr>
          <p:cNvPicPr>
            <a:picLocks noChangeAspect="1"/>
          </p:cNvPicPr>
          <p:nvPr/>
        </p:nvPicPr>
        <p:blipFill>
          <a:blip r:embed="rId2"/>
          <a:stretch>
            <a:fillRect/>
          </a:stretch>
        </p:blipFill>
        <p:spPr>
          <a:xfrm>
            <a:off x="1143000" y="666750"/>
            <a:ext cx="6843198" cy="4343400"/>
          </a:xfrm>
          <a:prstGeom prst="rect">
            <a:avLst/>
          </a:prstGeom>
        </p:spPr>
      </p:pic>
    </p:spTree>
    <p:extLst>
      <p:ext uri="{BB962C8B-B14F-4D97-AF65-F5344CB8AC3E}">
        <p14:creationId xmlns:p14="http://schemas.microsoft.com/office/powerpoint/2010/main" val="1027647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76200" y="2114550"/>
            <a:ext cx="8991600" cy="523220"/>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2800" dirty="0" err="1">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timothywarner</a:t>
            </a:r>
            <a:r>
              <a:rPr lang="en-US" sz="28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-org/copilot-memory-store</a:t>
            </a: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4876656" cy="507831"/>
          </a:xfrm>
          <a:prstGeom prst="rect">
            <a:avLst/>
          </a:prstGeom>
          <a:noFill/>
        </p:spPr>
        <p:txBody>
          <a:bodyPr wrap="none">
            <a:spAutoFit/>
          </a:bodyPr>
          <a:lstStyle/>
          <a:p>
            <a:pPr algn="l">
              <a:defRPr sz="3600" b="1">
                <a:solidFill>
                  <a:srgbClr val="FFFFFF"/>
                </a:solidFill>
              </a:defRPr>
            </a:pPr>
            <a:r>
              <a:rPr sz="2700"/>
              <a:t>Troubleshooting Common Issues</a:t>
            </a:r>
          </a:p>
        </p:txBody>
      </p:sp>
      <p:sp>
        <p:nvSpPr>
          <p:cNvPr id="5" name="Rounded Rectangle 4"/>
          <p:cNvSpPr/>
          <p:nvPr/>
        </p:nvSpPr>
        <p:spPr>
          <a:xfrm>
            <a:off x="548640" y="1028700"/>
            <a:ext cx="3977640" cy="144018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754380" y="1165861"/>
            <a:ext cx="2358338" cy="276999"/>
          </a:xfrm>
          <a:prstGeom prst="rect">
            <a:avLst/>
          </a:prstGeom>
          <a:noFill/>
        </p:spPr>
        <p:txBody>
          <a:bodyPr wrap="none">
            <a:spAutoFit/>
          </a:bodyPr>
          <a:lstStyle/>
          <a:p>
            <a:pPr>
              <a:defRPr sz="1600" b="1">
                <a:solidFill>
                  <a:srgbClr val="E67E22"/>
                </a:solidFill>
              </a:defRPr>
            </a:pPr>
            <a:r>
              <a:rPr sz="1200"/>
              <a:t>❌  Server Not Showing in Claude</a:t>
            </a:r>
          </a:p>
        </p:txBody>
      </p:sp>
      <p:sp>
        <p:nvSpPr>
          <p:cNvPr id="7" name="TextBox 6"/>
          <p:cNvSpPr txBox="1"/>
          <p:nvPr/>
        </p:nvSpPr>
        <p:spPr>
          <a:xfrm>
            <a:off x="891540" y="1508760"/>
            <a:ext cx="3429000" cy="657872"/>
          </a:xfrm>
          <a:prstGeom prst="rect">
            <a:avLst/>
          </a:prstGeom>
          <a:noFill/>
        </p:spPr>
        <p:txBody>
          <a:bodyPr wrap="square">
            <a:spAutoFit/>
          </a:bodyPr>
          <a:lstStyle/>
          <a:p>
            <a:pPr>
              <a:defRPr sz="1300">
                <a:solidFill>
                  <a:srgbClr val="555555"/>
                </a:solidFill>
              </a:defRPr>
            </a:pPr>
            <a:r>
              <a:rPr sz="975"/>
              <a:t>• Check config file path is correct</a:t>
            </a:r>
          </a:p>
          <a:p>
            <a:r>
              <a:rPr sz="1350"/>
              <a:t>• Verify JSON syntax is valid</a:t>
            </a:r>
          </a:p>
          <a:p>
            <a:r>
              <a:rPr sz="1350"/>
              <a:t>• Restart Claude Desktop completely</a:t>
            </a:r>
          </a:p>
        </p:txBody>
      </p:sp>
      <p:sp>
        <p:nvSpPr>
          <p:cNvPr id="8" name="Rounded Rectangle 7"/>
          <p:cNvSpPr/>
          <p:nvPr/>
        </p:nvSpPr>
        <p:spPr>
          <a:xfrm>
            <a:off x="4732020" y="1028700"/>
            <a:ext cx="3977640" cy="144018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4937760" y="1165861"/>
            <a:ext cx="2226892" cy="276999"/>
          </a:xfrm>
          <a:prstGeom prst="rect">
            <a:avLst/>
          </a:prstGeom>
          <a:noFill/>
        </p:spPr>
        <p:txBody>
          <a:bodyPr wrap="none">
            <a:spAutoFit/>
          </a:bodyPr>
          <a:lstStyle/>
          <a:p>
            <a:pPr>
              <a:defRPr sz="1600" b="1">
                <a:solidFill>
                  <a:srgbClr val="E67E22"/>
                </a:solidFill>
              </a:defRPr>
            </a:pPr>
            <a:r>
              <a:rPr sz="1200"/>
              <a:t>⚠️  stdio: Command Not Found</a:t>
            </a:r>
          </a:p>
        </p:txBody>
      </p:sp>
      <p:sp>
        <p:nvSpPr>
          <p:cNvPr id="10" name="TextBox 9"/>
          <p:cNvSpPr txBox="1"/>
          <p:nvPr/>
        </p:nvSpPr>
        <p:spPr>
          <a:xfrm>
            <a:off x="5074920" y="1508760"/>
            <a:ext cx="3429000" cy="657872"/>
          </a:xfrm>
          <a:prstGeom prst="rect">
            <a:avLst/>
          </a:prstGeom>
          <a:noFill/>
        </p:spPr>
        <p:txBody>
          <a:bodyPr wrap="square">
            <a:spAutoFit/>
          </a:bodyPr>
          <a:lstStyle/>
          <a:p>
            <a:pPr>
              <a:defRPr sz="1300">
                <a:solidFill>
                  <a:srgbClr val="555555"/>
                </a:solidFill>
              </a:defRPr>
            </a:pPr>
            <a:r>
              <a:rPr sz="975"/>
              <a:t>• Use absolute path to server.js</a:t>
            </a:r>
          </a:p>
          <a:p>
            <a:r>
              <a:rPr sz="1350"/>
              <a:t>• Ensure Node.js is in system PATH</a:t>
            </a:r>
          </a:p>
          <a:p>
            <a:r>
              <a:rPr sz="1350"/>
              <a:t>• Check file permissions</a:t>
            </a:r>
          </a:p>
        </p:txBody>
      </p:sp>
      <p:sp>
        <p:nvSpPr>
          <p:cNvPr id="11" name="Rounded Rectangle 10"/>
          <p:cNvSpPr/>
          <p:nvPr/>
        </p:nvSpPr>
        <p:spPr>
          <a:xfrm>
            <a:off x="548640" y="2674620"/>
            <a:ext cx="3977640" cy="144018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754381" y="2811781"/>
            <a:ext cx="2021707" cy="276999"/>
          </a:xfrm>
          <a:prstGeom prst="rect">
            <a:avLst/>
          </a:prstGeom>
          <a:noFill/>
        </p:spPr>
        <p:txBody>
          <a:bodyPr wrap="none">
            <a:spAutoFit/>
          </a:bodyPr>
          <a:lstStyle/>
          <a:p>
            <a:pPr>
              <a:defRPr sz="1600" b="1">
                <a:solidFill>
                  <a:srgbClr val="E67E22"/>
                </a:solidFill>
              </a:defRPr>
            </a:pPr>
            <a:r>
              <a:rPr sz="1200"/>
              <a:t>🌐  HTTP: Connection Failed</a:t>
            </a:r>
          </a:p>
        </p:txBody>
      </p:sp>
      <p:sp>
        <p:nvSpPr>
          <p:cNvPr id="13" name="TextBox 12"/>
          <p:cNvSpPr txBox="1"/>
          <p:nvPr/>
        </p:nvSpPr>
        <p:spPr>
          <a:xfrm>
            <a:off x="891540" y="3154680"/>
            <a:ext cx="3429000" cy="657872"/>
          </a:xfrm>
          <a:prstGeom prst="rect">
            <a:avLst/>
          </a:prstGeom>
          <a:noFill/>
        </p:spPr>
        <p:txBody>
          <a:bodyPr wrap="square">
            <a:spAutoFit/>
          </a:bodyPr>
          <a:lstStyle/>
          <a:p>
            <a:pPr>
              <a:defRPr sz="1300">
                <a:solidFill>
                  <a:srgbClr val="555555"/>
                </a:solidFill>
              </a:defRPr>
            </a:pPr>
            <a:r>
              <a:rPr sz="975"/>
              <a:t>• Verify server is running (npm run start:http)</a:t>
            </a:r>
          </a:p>
          <a:p>
            <a:r>
              <a:rPr sz="1350"/>
              <a:t>• Check port 3000 is available</a:t>
            </a:r>
          </a:p>
          <a:p>
            <a:r>
              <a:rPr sz="1350"/>
              <a:t>• Confirm URL in config matches server</a:t>
            </a:r>
          </a:p>
        </p:txBody>
      </p:sp>
      <p:sp>
        <p:nvSpPr>
          <p:cNvPr id="14" name="Rounded Rectangle 13"/>
          <p:cNvSpPr/>
          <p:nvPr/>
        </p:nvSpPr>
        <p:spPr>
          <a:xfrm>
            <a:off x="4732020" y="2674620"/>
            <a:ext cx="3977640" cy="144018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5" name="TextBox 14"/>
          <p:cNvSpPr txBox="1"/>
          <p:nvPr/>
        </p:nvSpPr>
        <p:spPr>
          <a:xfrm>
            <a:off x="4937760" y="2811781"/>
            <a:ext cx="2250937" cy="276999"/>
          </a:xfrm>
          <a:prstGeom prst="rect">
            <a:avLst/>
          </a:prstGeom>
          <a:noFill/>
        </p:spPr>
        <p:txBody>
          <a:bodyPr wrap="none">
            <a:spAutoFit/>
          </a:bodyPr>
          <a:lstStyle/>
          <a:p>
            <a:pPr>
              <a:defRPr sz="1600" b="1">
                <a:solidFill>
                  <a:srgbClr val="E67E22"/>
                </a:solidFill>
              </a:defRPr>
            </a:pPr>
            <a:r>
              <a:rPr sz="1200"/>
              <a:t>🔧  Tool/Resource Not Working</a:t>
            </a:r>
          </a:p>
        </p:txBody>
      </p:sp>
      <p:sp>
        <p:nvSpPr>
          <p:cNvPr id="16" name="TextBox 15"/>
          <p:cNvSpPr txBox="1"/>
          <p:nvPr/>
        </p:nvSpPr>
        <p:spPr>
          <a:xfrm>
            <a:off x="5074920" y="3154680"/>
            <a:ext cx="3429000" cy="657872"/>
          </a:xfrm>
          <a:prstGeom prst="rect">
            <a:avLst/>
          </a:prstGeom>
          <a:noFill/>
        </p:spPr>
        <p:txBody>
          <a:bodyPr wrap="square">
            <a:spAutoFit/>
          </a:bodyPr>
          <a:lstStyle/>
          <a:p>
            <a:pPr>
              <a:defRPr sz="1300">
                <a:solidFill>
                  <a:srgbClr val="555555"/>
                </a:solidFill>
              </a:defRPr>
            </a:pPr>
            <a:r>
              <a:rPr sz="975"/>
              <a:t>• Check server logs for errors</a:t>
            </a:r>
          </a:p>
          <a:p>
            <a:r>
              <a:rPr sz="1350"/>
              <a:t>• Verify handler names match exactly</a:t>
            </a:r>
          </a:p>
          <a:p>
            <a:r>
              <a:rPr sz="1350"/>
              <a:t>• Test with simple prompts first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184706" cy="507831"/>
          </a:xfrm>
          <a:prstGeom prst="rect">
            <a:avLst/>
          </a:prstGeom>
          <a:noFill/>
        </p:spPr>
        <p:txBody>
          <a:bodyPr wrap="none">
            <a:spAutoFit/>
          </a:bodyPr>
          <a:lstStyle/>
          <a:p>
            <a:pPr algn="l">
              <a:defRPr sz="3600" b="1">
                <a:solidFill>
                  <a:srgbClr val="FFFFFF"/>
                </a:solidFill>
              </a:defRPr>
            </a:pPr>
            <a:r>
              <a:rPr sz="2700"/>
              <a:t>🎯 Next Steps: Level Up Your MCP Server</a:t>
            </a:r>
          </a:p>
        </p:txBody>
      </p:sp>
      <p:sp>
        <p:nvSpPr>
          <p:cNvPr id="5" name="Rounded Rectangle 4"/>
          <p:cNvSpPr/>
          <p:nvPr/>
        </p:nvSpPr>
        <p:spPr>
          <a:xfrm>
            <a:off x="548640" y="12344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494832" y="1371600"/>
            <a:ext cx="713657" cy="553998"/>
          </a:xfrm>
          <a:prstGeom prst="rect">
            <a:avLst/>
          </a:prstGeom>
          <a:noFill/>
        </p:spPr>
        <p:txBody>
          <a:bodyPr wrap="none">
            <a:spAutoFit/>
          </a:bodyPr>
          <a:lstStyle/>
          <a:p>
            <a:pPr algn="ctr">
              <a:defRPr sz="4000"/>
            </a:pPr>
            <a:r>
              <a:rPr sz="3000"/>
              <a:t>🗄️</a:t>
            </a:r>
          </a:p>
        </p:txBody>
      </p:sp>
      <p:sp>
        <p:nvSpPr>
          <p:cNvPr id="7" name="TextBox 6"/>
          <p:cNvSpPr txBox="1"/>
          <p:nvPr/>
        </p:nvSpPr>
        <p:spPr>
          <a:xfrm>
            <a:off x="1247969" y="1783081"/>
            <a:ext cx="1207383" cy="276999"/>
          </a:xfrm>
          <a:prstGeom prst="rect">
            <a:avLst/>
          </a:prstGeom>
          <a:noFill/>
        </p:spPr>
        <p:txBody>
          <a:bodyPr wrap="none">
            <a:spAutoFit/>
          </a:bodyPr>
          <a:lstStyle/>
          <a:p>
            <a:pPr algn="ctr">
              <a:defRPr sz="1600" b="1">
                <a:solidFill>
                  <a:srgbClr val="667EEA"/>
                </a:solidFill>
              </a:defRPr>
            </a:pPr>
            <a:r>
              <a:rPr sz="1200"/>
              <a:t>Add More Tools</a:t>
            </a:r>
          </a:p>
        </p:txBody>
      </p:sp>
      <p:sp>
        <p:nvSpPr>
          <p:cNvPr id="8" name="TextBox 7"/>
          <p:cNvSpPr txBox="1"/>
          <p:nvPr/>
        </p:nvSpPr>
        <p:spPr>
          <a:xfrm>
            <a:off x="754380" y="2125980"/>
            <a:ext cx="2194560" cy="242374"/>
          </a:xfrm>
          <a:prstGeom prst="rect">
            <a:avLst/>
          </a:prstGeom>
          <a:noFill/>
        </p:spPr>
        <p:txBody>
          <a:bodyPr wrap="square">
            <a:spAutoFit/>
          </a:bodyPr>
          <a:lstStyle/>
          <a:p>
            <a:pPr algn="ctr">
              <a:defRPr sz="1300">
                <a:solidFill>
                  <a:srgbClr val="555555"/>
                </a:solidFill>
              </a:defRPr>
            </a:pPr>
            <a:r>
              <a:rPr sz="975"/>
              <a:t>File operations, API calls, calculations</a:t>
            </a:r>
          </a:p>
        </p:txBody>
      </p:sp>
      <p:sp>
        <p:nvSpPr>
          <p:cNvPr id="9" name="Rounded Rectangle 8"/>
          <p:cNvSpPr/>
          <p:nvPr/>
        </p:nvSpPr>
        <p:spPr>
          <a:xfrm>
            <a:off x="3360419" y="12344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4306611" y="1371600"/>
            <a:ext cx="713657" cy="553998"/>
          </a:xfrm>
          <a:prstGeom prst="rect">
            <a:avLst/>
          </a:prstGeom>
          <a:noFill/>
        </p:spPr>
        <p:txBody>
          <a:bodyPr wrap="none">
            <a:spAutoFit/>
          </a:bodyPr>
          <a:lstStyle/>
          <a:p>
            <a:pPr algn="ctr">
              <a:defRPr sz="4000"/>
            </a:pPr>
            <a:r>
              <a:rPr sz="3000"/>
              <a:t>📚</a:t>
            </a:r>
          </a:p>
        </p:txBody>
      </p:sp>
      <p:sp>
        <p:nvSpPr>
          <p:cNvPr id="11" name="TextBox 10"/>
          <p:cNvSpPr txBox="1"/>
          <p:nvPr/>
        </p:nvSpPr>
        <p:spPr>
          <a:xfrm>
            <a:off x="4054939" y="1783081"/>
            <a:ext cx="1217000" cy="276999"/>
          </a:xfrm>
          <a:prstGeom prst="rect">
            <a:avLst/>
          </a:prstGeom>
          <a:noFill/>
        </p:spPr>
        <p:txBody>
          <a:bodyPr wrap="none">
            <a:spAutoFit/>
          </a:bodyPr>
          <a:lstStyle/>
          <a:p>
            <a:pPr algn="ctr">
              <a:defRPr sz="1600" b="1">
                <a:solidFill>
                  <a:srgbClr val="667EEA"/>
                </a:solidFill>
              </a:defRPr>
            </a:pPr>
            <a:r>
              <a:rPr sz="1200"/>
              <a:t>More Resources</a:t>
            </a:r>
          </a:p>
        </p:txBody>
      </p:sp>
      <p:sp>
        <p:nvSpPr>
          <p:cNvPr id="12" name="TextBox 11"/>
          <p:cNvSpPr txBox="1"/>
          <p:nvPr/>
        </p:nvSpPr>
        <p:spPr>
          <a:xfrm>
            <a:off x="3566159" y="2125980"/>
            <a:ext cx="2194560" cy="392415"/>
          </a:xfrm>
          <a:prstGeom prst="rect">
            <a:avLst/>
          </a:prstGeom>
          <a:noFill/>
        </p:spPr>
        <p:txBody>
          <a:bodyPr wrap="square">
            <a:spAutoFit/>
          </a:bodyPr>
          <a:lstStyle/>
          <a:p>
            <a:pPr algn="ctr">
              <a:defRPr sz="1300">
                <a:solidFill>
                  <a:srgbClr val="555555"/>
                </a:solidFill>
              </a:defRPr>
            </a:pPr>
            <a:r>
              <a:rPr sz="975"/>
              <a:t>Multiple files, database queries, external data</a:t>
            </a:r>
          </a:p>
        </p:txBody>
      </p:sp>
      <p:sp>
        <p:nvSpPr>
          <p:cNvPr id="13" name="Rounded Rectangle 12"/>
          <p:cNvSpPr/>
          <p:nvPr/>
        </p:nvSpPr>
        <p:spPr>
          <a:xfrm>
            <a:off x="6172199" y="12344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7118390" y="1371600"/>
            <a:ext cx="713657" cy="553998"/>
          </a:xfrm>
          <a:prstGeom prst="rect">
            <a:avLst/>
          </a:prstGeom>
          <a:noFill/>
        </p:spPr>
        <p:txBody>
          <a:bodyPr wrap="none">
            <a:spAutoFit/>
          </a:bodyPr>
          <a:lstStyle/>
          <a:p>
            <a:pPr algn="ctr">
              <a:defRPr sz="4000"/>
            </a:pPr>
            <a:r>
              <a:rPr sz="3000"/>
              <a:t>🔐</a:t>
            </a:r>
          </a:p>
        </p:txBody>
      </p:sp>
      <p:sp>
        <p:nvSpPr>
          <p:cNvPr id="15" name="TextBox 14"/>
          <p:cNvSpPr txBox="1"/>
          <p:nvPr/>
        </p:nvSpPr>
        <p:spPr>
          <a:xfrm>
            <a:off x="6754508" y="1783081"/>
            <a:ext cx="1441421" cy="276999"/>
          </a:xfrm>
          <a:prstGeom prst="rect">
            <a:avLst/>
          </a:prstGeom>
          <a:noFill/>
        </p:spPr>
        <p:txBody>
          <a:bodyPr wrap="none">
            <a:spAutoFit/>
          </a:bodyPr>
          <a:lstStyle/>
          <a:p>
            <a:pPr algn="ctr">
              <a:defRPr sz="1600" b="1">
                <a:solidFill>
                  <a:srgbClr val="667EEA"/>
                </a:solidFill>
              </a:defRPr>
            </a:pPr>
            <a:r>
              <a:rPr sz="1200"/>
              <a:t>Add Authentication</a:t>
            </a:r>
          </a:p>
        </p:txBody>
      </p:sp>
      <p:sp>
        <p:nvSpPr>
          <p:cNvPr id="16" name="TextBox 15"/>
          <p:cNvSpPr txBox="1"/>
          <p:nvPr/>
        </p:nvSpPr>
        <p:spPr>
          <a:xfrm>
            <a:off x="6377939" y="2125980"/>
            <a:ext cx="2194560" cy="242374"/>
          </a:xfrm>
          <a:prstGeom prst="rect">
            <a:avLst/>
          </a:prstGeom>
          <a:noFill/>
        </p:spPr>
        <p:txBody>
          <a:bodyPr wrap="square">
            <a:spAutoFit/>
          </a:bodyPr>
          <a:lstStyle/>
          <a:p>
            <a:pPr algn="ctr">
              <a:defRPr sz="1300">
                <a:solidFill>
                  <a:srgbClr val="555555"/>
                </a:solidFill>
              </a:defRPr>
            </a:pPr>
            <a:r>
              <a:rPr sz="975"/>
              <a:t>API keys, OAuth, user validation</a:t>
            </a:r>
          </a:p>
        </p:txBody>
      </p:sp>
      <p:sp>
        <p:nvSpPr>
          <p:cNvPr id="17" name="Rounded Rectangle 16"/>
          <p:cNvSpPr/>
          <p:nvPr/>
        </p:nvSpPr>
        <p:spPr>
          <a:xfrm>
            <a:off x="548640" y="29489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1494832" y="3086100"/>
            <a:ext cx="713657" cy="553998"/>
          </a:xfrm>
          <a:prstGeom prst="rect">
            <a:avLst/>
          </a:prstGeom>
          <a:noFill/>
        </p:spPr>
        <p:txBody>
          <a:bodyPr wrap="none">
            <a:spAutoFit/>
          </a:bodyPr>
          <a:lstStyle/>
          <a:p>
            <a:pPr algn="ctr">
              <a:defRPr sz="4000"/>
            </a:pPr>
            <a:r>
              <a:rPr sz="3000"/>
              <a:t>⚡</a:t>
            </a:r>
          </a:p>
        </p:txBody>
      </p:sp>
      <p:sp>
        <p:nvSpPr>
          <p:cNvPr id="19" name="TextBox 18"/>
          <p:cNvSpPr txBox="1"/>
          <p:nvPr/>
        </p:nvSpPr>
        <p:spPr>
          <a:xfrm>
            <a:off x="1293655" y="3497581"/>
            <a:ext cx="1116011" cy="276999"/>
          </a:xfrm>
          <a:prstGeom prst="rect">
            <a:avLst/>
          </a:prstGeom>
          <a:noFill/>
        </p:spPr>
        <p:txBody>
          <a:bodyPr wrap="none">
            <a:spAutoFit/>
          </a:bodyPr>
          <a:lstStyle/>
          <a:p>
            <a:pPr algn="ctr">
              <a:defRPr sz="1600" b="1">
                <a:solidFill>
                  <a:srgbClr val="667EEA"/>
                </a:solidFill>
              </a:defRPr>
            </a:pPr>
            <a:r>
              <a:rPr sz="1200"/>
              <a:t>Error Handling</a:t>
            </a:r>
          </a:p>
        </p:txBody>
      </p:sp>
      <p:sp>
        <p:nvSpPr>
          <p:cNvPr id="20" name="TextBox 19"/>
          <p:cNvSpPr txBox="1"/>
          <p:nvPr/>
        </p:nvSpPr>
        <p:spPr>
          <a:xfrm>
            <a:off x="754380" y="3840480"/>
            <a:ext cx="2194560" cy="392415"/>
          </a:xfrm>
          <a:prstGeom prst="rect">
            <a:avLst/>
          </a:prstGeom>
          <a:noFill/>
        </p:spPr>
        <p:txBody>
          <a:bodyPr wrap="square">
            <a:spAutoFit/>
          </a:bodyPr>
          <a:lstStyle/>
          <a:p>
            <a:pPr algn="ctr">
              <a:defRPr sz="1300">
                <a:solidFill>
                  <a:srgbClr val="555555"/>
                </a:solidFill>
              </a:defRPr>
            </a:pPr>
            <a:r>
              <a:rPr sz="975"/>
              <a:t>Robust try-catch, logging, user-friendly errors</a:t>
            </a:r>
          </a:p>
        </p:txBody>
      </p:sp>
      <p:sp>
        <p:nvSpPr>
          <p:cNvPr id="21" name="Rounded Rectangle 20"/>
          <p:cNvSpPr/>
          <p:nvPr/>
        </p:nvSpPr>
        <p:spPr>
          <a:xfrm>
            <a:off x="3360419" y="29489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p:cNvSpPr txBox="1"/>
          <p:nvPr/>
        </p:nvSpPr>
        <p:spPr>
          <a:xfrm>
            <a:off x="4306611" y="3086100"/>
            <a:ext cx="713657" cy="553998"/>
          </a:xfrm>
          <a:prstGeom prst="rect">
            <a:avLst/>
          </a:prstGeom>
          <a:noFill/>
        </p:spPr>
        <p:txBody>
          <a:bodyPr wrap="none">
            <a:spAutoFit/>
          </a:bodyPr>
          <a:lstStyle/>
          <a:p>
            <a:pPr algn="ctr">
              <a:defRPr sz="4000"/>
            </a:pPr>
            <a:r>
              <a:rPr sz="3000"/>
              <a:t>📦</a:t>
            </a:r>
          </a:p>
        </p:txBody>
      </p:sp>
      <p:sp>
        <p:nvSpPr>
          <p:cNvPr id="23" name="TextBox 22"/>
          <p:cNvSpPr txBox="1"/>
          <p:nvPr/>
        </p:nvSpPr>
        <p:spPr>
          <a:xfrm>
            <a:off x="4043847" y="3497581"/>
            <a:ext cx="1239185" cy="276999"/>
          </a:xfrm>
          <a:prstGeom prst="rect">
            <a:avLst/>
          </a:prstGeom>
          <a:noFill/>
        </p:spPr>
        <p:txBody>
          <a:bodyPr wrap="none">
            <a:spAutoFit/>
          </a:bodyPr>
          <a:lstStyle/>
          <a:p>
            <a:pPr algn="ctr">
              <a:defRPr sz="1600" b="1">
                <a:solidFill>
                  <a:srgbClr val="667EEA"/>
                </a:solidFill>
              </a:defRPr>
            </a:pPr>
            <a:r>
              <a:rPr sz="1200"/>
              <a:t>Package &amp; Share</a:t>
            </a:r>
          </a:p>
        </p:txBody>
      </p:sp>
      <p:sp>
        <p:nvSpPr>
          <p:cNvPr id="24" name="TextBox 23"/>
          <p:cNvSpPr txBox="1"/>
          <p:nvPr/>
        </p:nvSpPr>
        <p:spPr>
          <a:xfrm>
            <a:off x="3566159" y="3840480"/>
            <a:ext cx="2194560" cy="392415"/>
          </a:xfrm>
          <a:prstGeom prst="rect">
            <a:avLst/>
          </a:prstGeom>
          <a:noFill/>
        </p:spPr>
        <p:txBody>
          <a:bodyPr wrap="square">
            <a:spAutoFit/>
          </a:bodyPr>
          <a:lstStyle/>
          <a:p>
            <a:pPr algn="ctr">
              <a:defRPr sz="1300">
                <a:solidFill>
                  <a:srgbClr val="555555"/>
                </a:solidFill>
              </a:defRPr>
            </a:pPr>
            <a:r>
              <a:rPr sz="975"/>
              <a:t>Publish to npm, share with team, document usage</a:t>
            </a:r>
          </a:p>
        </p:txBody>
      </p:sp>
      <p:sp>
        <p:nvSpPr>
          <p:cNvPr id="25" name="Rounded Rectangle 24"/>
          <p:cNvSpPr/>
          <p:nvPr/>
        </p:nvSpPr>
        <p:spPr>
          <a:xfrm>
            <a:off x="6172199" y="29489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p:cNvSpPr txBox="1"/>
          <p:nvPr/>
        </p:nvSpPr>
        <p:spPr>
          <a:xfrm>
            <a:off x="7118390" y="3086100"/>
            <a:ext cx="713657" cy="553998"/>
          </a:xfrm>
          <a:prstGeom prst="rect">
            <a:avLst/>
          </a:prstGeom>
          <a:noFill/>
        </p:spPr>
        <p:txBody>
          <a:bodyPr wrap="none">
            <a:spAutoFit/>
          </a:bodyPr>
          <a:lstStyle/>
          <a:p>
            <a:pPr algn="ctr">
              <a:defRPr sz="4000"/>
            </a:pPr>
            <a:r>
              <a:rPr sz="3000"/>
              <a:t>☁️</a:t>
            </a:r>
          </a:p>
        </p:txBody>
      </p:sp>
      <p:sp>
        <p:nvSpPr>
          <p:cNvPr id="27" name="TextBox 26"/>
          <p:cNvSpPr txBox="1"/>
          <p:nvPr/>
        </p:nvSpPr>
        <p:spPr>
          <a:xfrm>
            <a:off x="6868322" y="3497581"/>
            <a:ext cx="1213794" cy="276999"/>
          </a:xfrm>
          <a:prstGeom prst="rect">
            <a:avLst/>
          </a:prstGeom>
          <a:noFill/>
        </p:spPr>
        <p:txBody>
          <a:bodyPr wrap="none">
            <a:spAutoFit/>
          </a:bodyPr>
          <a:lstStyle/>
          <a:p>
            <a:pPr algn="ctr">
              <a:defRPr sz="1600" b="1">
                <a:solidFill>
                  <a:srgbClr val="667EEA"/>
                </a:solidFill>
              </a:defRPr>
            </a:pPr>
            <a:r>
              <a:rPr sz="1200"/>
              <a:t>Deploy to Cloud</a:t>
            </a:r>
          </a:p>
        </p:txBody>
      </p:sp>
      <p:sp>
        <p:nvSpPr>
          <p:cNvPr id="28" name="TextBox 27"/>
          <p:cNvSpPr txBox="1"/>
          <p:nvPr/>
        </p:nvSpPr>
        <p:spPr>
          <a:xfrm>
            <a:off x="6377939" y="3840480"/>
            <a:ext cx="2194560" cy="392415"/>
          </a:xfrm>
          <a:prstGeom prst="rect">
            <a:avLst/>
          </a:prstGeom>
          <a:noFill/>
        </p:spPr>
        <p:txBody>
          <a:bodyPr wrap="square">
            <a:spAutoFit/>
          </a:bodyPr>
          <a:lstStyle/>
          <a:p>
            <a:pPr algn="ctr">
              <a:defRPr sz="1300">
                <a:solidFill>
                  <a:srgbClr val="555555"/>
                </a:solidFill>
              </a:defRPr>
            </a:pPr>
            <a:r>
              <a:rPr sz="975"/>
              <a:t>Railway, Vercel, AWS for production HTTP access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4945585" cy="507831"/>
          </a:xfrm>
          <a:prstGeom prst="rect">
            <a:avLst/>
          </a:prstGeom>
          <a:noFill/>
        </p:spPr>
        <p:txBody>
          <a:bodyPr wrap="none">
            <a:spAutoFit/>
          </a:bodyPr>
          <a:lstStyle/>
          <a:p>
            <a:pPr algn="l">
              <a:defRPr sz="3600" b="1">
                <a:solidFill>
                  <a:srgbClr val="FFFFFF"/>
                </a:solidFill>
              </a:defRPr>
            </a:pPr>
            <a:r>
              <a:rPr sz="2700"/>
              <a:t>📚 Resources &amp; Quick Reference</a:t>
            </a:r>
          </a:p>
        </p:txBody>
      </p:sp>
      <p:sp>
        <p:nvSpPr>
          <p:cNvPr id="5" name="Rounded Rectangle 4"/>
          <p:cNvSpPr/>
          <p:nvPr/>
        </p:nvSpPr>
        <p:spPr>
          <a:xfrm>
            <a:off x="685800" y="1028700"/>
            <a:ext cx="3977640" cy="17145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891541" y="1165860"/>
            <a:ext cx="1907895" cy="323165"/>
          </a:xfrm>
          <a:prstGeom prst="rect">
            <a:avLst/>
          </a:prstGeom>
          <a:noFill/>
        </p:spPr>
        <p:txBody>
          <a:bodyPr wrap="none">
            <a:spAutoFit/>
          </a:bodyPr>
          <a:lstStyle/>
          <a:p>
            <a:pPr>
              <a:defRPr sz="2000" b="1">
                <a:solidFill>
                  <a:srgbClr val="667EEA"/>
                </a:solidFill>
              </a:defRPr>
            </a:pPr>
            <a:r>
              <a:rPr sz="1500"/>
              <a:t>🔗 Official Resources</a:t>
            </a:r>
          </a:p>
        </p:txBody>
      </p:sp>
      <p:sp>
        <p:nvSpPr>
          <p:cNvPr id="7" name="TextBox 6"/>
          <p:cNvSpPr txBox="1"/>
          <p:nvPr/>
        </p:nvSpPr>
        <p:spPr>
          <a:xfrm>
            <a:off x="1028700" y="1508760"/>
            <a:ext cx="3291840" cy="1708160"/>
          </a:xfrm>
          <a:prstGeom prst="rect">
            <a:avLst/>
          </a:prstGeom>
          <a:noFill/>
        </p:spPr>
        <p:txBody>
          <a:bodyPr wrap="square">
            <a:spAutoFit/>
          </a:bodyPr>
          <a:lstStyle/>
          <a:p>
            <a:pPr>
              <a:defRPr sz="1400">
                <a:solidFill>
                  <a:srgbClr val="555555"/>
                </a:solidFill>
              </a:defRPr>
            </a:pPr>
            <a:r>
              <a:rPr sz="1050"/>
              <a:t>• MCP Documentation</a:t>
            </a:r>
          </a:p>
          <a:p>
            <a:r>
              <a:rPr sz="1350"/>
              <a:t>  modelcontextprotocol.io</a:t>
            </a:r>
          </a:p>
          <a:p>
            <a:endParaRPr sz="1350"/>
          </a:p>
          <a:p>
            <a:r>
              <a:rPr sz="1350"/>
              <a:t>• SDK on GitHub</a:t>
            </a:r>
          </a:p>
          <a:p>
            <a:r>
              <a:rPr sz="1350"/>
              <a:t>  github.com/modelcontextprotocol</a:t>
            </a:r>
          </a:p>
          <a:p>
            <a:endParaRPr sz="1350"/>
          </a:p>
          <a:p>
            <a:r>
              <a:rPr sz="1350"/>
              <a:t>• Example Servers</a:t>
            </a:r>
          </a:p>
          <a:p>
            <a:r>
              <a:rPr sz="1350"/>
              <a:t>  github.com/modelcontextprotocol/servers</a:t>
            </a:r>
          </a:p>
        </p:txBody>
      </p:sp>
      <p:sp>
        <p:nvSpPr>
          <p:cNvPr id="8" name="Rounded Rectangle 7"/>
          <p:cNvSpPr/>
          <p:nvPr/>
        </p:nvSpPr>
        <p:spPr>
          <a:xfrm>
            <a:off x="4937760" y="1028700"/>
            <a:ext cx="3977640" cy="17145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5143501" y="1165860"/>
            <a:ext cx="1882247" cy="323165"/>
          </a:xfrm>
          <a:prstGeom prst="rect">
            <a:avLst/>
          </a:prstGeom>
          <a:noFill/>
        </p:spPr>
        <p:txBody>
          <a:bodyPr wrap="none">
            <a:spAutoFit/>
          </a:bodyPr>
          <a:lstStyle/>
          <a:p>
            <a:pPr>
              <a:defRPr sz="2000" b="1">
                <a:solidFill>
                  <a:srgbClr val="2ECC71"/>
                </a:solidFill>
              </a:defRPr>
            </a:pPr>
            <a:r>
              <a:rPr sz="1500"/>
              <a:t>⚡ Quick Commands</a:t>
            </a:r>
          </a:p>
        </p:txBody>
      </p:sp>
      <p:sp>
        <p:nvSpPr>
          <p:cNvPr id="10" name="TextBox 9"/>
          <p:cNvSpPr txBox="1"/>
          <p:nvPr/>
        </p:nvSpPr>
        <p:spPr>
          <a:xfrm>
            <a:off x="5280660" y="1508760"/>
            <a:ext cx="3291840" cy="1696618"/>
          </a:xfrm>
          <a:prstGeom prst="rect">
            <a:avLst/>
          </a:prstGeom>
          <a:noFill/>
        </p:spPr>
        <p:txBody>
          <a:bodyPr wrap="square">
            <a:spAutoFit/>
          </a:bodyPr>
          <a:lstStyle/>
          <a:p>
            <a:pPr>
              <a:defRPr sz="1300">
                <a:solidFill>
                  <a:srgbClr val="555555"/>
                </a:solidFill>
                <a:latin typeface="Consolas"/>
              </a:defRPr>
            </a:pPr>
            <a:r>
              <a:rPr sz="975"/>
              <a:t># Run stdio (local)</a:t>
            </a:r>
          </a:p>
          <a:p>
            <a:r>
              <a:rPr sz="1350"/>
              <a:t>npm start</a:t>
            </a:r>
          </a:p>
          <a:p>
            <a:endParaRPr sz="1350"/>
          </a:p>
          <a:p>
            <a:r>
              <a:rPr sz="1350"/>
              <a:t># Run HTTP (network)</a:t>
            </a:r>
          </a:p>
          <a:p>
            <a:r>
              <a:rPr sz="1350"/>
              <a:t>npm run start:http</a:t>
            </a:r>
          </a:p>
          <a:p>
            <a:endParaRPr sz="1350"/>
          </a:p>
          <a:p>
            <a:r>
              <a:rPr sz="1350"/>
              <a:t># Development mode</a:t>
            </a:r>
          </a:p>
          <a:p>
            <a:r>
              <a:rPr sz="1350"/>
              <a:t>npm run dev</a:t>
            </a:r>
          </a:p>
        </p:txBody>
      </p:sp>
      <p:sp>
        <p:nvSpPr>
          <p:cNvPr id="11" name="Rounded Rectangle 10"/>
          <p:cNvSpPr/>
          <p:nvPr/>
        </p:nvSpPr>
        <p:spPr>
          <a:xfrm>
            <a:off x="685800" y="2948940"/>
            <a:ext cx="8229600" cy="13716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2890461" y="3086100"/>
            <a:ext cx="3820278" cy="461665"/>
          </a:xfrm>
          <a:prstGeom prst="rect">
            <a:avLst/>
          </a:prstGeom>
          <a:noFill/>
        </p:spPr>
        <p:txBody>
          <a:bodyPr wrap="none">
            <a:spAutoFit/>
          </a:bodyPr>
          <a:lstStyle/>
          <a:p>
            <a:pPr algn="ctr">
              <a:defRPr sz="2400" b="1">
                <a:solidFill>
                  <a:srgbClr val="FFFFFF"/>
                </a:solidFill>
              </a:defRPr>
            </a:pPr>
            <a:r>
              <a:t>✅ What You've Built Today</a:t>
            </a:r>
          </a:p>
        </p:txBody>
      </p:sp>
      <p:sp>
        <p:nvSpPr>
          <p:cNvPr id="13" name="TextBox 12"/>
          <p:cNvSpPr txBox="1"/>
          <p:nvPr/>
        </p:nvSpPr>
        <p:spPr>
          <a:xfrm>
            <a:off x="1371600" y="3429001"/>
            <a:ext cx="6858000" cy="715581"/>
          </a:xfrm>
          <a:prstGeom prst="rect">
            <a:avLst/>
          </a:prstGeom>
          <a:noFill/>
        </p:spPr>
        <p:txBody>
          <a:bodyPr wrap="square">
            <a:spAutoFit/>
          </a:bodyPr>
          <a:lstStyle/>
          <a:p>
            <a:pPr algn="ctr">
              <a:defRPr sz="1800">
                <a:solidFill>
                  <a:srgbClr val="FFFFFF"/>
                </a:solidFill>
              </a:defRPr>
            </a:pPr>
            <a:r>
              <a:rPr sz="1350"/>
              <a:t>A complete MCP server with dual transport support (stdio for local dev, HTTP for network access), one working tool (echo), one resource (greeting), and full Claude Desktop integration. You're now ready to build production MCP servers!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1" y="102871"/>
            <a:ext cx="184731" cy="507831"/>
          </a:xfrm>
          <a:prstGeom prst="rect">
            <a:avLst/>
          </a:prstGeom>
          <a:noFill/>
        </p:spPr>
        <p:txBody>
          <a:bodyPr wrap="none">
            <a:spAutoFit/>
          </a:bodyPr>
          <a:lstStyle/>
          <a:p>
            <a:pPr algn="l">
              <a:defRPr sz="3600" b="1">
                <a:solidFill>
                  <a:srgbClr val="FFFFFF"/>
                </a:solidFill>
              </a:defRPr>
            </a:pPr>
            <a:endParaRPr sz="2700"/>
          </a:p>
        </p:txBody>
      </p:sp>
      <p:sp>
        <p:nvSpPr>
          <p:cNvPr id="5" name="TextBox 4"/>
          <p:cNvSpPr txBox="1"/>
          <p:nvPr/>
        </p:nvSpPr>
        <p:spPr>
          <a:xfrm>
            <a:off x="1998905" y="1371600"/>
            <a:ext cx="5145961" cy="2031325"/>
          </a:xfrm>
          <a:prstGeom prst="rect">
            <a:avLst/>
          </a:prstGeom>
          <a:noFill/>
        </p:spPr>
        <p:txBody>
          <a:bodyPr wrap="none">
            <a:spAutoFit/>
          </a:bodyPr>
          <a:lstStyle/>
          <a:p>
            <a:pPr algn="ctr">
              <a:defRPr sz="6000" b="1">
                <a:solidFill>
                  <a:srgbClr val="667EEA"/>
                </a:solidFill>
              </a:defRPr>
            </a:pPr>
            <a:r>
              <a:rPr sz="4500"/>
              <a:t>🎉 Congratulations!</a:t>
            </a:r>
          </a:p>
          <a:p>
            <a:br>
              <a:rPr sz="1350"/>
            </a:br>
            <a:r>
              <a:rPr sz="1350"/>
              <a:t>You've Built Your First MCP Server</a:t>
            </a:r>
          </a:p>
          <a:p>
            <a:br>
              <a:rPr sz="1350"/>
            </a:br>
            <a:br>
              <a:rPr sz="1350"/>
            </a:br>
            <a:r>
              <a:rPr sz="1350"/>
              <a:t>TechTrainerTim.com | Microsoft MVP</a:t>
            </a:r>
            <a:br>
              <a:rPr sz="1350"/>
            </a:br>
            <a:r>
              <a:rPr sz="1350"/>
              <a:t>O'Reilly Learning Platform</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28A78-09F4-F792-B5D6-0FF41CDD411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413BB7F-B02E-C2AF-9292-EA6252CF9F65}"/>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A0B7157C-FD16-17CB-BFA8-9680440D24D2}"/>
              </a:ext>
            </a:extLst>
          </p:cNvPr>
          <p:cNvSpPr txBox="1"/>
          <p:nvPr/>
        </p:nvSpPr>
        <p:spPr>
          <a:xfrm>
            <a:off x="1461900" y="1714500"/>
            <a:ext cx="6219972" cy="715581"/>
          </a:xfrm>
          <a:prstGeom prst="rect">
            <a:avLst/>
          </a:prstGeom>
          <a:noFill/>
        </p:spPr>
        <p:txBody>
          <a:bodyPr wrap="none">
            <a:spAutoFit/>
          </a:bodyPr>
          <a:lstStyle/>
          <a:p>
            <a:pPr algn="ctr">
              <a:defRPr sz="5400" b="1">
                <a:solidFill>
                  <a:srgbClr val="FFFFFF"/>
                </a:solidFill>
              </a:defRPr>
            </a:pPr>
            <a:r>
              <a:rPr sz="4050"/>
              <a:t>🧠 AI Memory Architecture</a:t>
            </a:r>
          </a:p>
        </p:txBody>
      </p:sp>
      <p:sp>
        <p:nvSpPr>
          <p:cNvPr id="4" name="TextBox 3">
            <a:extLst>
              <a:ext uri="{FF2B5EF4-FFF2-40B4-BE49-F238E27FC236}">
                <a16:creationId xmlns:a16="http://schemas.microsoft.com/office/drawing/2014/main" id="{8171AFC5-2DE1-61CF-9E40-8FB0B289C47A}"/>
              </a:ext>
            </a:extLst>
          </p:cNvPr>
          <p:cNvSpPr txBox="1"/>
          <p:nvPr/>
        </p:nvSpPr>
        <p:spPr>
          <a:xfrm>
            <a:off x="2464579" y="2880360"/>
            <a:ext cx="4214616" cy="415498"/>
          </a:xfrm>
          <a:prstGeom prst="rect">
            <a:avLst/>
          </a:prstGeom>
          <a:noFill/>
        </p:spPr>
        <p:txBody>
          <a:bodyPr wrap="none">
            <a:spAutoFit/>
          </a:bodyPr>
          <a:lstStyle/>
          <a:p>
            <a:pPr algn="ctr">
              <a:defRPr sz="2800">
                <a:solidFill>
                  <a:srgbClr val="FFFFFF"/>
                </a:solidFill>
              </a:defRPr>
            </a:pPr>
            <a:r>
              <a:rPr sz="2100"/>
              <a:t>Building Production Context Systems</a:t>
            </a:r>
          </a:p>
        </p:txBody>
      </p:sp>
      <p:sp>
        <p:nvSpPr>
          <p:cNvPr id="5" name="TextBox 4">
            <a:extLst>
              <a:ext uri="{FF2B5EF4-FFF2-40B4-BE49-F238E27FC236}">
                <a16:creationId xmlns:a16="http://schemas.microsoft.com/office/drawing/2014/main" id="{C94817A6-DCEE-1A84-7C97-DC817BE74959}"/>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622268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C82F8-15D9-2F42-DF89-3CCB0D7D986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1E855F8-B30F-722F-114A-246882DD5016}"/>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E75AE024-E015-8B98-76E3-8CE70F6717B6}"/>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9F435D8B-B9BA-95E8-52DF-87D6A2E32C6C}"/>
              </a:ext>
            </a:extLst>
          </p:cNvPr>
          <p:cNvSpPr txBox="1"/>
          <p:nvPr/>
        </p:nvSpPr>
        <p:spPr>
          <a:xfrm>
            <a:off x="342900" y="102871"/>
            <a:ext cx="5878532" cy="507831"/>
          </a:xfrm>
          <a:prstGeom prst="rect">
            <a:avLst/>
          </a:prstGeom>
          <a:noFill/>
        </p:spPr>
        <p:txBody>
          <a:bodyPr wrap="none">
            <a:spAutoFit/>
          </a:bodyPr>
          <a:lstStyle/>
          <a:p>
            <a:pPr algn="l">
              <a:defRPr sz="3600" b="1">
                <a:solidFill>
                  <a:srgbClr val="FFFFFF"/>
                </a:solidFill>
              </a:defRPr>
            </a:pPr>
            <a:r>
              <a:rPr sz="2700"/>
              <a:t>Complete Memory System Architecture</a:t>
            </a:r>
          </a:p>
        </p:txBody>
      </p:sp>
      <p:sp>
        <p:nvSpPr>
          <p:cNvPr id="5" name="Rounded Rectangle 4">
            <a:extLst>
              <a:ext uri="{FF2B5EF4-FFF2-40B4-BE49-F238E27FC236}">
                <a16:creationId xmlns:a16="http://schemas.microsoft.com/office/drawing/2014/main" id="{AC55C296-D158-0FC9-40FB-04933C75D209}"/>
              </a:ext>
            </a:extLst>
          </p:cNvPr>
          <p:cNvSpPr/>
          <p:nvPr/>
        </p:nvSpPr>
        <p:spPr>
          <a:xfrm>
            <a:off x="1028700" y="1028700"/>
            <a:ext cx="1714500" cy="54864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50C9F986-6C8C-3190-A8AE-91E98A8EB2E6}"/>
              </a:ext>
            </a:extLst>
          </p:cNvPr>
          <p:cNvSpPr txBox="1"/>
          <p:nvPr/>
        </p:nvSpPr>
        <p:spPr>
          <a:xfrm>
            <a:off x="1521107" y="1131570"/>
            <a:ext cx="729688" cy="323165"/>
          </a:xfrm>
          <a:prstGeom prst="rect">
            <a:avLst/>
          </a:prstGeom>
          <a:noFill/>
        </p:spPr>
        <p:txBody>
          <a:bodyPr wrap="none">
            <a:spAutoFit/>
          </a:bodyPr>
          <a:lstStyle/>
          <a:p>
            <a:pPr algn="ctr">
              <a:defRPr sz="2000" b="1">
                <a:solidFill>
                  <a:srgbClr val="FFFFFF"/>
                </a:solidFill>
              </a:defRPr>
            </a:pPr>
            <a:r>
              <a:rPr sz="1500"/>
              <a:t>Claude</a:t>
            </a:r>
          </a:p>
        </p:txBody>
      </p:sp>
      <p:sp>
        <p:nvSpPr>
          <p:cNvPr id="7" name="Rounded Rectangle 6">
            <a:extLst>
              <a:ext uri="{FF2B5EF4-FFF2-40B4-BE49-F238E27FC236}">
                <a16:creationId xmlns:a16="http://schemas.microsoft.com/office/drawing/2014/main" id="{CD3E052D-2D3D-EABF-318F-C336184FED39}"/>
              </a:ext>
            </a:extLst>
          </p:cNvPr>
          <p:cNvSpPr/>
          <p:nvPr/>
        </p:nvSpPr>
        <p:spPr>
          <a:xfrm>
            <a:off x="3771900" y="1028700"/>
            <a:ext cx="1714500" cy="54864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a:extLst>
              <a:ext uri="{FF2B5EF4-FFF2-40B4-BE49-F238E27FC236}">
                <a16:creationId xmlns:a16="http://schemas.microsoft.com/office/drawing/2014/main" id="{E6F896CE-B663-D3D7-E0F7-40946DCC6FD7}"/>
              </a:ext>
            </a:extLst>
          </p:cNvPr>
          <p:cNvSpPr txBox="1"/>
          <p:nvPr/>
        </p:nvSpPr>
        <p:spPr>
          <a:xfrm>
            <a:off x="4193775" y="1131570"/>
            <a:ext cx="870751" cy="323165"/>
          </a:xfrm>
          <a:prstGeom prst="rect">
            <a:avLst/>
          </a:prstGeom>
          <a:noFill/>
        </p:spPr>
        <p:txBody>
          <a:bodyPr wrap="none">
            <a:spAutoFit/>
          </a:bodyPr>
          <a:lstStyle/>
          <a:p>
            <a:pPr algn="ctr">
              <a:defRPr sz="2000" b="1">
                <a:solidFill>
                  <a:srgbClr val="FFFFFF"/>
                </a:solidFill>
              </a:defRPr>
            </a:pPr>
            <a:r>
              <a:rPr sz="1500"/>
              <a:t>ChatGPT</a:t>
            </a:r>
          </a:p>
        </p:txBody>
      </p:sp>
      <p:sp>
        <p:nvSpPr>
          <p:cNvPr id="9" name="Rounded Rectangle 8">
            <a:extLst>
              <a:ext uri="{FF2B5EF4-FFF2-40B4-BE49-F238E27FC236}">
                <a16:creationId xmlns:a16="http://schemas.microsoft.com/office/drawing/2014/main" id="{45BF0AEF-FA39-748C-CC96-45C1C14DF80A}"/>
              </a:ext>
            </a:extLst>
          </p:cNvPr>
          <p:cNvSpPr/>
          <p:nvPr/>
        </p:nvSpPr>
        <p:spPr>
          <a:xfrm>
            <a:off x="6515100" y="1028700"/>
            <a:ext cx="1714500" cy="54864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a:extLst>
              <a:ext uri="{FF2B5EF4-FFF2-40B4-BE49-F238E27FC236}">
                <a16:creationId xmlns:a16="http://schemas.microsoft.com/office/drawing/2014/main" id="{2011551E-52C9-0AC7-C90C-88DDE4846F9E}"/>
              </a:ext>
            </a:extLst>
          </p:cNvPr>
          <p:cNvSpPr txBox="1"/>
          <p:nvPr/>
        </p:nvSpPr>
        <p:spPr>
          <a:xfrm>
            <a:off x="6993079" y="1131570"/>
            <a:ext cx="758542" cy="323165"/>
          </a:xfrm>
          <a:prstGeom prst="rect">
            <a:avLst/>
          </a:prstGeom>
          <a:noFill/>
        </p:spPr>
        <p:txBody>
          <a:bodyPr wrap="none">
            <a:spAutoFit/>
          </a:bodyPr>
          <a:lstStyle/>
          <a:p>
            <a:pPr algn="ctr">
              <a:defRPr sz="2000" b="1">
                <a:solidFill>
                  <a:srgbClr val="FFFFFF"/>
                </a:solidFill>
              </a:defRPr>
            </a:pPr>
            <a:r>
              <a:rPr sz="1500"/>
              <a:t>Copilot</a:t>
            </a:r>
          </a:p>
        </p:txBody>
      </p:sp>
      <p:sp>
        <p:nvSpPr>
          <p:cNvPr id="11" name="Rounded Rectangle 10">
            <a:extLst>
              <a:ext uri="{FF2B5EF4-FFF2-40B4-BE49-F238E27FC236}">
                <a16:creationId xmlns:a16="http://schemas.microsoft.com/office/drawing/2014/main" id="{875184E9-A2CD-64DC-EECA-2FE7C55DE79F}"/>
              </a:ext>
            </a:extLst>
          </p:cNvPr>
          <p:cNvSpPr/>
          <p:nvPr/>
        </p:nvSpPr>
        <p:spPr>
          <a:xfrm>
            <a:off x="1028700" y="1920240"/>
            <a:ext cx="6858000" cy="54864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a:extLst>
              <a:ext uri="{FF2B5EF4-FFF2-40B4-BE49-F238E27FC236}">
                <a16:creationId xmlns:a16="http://schemas.microsoft.com/office/drawing/2014/main" id="{C0E3CE8D-2736-088A-F9F8-3117D6A26183}"/>
              </a:ext>
            </a:extLst>
          </p:cNvPr>
          <p:cNvSpPr txBox="1"/>
          <p:nvPr/>
        </p:nvSpPr>
        <p:spPr>
          <a:xfrm>
            <a:off x="3503753" y="2023110"/>
            <a:ext cx="1907895" cy="346249"/>
          </a:xfrm>
          <a:prstGeom prst="rect">
            <a:avLst/>
          </a:prstGeom>
          <a:noFill/>
        </p:spPr>
        <p:txBody>
          <a:bodyPr wrap="none">
            <a:spAutoFit/>
          </a:bodyPr>
          <a:lstStyle/>
          <a:p>
            <a:pPr algn="ctr">
              <a:defRPr sz="2200" b="1">
                <a:solidFill>
                  <a:srgbClr val="FFFFFF"/>
                </a:solidFill>
              </a:defRPr>
            </a:pPr>
            <a:r>
              <a:rPr sz="1650"/>
              <a:t>MCP Protocol Layer</a:t>
            </a:r>
          </a:p>
        </p:txBody>
      </p:sp>
      <p:sp>
        <p:nvSpPr>
          <p:cNvPr id="13" name="Rounded Rectangle 12">
            <a:extLst>
              <a:ext uri="{FF2B5EF4-FFF2-40B4-BE49-F238E27FC236}">
                <a16:creationId xmlns:a16="http://schemas.microsoft.com/office/drawing/2014/main" id="{9D320EDB-4044-46D0-B897-7C797A493813}"/>
              </a:ext>
            </a:extLst>
          </p:cNvPr>
          <p:cNvSpPr/>
          <p:nvPr/>
        </p:nvSpPr>
        <p:spPr>
          <a:xfrm>
            <a:off x="1028700" y="2743200"/>
            <a:ext cx="1714500" cy="82296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a:extLst>
              <a:ext uri="{FF2B5EF4-FFF2-40B4-BE49-F238E27FC236}">
                <a16:creationId xmlns:a16="http://schemas.microsoft.com/office/drawing/2014/main" id="{40B23B78-8982-3F45-2B42-5C7000A8E654}"/>
              </a:ext>
            </a:extLst>
          </p:cNvPr>
          <p:cNvSpPr txBox="1"/>
          <p:nvPr/>
        </p:nvSpPr>
        <p:spPr>
          <a:xfrm>
            <a:off x="1362409" y="2948940"/>
            <a:ext cx="1047083" cy="300082"/>
          </a:xfrm>
          <a:prstGeom prst="rect">
            <a:avLst/>
          </a:prstGeom>
          <a:noFill/>
        </p:spPr>
        <p:txBody>
          <a:bodyPr wrap="none">
            <a:spAutoFit/>
          </a:bodyPr>
          <a:lstStyle/>
          <a:p>
            <a:pPr algn="ctr">
              <a:defRPr sz="1800" b="1">
                <a:solidFill>
                  <a:srgbClr val="FFFFFF"/>
                </a:solidFill>
              </a:defRPr>
            </a:pPr>
            <a:r>
              <a:rPr sz="1350"/>
              <a:t>📚 Episodic</a:t>
            </a:r>
          </a:p>
        </p:txBody>
      </p:sp>
      <p:sp>
        <p:nvSpPr>
          <p:cNvPr id="15" name="Rounded Rectangle 14">
            <a:extLst>
              <a:ext uri="{FF2B5EF4-FFF2-40B4-BE49-F238E27FC236}">
                <a16:creationId xmlns:a16="http://schemas.microsoft.com/office/drawing/2014/main" id="{6C6B413C-565D-1184-FE61-6C708B9A085C}"/>
              </a:ext>
            </a:extLst>
          </p:cNvPr>
          <p:cNvSpPr/>
          <p:nvPr/>
        </p:nvSpPr>
        <p:spPr>
          <a:xfrm>
            <a:off x="3771900" y="2743200"/>
            <a:ext cx="1714500" cy="82296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a:extLst>
              <a:ext uri="{FF2B5EF4-FFF2-40B4-BE49-F238E27FC236}">
                <a16:creationId xmlns:a16="http://schemas.microsoft.com/office/drawing/2014/main" id="{21CE55DB-C3E0-E9E5-D3BB-040AC0F4AB96}"/>
              </a:ext>
            </a:extLst>
          </p:cNvPr>
          <p:cNvSpPr txBox="1"/>
          <p:nvPr/>
        </p:nvSpPr>
        <p:spPr>
          <a:xfrm>
            <a:off x="4070343" y="2948940"/>
            <a:ext cx="1117615" cy="300082"/>
          </a:xfrm>
          <a:prstGeom prst="rect">
            <a:avLst/>
          </a:prstGeom>
          <a:noFill/>
        </p:spPr>
        <p:txBody>
          <a:bodyPr wrap="none">
            <a:spAutoFit/>
          </a:bodyPr>
          <a:lstStyle/>
          <a:p>
            <a:pPr algn="ctr">
              <a:defRPr sz="1800" b="1">
                <a:solidFill>
                  <a:srgbClr val="FFFFFF"/>
                </a:solidFill>
              </a:defRPr>
            </a:pPr>
            <a:r>
              <a:rPr sz="1350"/>
              <a:t>💡 Semantic</a:t>
            </a:r>
          </a:p>
        </p:txBody>
      </p:sp>
      <p:sp>
        <p:nvSpPr>
          <p:cNvPr id="17" name="Rounded Rectangle 16">
            <a:extLst>
              <a:ext uri="{FF2B5EF4-FFF2-40B4-BE49-F238E27FC236}">
                <a16:creationId xmlns:a16="http://schemas.microsoft.com/office/drawing/2014/main" id="{AFF0BA27-AF7F-762D-41DE-0C0ECA872042}"/>
              </a:ext>
            </a:extLst>
          </p:cNvPr>
          <p:cNvSpPr/>
          <p:nvPr/>
        </p:nvSpPr>
        <p:spPr>
          <a:xfrm>
            <a:off x="6515100" y="2743200"/>
            <a:ext cx="1714500" cy="822960"/>
          </a:xfrm>
          <a:prstGeom prst="round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a:extLst>
              <a:ext uri="{FF2B5EF4-FFF2-40B4-BE49-F238E27FC236}">
                <a16:creationId xmlns:a16="http://schemas.microsoft.com/office/drawing/2014/main" id="{6651069B-7061-0FF5-5F6F-38A55DE8B257}"/>
              </a:ext>
            </a:extLst>
          </p:cNvPr>
          <p:cNvSpPr txBox="1"/>
          <p:nvPr/>
        </p:nvSpPr>
        <p:spPr>
          <a:xfrm>
            <a:off x="6838390" y="2948940"/>
            <a:ext cx="1067921" cy="300082"/>
          </a:xfrm>
          <a:prstGeom prst="rect">
            <a:avLst/>
          </a:prstGeom>
          <a:noFill/>
        </p:spPr>
        <p:txBody>
          <a:bodyPr wrap="none">
            <a:spAutoFit/>
          </a:bodyPr>
          <a:lstStyle/>
          <a:p>
            <a:pPr algn="ctr">
              <a:defRPr sz="1800" b="1">
                <a:solidFill>
                  <a:srgbClr val="FFFFFF"/>
                </a:solidFill>
              </a:defRPr>
            </a:pPr>
            <a:r>
              <a:rPr sz="1350"/>
              <a:t>⚡ Working</a:t>
            </a:r>
          </a:p>
        </p:txBody>
      </p:sp>
      <p:sp>
        <p:nvSpPr>
          <p:cNvPr id="19" name="Rounded Rectangle 18">
            <a:extLst>
              <a:ext uri="{FF2B5EF4-FFF2-40B4-BE49-F238E27FC236}">
                <a16:creationId xmlns:a16="http://schemas.microsoft.com/office/drawing/2014/main" id="{A0D1F4F6-FD87-871C-1E60-4539CE136604}"/>
              </a:ext>
            </a:extLst>
          </p:cNvPr>
          <p:cNvSpPr/>
          <p:nvPr/>
        </p:nvSpPr>
        <p:spPr>
          <a:xfrm>
            <a:off x="1028700" y="3771900"/>
            <a:ext cx="1714500" cy="6858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0" name="TextBox 19">
            <a:extLst>
              <a:ext uri="{FF2B5EF4-FFF2-40B4-BE49-F238E27FC236}">
                <a16:creationId xmlns:a16="http://schemas.microsoft.com/office/drawing/2014/main" id="{4A2B6C43-AEBF-415D-4CA2-6C3220628654}"/>
              </a:ext>
            </a:extLst>
          </p:cNvPr>
          <p:cNvSpPr txBox="1"/>
          <p:nvPr/>
        </p:nvSpPr>
        <p:spPr>
          <a:xfrm>
            <a:off x="1028700" y="3909060"/>
            <a:ext cx="1714500" cy="461665"/>
          </a:xfrm>
          <a:prstGeom prst="rect">
            <a:avLst/>
          </a:prstGeom>
          <a:noFill/>
        </p:spPr>
        <p:txBody>
          <a:bodyPr wrap="square">
            <a:spAutoFit/>
          </a:bodyPr>
          <a:lstStyle/>
          <a:p>
            <a:pPr algn="ctr">
              <a:defRPr sz="1400" b="1">
                <a:solidFill>
                  <a:srgbClr val="3498DB"/>
                </a:solidFill>
              </a:defRPr>
            </a:pPr>
            <a:r>
              <a:rPr sz="1050"/>
              <a:t>Cosmos DB</a:t>
            </a:r>
          </a:p>
          <a:p>
            <a:r>
              <a:rPr sz="1350"/>
              <a:t>(Time-series)</a:t>
            </a:r>
          </a:p>
        </p:txBody>
      </p:sp>
      <p:sp>
        <p:nvSpPr>
          <p:cNvPr id="21" name="Rounded Rectangle 20">
            <a:extLst>
              <a:ext uri="{FF2B5EF4-FFF2-40B4-BE49-F238E27FC236}">
                <a16:creationId xmlns:a16="http://schemas.microsoft.com/office/drawing/2014/main" id="{AE49A236-AFDD-6407-1255-D521619CC967}"/>
              </a:ext>
            </a:extLst>
          </p:cNvPr>
          <p:cNvSpPr/>
          <p:nvPr/>
        </p:nvSpPr>
        <p:spPr>
          <a:xfrm>
            <a:off x="3771900" y="3771900"/>
            <a:ext cx="1714500" cy="6858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a:extLst>
              <a:ext uri="{FF2B5EF4-FFF2-40B4-BE49-F238E27FC236}">
                <a16:creationId xmlns:a16="http://schemas.microsoft.com/office/drawing/2014/main" id="{7C3180F3-CF45-4DED-202C-0370B1FC567B}"/>
              </a:ext>
            </a:extLst>
          </p:cNvPr>
          <p:cNvSpPr txBox="1"/>
          <p:nvPr/>
        </p:nvSpPr>
        <p:spPr>
          <a:xfrm>
            <a:off x="3771900" y="3909060"/>
            <a:ext cx="1714500" cy="461665"/>
          </a:xfrm>
          <a:prstGeom prst="rect">
            <a:avLst/>
          </a:prstGeom>
          <a:noFill/>
        </p:spPr>
        <p:txBody>
          <a:bodyPr wrap="square">
            <a:spAutoFit/>
          </a:bodyPr>
          <a:lstStyle/>
          <a:p>
            <a:pPr algn="ctr">
              <a:defRPr sz="1400" b="1">
                <a:solidFill>
                  <a:srgbClr val="2ECC71"/>
                </a:solidFill>
              </a:defRPr>
            </a:pPr>
            <a:r>
              <a:rPr sz="1050"/>
              <a:t>AI Search</a:t>
            </a:r>
          </a:p>
          <a:p>
            <a:r>
              <a:rPr sz="1350"/>
              <a:t>(Vectors)</a:t>
            </a:r>
          </a:p>
        </p:txBody>
      </p:sp>
      <p:sp>
        <p:nvSpPr>
          <p:cNvPr id="23" name="Rounded Rectangle 22">
            <a:extLst>
              <a:ext uri="{FF2B5EF4-FFF2-40B4-BE49-F238E27FC236}">
                <a16:creationId xmlns:a16="http://schemas.microsoft.com/office/drawing/2014/main" id="{73181B64-747A-015A-E971-5E06E4F82BC3}"/>
              </a:ext>
            </a:extLst>
          </p:cNvPr>
          <p:cNvSpPr/>
          <p:nvPr/>
        </p:nvSpPr>
        <p:spPr>
          <a:xfrm>
            <a:off x="6515100" y="3771900"/>
            <a:ext cx="1714500" cy="68580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4" name="TextBox 23">
            <a:extLst>
              <a:ext uri="{FF2B5EF4-FFF2-40B4-BE49-F238E27FC236}">
                <a16:creationId xmlns:a16="http://schemas.microsoft.com/office/drawing/2014/main" id="{02BBF529-2675-040B-46A2-EE5D7A9BD2D6}"/>
              </a:ext>
            </a:extLst>
          </p:cNvPr>
          <p:cNvSpPr txBox="1"/>
          <p:nvPr/>
        </p:nvSpPr>
        <p:spPr>
          <a:xfrm>
            <a:off x="6515100" y="3909060"/>
            <a:ext cx="1714500" cy="461665"/>
          </a:xfrm>
          <a:prstGeom prst="rect">
            <a:avLst/>
          </a:prstGeom>
          <a:noFill/>
        </p:spPr>
        <p:txBody>
          <a:bodyPr wrap="square">
            <a:spAutoFit/>
          </a:bodyPr>
          <a:lstStyle/>
          <a:p>
            <a:pPr algn="ctr">
              <a:defRPr sz="1400" b="1">
                <a:solidFill>
                  <a:srgbClr val="E67E22"/>
                </a:solidFill>
              </a:defRPr>
            </a:pPr>
            <a:r>
              <a:rPr sz="1050"/>
              <a:t>Redis</a:t>
            </a:r>
          </a:p>
          <a:p>
            <a:r>
              <a:rPr sz="1350"/>
              <a:t>(Cache)</a:t>
            </a:r>
          </a:p>
        </p:txBody>
      </p:sp>
    </p:spTree>
    <p:extLst>
      <p:ext uri="{BB962C8B-B14F-4D97-AF65-F5344CB8AC3E}">
        <p14:creationId xmlns:p14="http://schemas.microsoft.com/office/powerpoint/2010/main" val="2448595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E0909-7FD9-B770-8B5D-044E42BC1B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4E9F7E5-92BB-5583-8FB5-21EEC05B7AD5}"/>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47CD5915-94BB-5FE9-D4D1-6AFC40683FBD}"/>
              </a:ext>
            </a:extLst>
          </p:cNvPr>
          <p:cNvSpPr txBox="1"/>
          <p:nvPr/>
        </p:nvSpPr>
        <p:spPr>
          <a:xfrm>
            <a:off x="2059019" y="1714500"/>
            <a:ext cx="5025735" cy="715581"/>
          </a:xfrm>
          <a:prstGeom prst="rect">
            <a:avLst/>
          </a:prstGeom>
          <a:noFill/>
        </p:spPr>
        <p:txBody>
          <a:bodyPr wrap="none">
            <a:spAutoFit/>
          </a:bodyPr>
          <a:lstStyle/>
          <a:p>
            <a:pPr algn="ctr">
              <a:defRPr sz="5400" b="1">
                <a:solidFill>
                  <a:srgbClr val="FFFFFF"/>
                </a:solidFill>
              </a:defRPr>
            </a:pPr>
            <a:r>
              <a:rPr sz="4050"/>
              <a:t>☁️ Azure Deployment</a:t>
            </a:r>
          </a:p>
        </p:txBody>
      </p:sp>
      <p:sp>
        <p:nvSpPr>
          <p:cNvPr id="4" name="TextBox 3">
            <a:extLst>
              <a:ext uri="{FF2B5EF4-FFF2-40B4-BE49-F238E27FC236}">
                <a16:creationId xmlns:a16="http://schemas.microsoft.com/office/drawing/2014/main" id="{6667E059-F26B-1EA5-9155-915D55B7365B}"/>
              </a:ext>
            </a:extLst>
          </p:cNvPr>
          <p:cNvSpPr txBox="1"/>
          <p:nvPr/>
        </p:nvSpPr>
        <p:spPr>
          <a:xfrm>
            <a:off x="2430916" y="2880360"/>
            <a:ext cx="4281941" cy="415498"/>
          </a:xfrm>
          <a:prstGeom prst="rect">
            <a:avLst/>
          </a:prstGeom>
          <a:noFill/>
        </p:spPr>
        <p:txBody>
          <a:bodyPr wrap="none">
            <a:spAutoFit/>
          </a:bodyPr>
          <a:lstStyle/>
          <a:p>
            <a:pPr algn="ctr">
              <a:defRPr sz="2800">
                <a:solidFill>
                  <a:srgbClr val="FFFFFF"/>
                </a:solidFill>
              </a:defRPr>
            </a:pPr>
            <a:r>
              <a:rPr sz="2100"/>
              <a:t>From Local to Cloud-Scale Production</a:t>
            </a:r>
          </a:p>
        </p:txBody>
      </p:sp>
      <p:sp>
        <p:nvSpPr>
          <p:cNvPr id="5" name="TextBox 4">
            <a:extLst>
              <a:ext uri="{FF2B5EF4-FFF2-40B4-BE49-F238E27FC236}">
                <a16:creationId xmlns:a16="http://schemas.microsoft.com/office/drawing/2014/main" id="{2FAD2858-7206-B24E-FBD5-A4F17933D14F}"/>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3659879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C9FDD-DFD7-4ACE-FE55-7A20644534A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C1C8777-DB76-7F75-09A0-02DA1502114D}"/>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2B188673-63F8-643E-9311-61EB4A98E582}"/>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CAC75955-51C4-0F85-D32D-EDE1FB5883E4}"/>
              </a:ext>
            </a:extLst>
          </p:cNvPr>
          <p:cNvSpPr txBox="1"/>
          <p:nvPr/>
        </p:nvSpPr>
        <p:spPr>
          <a:xfrm>
            <a:off x="342900" y="102871"/>
            <a:ext cx="4552849" cy="507831"/>
          </a:xfrm>
          <a:prstGeom prst="rect">
            <a:avLst/>
          </a:prstGeom>
          <a:noFill/>
        </p:spPr>
        <p:txBody>
          <a:bodyPr wrap="none">
            <a:spAutoFit/>
          </a:bodyPr>
          <a:lstStyle/>
          <a:p>
            <a:pPr algn="l">
              <a:defRPr sz="3600" b="1">
                <a:solidFill>
                  <a:srgbClr val="FFFFFF"/>
                </a:solidFill>
              </a:defRPr>
            </a:pPr>
            <a:r>
              <a:rPr sz="2700"/>
              <a:t>Production Azure Architecture</a:t>
            </a:r>
          </a:p>
        </p:txBody>
      </p:sp>
      <p:sp>
        <p:nvSpPr>
          <p:cNvPr id="5" name="Rounded Rectangle 4">
            <a:extLst>
              <a:ext uri="{FF2B5EF4-FFF2-40B4-BE49-F238E27FC236}">
                <a16:creationId xmlns:a16="http://schemas.microsoft.com/office/drawing/2014/main" id="{56BB5814-FB2C-7A39-9711-E333389BC871}"/>
              </a:ext>
            </a:extLst>
          </p:cNvPr>
          <p:cNvSpPr/>
          <p:nvPr/>
        </p:nvSpPr>
        <p:spPr>
          <a:xfrm>
            <a:off x="685800" y="10287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2B36FF6B-7D29-4367-5E03-4C5A884C29B0}"/>
              </a:ext>
            </a:extLst>
          </p:cNvPr>
          <p:cNvSpPr txBox="1"/>
          <p:nvPr/>
        </p:nvSpPr>
        <p:spPr>
          <a:xfrm>
            <a:off x="1529122" y="1165860"/>
            <a:ext cx="713657" cy="553998"/>
          </a:xfrm>
          <a:prstGeom prst="rect">
            <a:avLst/>
          </a:prstGeom>
          <a:noFill/>
        </p:spPr>
        <p:txBody>
          <a:bodyPr wrap="none">
            <a:spAutoFit/>
          </a:bodyPr>
          <a:lstStyle/>
          <a:p>
            <a:pPr algn="ctr">
              <a:defRPr sz="4000"/>
            </a:pPr>
            <a:r>
              <a:rPr sz="3000"/>
              <a:t>🌐</a:t>
            </a:r>
          </a:p>
        </p:txBody>
      </p:sp>
      <p:sp>
        <p:nvSpPr>
          <p:cNvPr id="7" name="TextBox 6">
            <a:extLst>
              <a:ext uri="{FF2B5EF4-FFF2-40B4-BE49-F238E27FC236}">
                <a16:creationId xmlns:a16="http://schemas.microsoft.com/office/drawing/2014/main" id="{36E1D21E-6EB4-9510-E37A-02E46F16EE52}"/>
              </a:ext>
            </a:extLst>
          </p:cNvPr>
          <p:cNvSpPr txBox="1"/>
          <p:nvPr/>
        </p:nvSpPr>
        <p:spPr>
          <a:xfrm>
            <a:off x="1372829" y="1577340"/>
            <a:ext cx="1026243" cy="300082"/>
          </a:xfrm>
          <a:prstGeom prst="rect">
            <a:avLst/>
          </a:prstGeom>
          <a:noFill/>
        </p:spPr>
        <p:txBody>
          <a:bodyPr wrap="none">
            <a:spAutoFit/>
          </a:bodyPr>
          <a:lstStyle/>
          <a:p>
            <a:pPr algn="ctr">
              <a:defRPr sz="1800" b="1">
                <a:solidFill>
                  <a:srgbClr val="3498DB"/>
                </a:solidFill>
              </a:defRPr>
            </a:pPr>
            <a:r>
              <a:rPr sz="1350"/>
              <a:t>App Service</a:t>
            </a:r>
          </a:p>
        </p:txBody>
      </p:sp>
      <p:sp>
        <p:nvSpPr>
          <p:cNvPr id="8" name="TextBox 7">
            <a:extLst>
              <a:ext uri="{FF2B5EF4-FFF2-40B4-BE49-F238E27FC236}">
                <a16:creationId xmlns:a16="http://schemas.microsoft.com/office/drawing/2014/main" id="{8B14C32A-C35F-D284-F508-A1A86720ED07}"/>
              </a:ext>
            </a:extLst>
          </p:cNvPr>
          <p:cNvSpPr txBox="1"/>
          <p:nvPr/>
        </p:nvSpPr>
        <p:spPr>
          <a:xfrm>
            <a:off x="891540" y="1920240"/>
            <a:ext cx="1988820" cy="415498"/>
          </a:xfrm>
          <a:prstGeom prst="rect">
            <a:avLst/>
          </a:prstGeom>
          <a:noFill/>
        </p:spPr>
        <p:txBody>
          <a:bodyPr wrap="square">
            <a:spAutoFit/>
          </a:bodyPr>
          <a:lstStyle/>
          <a:p>
            <a:pPr algn="ctr">
              <a:defRPr sz="1400">
                <a:solidFill>
                  <a:srgbClr val="555555"/>
                </a:solidFill>
              </a:defRPr>
            </a:pPr>
            <a:r>
              <a:rPr sz="1050"/>
              <a:t>Host MCP servers with auto-scaling</a:t>
            </a:r>
          </a:p>
        </p:txBody>
      </p:sp>
      <p:sp>
        <p:nvSpPr>
          <p:cNvPr id="9" name="Rounded Rectangle 8">
            <a:extLst>
              <a:ext uri="{FF2B5EF4-FFF2-40B4-BE49-F238E27FC236}">
                <a16:creationId xmlns:a16="http://schemas.microsoft.com/office/drawing/2014/main" id="{CCFA8D8B-09D7-2879-ED29-BAB4614C397A}"/>
              </a:ext>
            </a:extLst>
          </p:cNvPr>
          <p:cNvSpPr/>
          <p:nvPr/>
        </p:nvSpPr>
        <p:spPr>
          <a:xfrm>
            <a:off x="3429000" y="10287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a:extLst>
              <a:ext uri="{FF2B5EF4-FFF2-40B4-BE49-F238E27FC236}">
                <a16:creationId xmlns:a16="http://schemas.microsoft.com/office/drawing/2014/main" id="{294C1819-C4A6-67ED-4C84-36F8BCA9F285}"/>
              </a:ext>
            </a:extLst>
          </p:cNvPr>
          <p:cNvSpPr txBox="1"/>
          <p:nvPr/>
        </p:nvSpPr>
        <p:spPr>
          <a:xfrm>
            <a:off x="4272322" y="1165860"/>
            <a:ext cx="713657" cy="553998"/>
          </a:xfrm>
          <a:prstGeom prst="rect">
            <a:avLst/>
          </a:prstGeom>
          <a:noFill/>
        </p:spPr>
        <p:txBody>
          <a:bodyPr wrap="none">
            <a:spAutoFit/>
          </a:bodyPr>
          <a:lstStyle/>
          <a:p>
            <a:pPr algn="ctr">
              <a:defRPr sz="4000"/>
            </a:pPr>
            <a:r>
              <a:rPr sz="3000"/>
              <a:t>🔐</a:t>
            </a:r>
          </a:p>
        </p:txBody>
      </p:sp>
      <p:sp>
        <p:nvSpPr>
          <p:cNvPr id="11" name="TextBox 10">
            <a:extLst>
              <a:ext uri="{FF2B5EF4-FFF2-40B4-BE49-F238E27FC236}">
                <a16:creationId xmlns:a16="http://schemas.microsoft.com/office/drawing/2014/main" id="{37A20ADF-9014-FC85-C571-DF1C4A604394}"/>
              </a:ext>
            </a:extLst>
          </p:cNvPr>
          <p:cNvSpPr txBox="1"/>
          <p:nvPr/>
        </p:nvSpPr>
        <p:spPr>
          <a:xfrm>
            <a:off x="4201726" y="1577340"/>
            <a:ext cx="854849" cy="300082"/>
          </a:xfrm>
          <a:prstGeom prst="rect">
            <a:avLst/>
          </a:prstGeom>
          <a:noFill/>
        </p:spPr>
        <p:txBody>
          <a:bodyPr wrap="none">
            <a:spAutoFit/>
          </a:bodyPr>
          <a:lstStyle/>
          <a:p>
            <a:pPr algn="ctr">
              <a:defRPr sz="1800" b="1">
                <a:solidFill>
                  <a:srgbClr val="3498DB"/>
                </a:solidFill>
              </a:defRPr>
            </a:pPr>
            <a:r>
              <a:rPr sz="1350"/>
              <a:t>Key Vault</a:t>
            </a:r>
          </a:p>
        </p:txBody>
      </p:sp>
      <p:sp>
        <p:nvSpPr>
          <p:cNvPr id="12" name="TextBox 11">
            <a:extLst>
              <a:ext uri="{FF2B5EF4-FFF2-40B4-BE49-F238E27FC236}">
                <a16:creationId xmlns:a16="http://schemas.microsoft.com/office/drawing/2014/main" id="{F8769860-BAA6-2C58-0137-95367B4EEBD9}"/>
              </a:ext>
            </a:extLst>
          </p:cNvPr>
          <p:cNvSpPr txBox="1"/>
          <p:nvPr/>
        </p:nvSpPr>
        <p:spPr>
          <a:xfrm>
            <a:off x="3634740" y="1920240"/>
            <a:ext cx="1988820" cy="253916"/>
          </a:xfrm>
          <a:prstGeom prst="rect">
            <a:avLst/>
          </a:prstGeom>
          <a:noFill/>
        </p:spPr>
        <p:txBody>
          <a:bodyPr wrap="square">
            <a:spAutoFit/>
          </a:bodyPr>
          <a:lstStyle/>
          <a:p>
            <a:pPr algn="ctr">
              <a:defRPr sz="1400">
                <a:solidFill>
                  <a:srgbClr val="555555"/>
                </a:solidFill>
              </a:defRPr>
            </a:pPr>
            <a:r>
              <a:rPr sz="1050"/>
              <a:t>Secure secrets &amp; API keys</a:t>
            </a:r>
          </a:p>
        </p:txBody>
      </p:sp>
      <p:sp>
        <p:nvSpPr>
          <p:cNvPr id="13" name="Rounded Rectangle 12">
            <a:extLst>
              <a:ext uri="{FF2B5EF4-FFF2-40B4-BE49-F238E27FC236}">
                <a16:creationId xmlns:a16="http://schemas.microsoft.com/office/drawing/2014/main" id="{678208DC-3790-A8E1-9729-9E309E7E5B19}"/>
              </a:ext>
            </a:extLst>
          </p:cNvPr>
          <p:cNvSpPr/>
          <p:nvPr/>
        </p:nvSpPr>
        <p:spPr>
          <a:xfrm>
            <a:off x="6172200" y="10287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a:extLst>
              <a:ext uri="{FF2B5EF4-FFF2-40B4-BE49-F238E27FC236}">
                <a16:creationId xmlns:a16="http://schemas.microsoft.com/office/drawing/2014/main" id="{B3B3DAB6-0573-C994-1BB7-09F7B1AB27E7}"/>
              </a:ext>
            </a:extLst>
          </p:cNvPr>
          <p:cNvSpPr txBox="1"/>
          <p:nvPr/>
        </p:nvSpPr>
        <p:spPr>
          <a:xfrm>
            <a:off x="7015522" y="1165860"/>
            <a:ext cx="713657" cy="553998"/>
          </a:xfrm>
          <a:prstGeom prst="rect">
            <a:avLst/>
          </a:prstGeom>
          <a:noFill/>
        </p:spPr>
        <p:txBody>
          <a:bodyPr wrap="none">
            <a:spAutoFit/>
          </a:bodyPr>
          <a:lstStyle/>
          <a:p>
            <a:pPr algn="ctr">
              <a:defRPr sz="4000"/>
            </a:pPr>
            <a:r>
              <a:rPr sz="3000"/>
              <a:t>🗄️</a:t>
            </a:r>
          </a:p>
        </p:txBody>
      </p:sp>
      <p:sp>
        <p:nvSpPr>
          <p:cNvPr id="15" name="TextBox 14">
            <a:extLst>
              <a:ext uri="{FF2B5EF4-FFF2-40B4-BE49-F238E27FC236}">
                <a16:creationId xmlns:a16="http://schemas.microsoft.com/office/drawing/2014/main" id="{5194E622-498B-7DD3-CD32-95B559385A7A}"/>
              </a:ext>
            </a:extLst>
          </p:cNvPr>
          <p:cNvSpPr txBox="1"/>
          <p:nvPr/>
        </p:nvSpPr>
        <p:spPr>
          <a:xfrm>
            <a:off x="6879267" y="1577340"/>
            <a:ext cx="986168" cy="300082"/>
          </a:xfrm>
          <a:prstGeom prst="rect">
            <a:avLst/>
          </a:prstGeom>
          <a:noFill/>
        </p:spPr>
        <p:txBody>
          <a:bodyPr wrap="none">
            <a:spAutoFit/>
          </a:bodyPr>
          <a:lstStyle/>
          <a:p>
            <a:pPr algn="ctr">
              <a:defRPr sz="1800" b="1">
                <a:solidFill>
                  <a:srgbClr val="3498DB"/>
                </a:solidFill>
              </a:defRPr>
            </a:pPr>
            <a:r>
              <a:rPr sz="1350"/>
              <a:t>Cosmos DB</a:t>
            </a:r>
          </a:p>
        </p:txBody>
      </p:sp>
      <p:sp>
        <p:nvSpPr>
          <p:cNvPr id="16" name="TextBox 15">
            <a:extLst>
              <a:ext uri="{FF2B5EF4-FFF2-40B4-BE49-F238E27FC236}">
                <a16:creationId xmlns:a16="http://schemas.microsoft.com/office/drawing/2014/main" id="{9CEC402B-8E25-2743-A802-8D1360A013AC}"/>
              </a:ext>
            </a:extLst>
          </p:cNvPr>
          <p:cNvSpPr txBox="1"/>
          <p:nvPr/>
        </p:nvSpPr>
        <p:spPr>
          <a:xfrm>
            <a:off x="6377940" y="1920240"/>
            <a:ext cx="1988820" cy="253916"/>
          </a:xfrm>
          <a:prstGeom prst="rect">
            <a:avLst/>
          </a:prstGeom>
          <a:noFill/>
        </p:spPr>
        <p:txBody>
          <a:bodyPr wrap="square">
            <a:spAutoFit/>
          </a:bodyPr>
          <a:lstStyle/>
          <a:p>
            <a:pPr algn="ctr">
              <a:defRPr sz="1400">
                <a:solidFill>
                  <a:srgbClr val="555555"/>
                </a:solidFill>
              </a:defRPr>
            </a:pPr>
            <a:r>
              <a:rPr sz="1050"/>
              <a:t>Global distributed database</a:t>
            </a:r>
          </a:p>
        </p:txBody>
      </p:sp>
      <p:sp>
        <p:nvSpPr>
          <p:cNvPr id="17" name="Rounded Rectangle 16">
            <a:extLst>
              <a:ext uri="{FF2B5EF4-FFF2-40B4-BE49-F238E27FC236}">
                <a16:creationId xmlns:a16="http://schemas.microsoft.com/office/drawing/2014/main" id="{275FBD1C-AB3F-DFE7-7ADA-81ECF47E842A}"/>
              </a:ext>
            </a:extLst>
          </p:cNvPr>
          <p:cNvSpPr/>
          <p:nvPr/>
        </p:nvSpPr>
        <p:spPr>
          <a:xfrm>
            <a:off x="685800" y="27432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a:extLst>
              <a:ext uri="{FF2B5EF4-FFF2-40B4-BE49-F238E27FC236}">
                <a16:creationId xmlns:a16="http://schemas.microsoft.com/office/drawing/2014/main" id="{F6B46AE3-8B16-7F40-A4E4-2F7D8AFB53C5}"/>
              </a:ext>
            </a:extLst>
          </p:cNvPr>
          <p:cNvSpPr txBox="1"/>
          <p:nvPr/>
        </p:nvSpPr>
        <p:spPr>
          <a:xfrm>
            <a:off x="1529122" y="2880360"/>
            <a:ext cx="713657" cy="553998"/>
          </a:xfrm>
          <a:prstGeom prst="rect">
            <a:avLst/>
          </a:prstGeom>
          <a:noFill/>
        </p:spPr>
        <p:txBody>
          <a:bodyPr wrap="none">
            <a:spAutoFit/>
          </a:bodyPr>
          <a:lstStyle/>
          <a:p>
            <a:pPr algn="ctr">
              <a:defRPr sz="4000"/>
            </a:pPr>
            <a:r>
              <a:rPr sz="3000"/>
              <a:t>🔍</a:t>
            </a:r>
          </a:p>
        </p:txBody>
      </p:sp>
      <p:sp>
        <p:nvSpPr>
          <p:cNvPr id="19" name="TextBox 18">
            <a:extLst>
              <a:ext uri="{FF2B5EF4-FFF2-40B4-BE49-F238E27FC236}">
                <a16:creationId xmlns:a16="http://schemas.microsoft.com/office/drawing/2014/main" id="{4B522BA0-719C-DF27-EA60-87BEA73A035B}"/>
              </a:ext>
            </a:extLst>
          </p:cNvPr>
          <p:cNvSpPr txBox="1"/>
          <p:nvPr/>
        </p:nvSpPr>
        <p:spPr>
          <a:xfrm>
            <a:off x="1459391" y="3291840"/>
            <a:ext cx="853119" cy="300082"/>
          </a:xfrm>
          <a:prstGeom prst="rect">
            <a:avLst/>
          </a:prstGeom>
          <a:noFill/>
        </p:spPr>
        <p:txBody>
          <a:bodyPr wrap="none">
            <a:spAutoFit/>
          </a:bodyPr>
          <a:lstStyle/>
          <a:p>
            <a:pPr algn="ctr">
              <a:defRPr sz="1800" b="1">
                <a:solidFill>
                  <a:srgbClr val="3498DB"/>
                </a:solidFill>
              </a:defRPr>
            </a:pPr>
            <a:r>
              <a:rPr sz="1350"/>
              <a:t>AI Search</a:t>
            </a:r>
          </a:p>
        </p:txBody>
      </p:sp>
      <p:sp>
        <p:nvSpPr>
          <p:cNvPr id="20" name="TextBox 19">
            <a:extLst>
              <a:ext uri="{FF2B5EF4-FFF2-40B4-BE49-F238E27FC236}">
                <a16:creationId xmlns:a16="http://schemas.microsoft.com/office/drawing/2014/main" id="{49FF6D19-DC4B-EA20-8F59-D1478D0657B1}"/>
              </a:ext>
            </a:extLst>
          </p:cNvPr>
          <p:cNvSpPr txBox="1"/>
          <p:nvPr/>
        </p:nvSpPr>
        <p:spPr>
          <a:xfrm>
            <a:off x="891540" y="3634740"/>
            <a:ext cx="1988820" cy="253916"/>
          </a:xfrm>
          <a:prstGeom prst="rect">
            <a:avLst/>
          </a:prstGeom>
          <a:noFill/>
        </p:spPr>
        <p:txBody>
          <a:bodyPr wrap="square">
            <a:spAutoFit/>
          </a:bodyPr>
          <a:lstStyle/>
          <a:p>
            <a:pPr algn="ctr">
              <a:defRPr sz="1400">
                <a:solidFill>
                  <a:srgbClr val="555555"/>
                </a:solidFill>
              </a:defRPr>
            </a:pPr>
            <a:r>
              <a:rPr sz="1050"/>
              <a:t>Vector search &amp; RAG</a:t>
            </a:r>
          </a:p>
        </p:txBody>
      </p:sp>
      <p:sp>
        <p:nvSpPr>
          <p:cNvPr id="21" name="Rounded Rectangle 20">
            <a:extLst>
              <a:ext uri="{FF2B5EF4-FFF2-40B4-BE49-F238E27FC236}">
                <a16:creationId xmlns:a16="http://schemas.microsoft.com/office/drawing/2014/main" id="{A8FFE503-3243-C37B-E6CE-16F79120F72E}"/>
              </a:ext>
            </a:extLst>
          </p:cNvPr>
          <p:cNvSpPr/>
          <p:nvPr/>
        </p:nvSpPr>
        <p:spPr>
          <a:xfrm>
            <a:off x="3429000" y="27432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a:extLst>
              <a:ext uri="{FF2B5EF4-FFF2-40B4-BE49-F238E27FC236}">
                <a16:creationId xmlns:a16="http://schemas.microsoft.com/office/drawing/2014/main" id="{9CAAF78C-E8BF-8C23-FA5C-4115A45A40BF}"/>
              </a:ext>
            </a:extLst>
          </p:cNvPr>
          <p:cNvSpPr txBox="1"/>
          <p:nvPr/>
        </p:nvSpPr>
        <p:spPr>
          <a:xfrm>
            <a:off x="4272322" y="2880360"/>
            <a:ext cx="713657" cy="553998"/>
          </a:xfrm>
          <a:prstGeom prst="rect">
            <a:avLst/>
          </a:prstGeom>
          <a:noFill/>
        </p:spPr>
        <p:txBody>
          <a:bodyPr wrap="none">
            <a:spAutoFit/>
          </a:bodyPr>
          <a:lstStyle/>
          <a:p>
            <a:pPr algn="ctr">
              <a:defRPr sz="4000"/>
            </a:pPr>
            <a:r>
              <a:rPr sz="3000"/>
              <a:t>📊</a:t>
            </a:r>
          </a:p>
        </p:txBody>
      </p:sp>
      <p:sp>
        <p:nvSpPr>
          <p:cNvPr id="23" name="TextBox 22">
            <a:extLst>
              <a:ext uri="{FF2B5EF4-FFF2-40B4-BE49-F238E27FC236}">
                <a16:creationId xmlns:a16="http://schemas.microsoft.com/office/drawing/2014/main" id="{228D49B7-F644-8B04-F169-F5CF51C58B36}"/>
              </a:ext>
            </a:extLst>
          </p:cNvPr>
          <p:cNvSpPr txBox="1"/>
          <p:nvPr/>
        </p:nvSpPr>
        <p:spPr>
          <a:xfrm>
            <a:off x="4095190" y="3291840"/>
            <a:ext cx="1067921" cy="300082"/>
          </a:xfrm>
          <a:prstGeom prst="rect">
            <a:avLst/>
          </a:prstGeom>
          <a:noFill/>
        </p:spPr>
        <p:txBody>
          <a:bodyPr wrap="none">
            <a:spAutoFit/>
          </a:bodyPr>
          <a:lstStyle/>
          <a:p>
            <a:pPr algn="ctr">
              <a:defRPr sz="1800" b="1">
                <a:solidFill>
                  <a:srgbClr val="3498DB"/>
                </a:solidFill>
              </a:defRPr>
            </a:pPr>
            <a:r>
              <a:rPr sz="1350"/>
              <a:t>App Insights</a:t>
            </a:r>
          </a:p>
        </p:txBody>
      </p:sp>
      <p:sp>
        <p:nvSpPr>
          <p:cNvPr id="24" name="TextBox 23">
            <a:extLst>
              <a:ext uri="{FF2B5EF4-FFF2-40B4-BE49-F238E27FC236}">
                <a16:creationId xmlns:a16="http://schemas.microsoft.com/office/drawing/2014/main" id="{E78BDD99-D6FF-9B1B-E7B7-238EBFFF7137}"/>
              </a:ext>
            </a:extLst>
          </p:cNvPr>
          <p:cNvSpPr txBox="1"/>
          <p:nvPr/>
        </p:nvSpPr>
        <p:spPr>
          <a:xfrm>
            <a:off x="3634740" y="3634740"/>
            <a:ext cx="1988820" cy="253916"/>
          </a:xfrm>
          <a:prstGeom prst="rect">
            <a:avLst/>
          </a:prstGeom>
          <a:noFill/>
        </p:spPr>
        <p:txBody>
          <a:bodyPr wrap="square">
            <a:spAutoFit/>
          </a:bodyPr>
          <a:lstStyle/>
          <a:p>
            <a:pPr algn="ctr">
              <a:defRPr sz="1400">
                <a:solidFill>
                  <a:srgbClr val="555555"/>
                </a:solidFill>
              </a:defRPr>
            </a:pPr>
            <a:r>
              <a:rPr sz="1050"/>
              <a:t>Monitoring &amp; diagnostics</a:t>
            </a:r>
          </a:p>
        </p:txBody>
      </p:sp>
      <p:sp>
        <p:nvSpPr>
          <p:cNvPr id="25" name="Rounded Rectangle 24">
            <a:extLst>
              <a:ext uri="{FF2B5EF4-FFF2-40B4-BE49-F238E27FC236}">
                <a16:creationId xmlns:a16="http://schemas.microsoft.com/office/drawing/2014/main" id="{966A9139-D1C9-01DA-8992-D143054A898F}"/>
              </a:ext>
            </a:extLst>
          </p:cNvPr>
          <p:cNvSpPr/>
          <p:nvPr/>
        </p:nvSpPr>
        <p:spPr>
          <a:xfrm>
            <a:off x="6172200" y="27432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a:extLst>
              <a:ext uri="{FF2B5EF4-FFF2-40B4-BE49-F238E27FC236}">
                <a16:creationId xmlns:a16="http://schemas.microsoft.com/office/drawing/2014/main" id="{F46D48B3-8C82-0DC6-16EB-8DCA617142CB}"/>
              </a:ext>
            </a:extLst>
          </p:cNvPr>
          <p:cNvSpPr txBox="1"/>
          <p:nvPr/>
        </p:nvSpPr>
        <p:spPr>
          <a:xfrm>
            <a:off x="7015522" y="2880360"/>
            <a:ext cx="713657" cy="553998"/>
          </a:xfrm>
          <a:prstGeom prst="rect">
            <a:avLst/>
          </a:prstGeom>
          <a:noFill/>
        </p:spPr>
        <p:txBody>
          <a:bodyPr wrap="none">
            <a:spAutoFit/>
          </a:bodyPr>
          <a:lstStyle/>
          <a:p>
            <a:pPr algn="ctr">
              <a:defRPr sz="4000"/>
            </a:pPr>
            <a:r>
              <a:rPr sz="3000"/>
              <a:t>⚡</a:t>
            </a:r>
          </a:p>
        </p:txBody>
      </p:sp>
      <p:sp>
        <p:nvSpPr>
          <p:cNvPr id="27" name="TextBox 26">
            <a:extLst>
              <a:ext uri="{FF2B5EF4-FFF2-40B4-BE49-F238E27FC236}">
                <a16:creationId xmlns:a16="http://schemas.microsoft.com/office/drawing/2014/main" id="{BE591D6E-2C36-2AB3-9CAF-9BC36DBE0D39}"/>
              </a:ext>
            </a:extLst>
          </p:cNvPr>
          <p:cNvSpPr txBox="1"/>
          <p:nvPr/>
        </p:nvSpPr>
        <p:spPr>
          <a:xfrm>
            <a:off x="6852015" y="3291840"/>
            <a:ext cx="1040671" cy="300082"/>
          </a:xfrm>
          <a:prstGeom prst="rect">
            <a:avLst/>
          </a:prstGeom>
          <a:noFill/>
        </p:spPr>
        <p:txBody>
          <a:bodyPr wrap="none">
            <a:spAutoFit/>
          </a:bodyPr>
          <a:lstStyle/>
          <a:p>
            <a:pPr algn="ctr">
              <a:defRPr sz="1800" b="1">
                <a:solidFill>
                  <a:srgbClr val="3498DB"/>
                </a:solidFill>
              </a:defRPr>
            </a:pPr>
            <a:r>
              <a:rPr sz="1350"/>
              <a:t>Redis Cache</a:t>
            </a:r>
          </a:p>
        </p:txBody>
      </p:sp>
      <p:sp>
        <p:nvSpPr>
          <p:cNvPr id="28" name="TextBox 27">
            <a:extLst>
              <a:ext uri="{FF2B5EF4-FFF2-40B4-BE49-F238E27FC236}">
                <a16:creationId xmlns:a16="http://schemas.microsoft.com/office/drawing/2014/main" id="{0522A0BD-9E3F-F31E-7D70-69FF067FB526}"/>
              </a:ext>
            </a:extLst>
          </p:cNvPr>
          <p:cNvSpPr txBox="1"/>
          <p:nvPr/>
        </p:nvSpPr>
        <p:spPr>
          <a:xfrm>
            <a:off x="6377940" y="3634740"/>
            <a:ext cx="1988820" cy="253916"/>
          </a:xfrm>
          <a:prstGeom prst="rect">
            <a:avLst/>
          </a:prstGeom>
          <a:noFill/>
        </p:spPr>
        <p:txBody>
          <a:bodyPr wrap="square">
            <a:spAutoFit/>
          </a:bodyPr>
          <a:lstStyle/>
          <a:p>
            <a:pPr algn="ctr">
              <a:defRPr sz="1400">
                <a:solidFill>
                  <a:srgbClr val="555555"/>
                </a:solidFill>
              </a:defRPr>
            </a:pPr>
            <a:r>
              <a:rPr sz="1050"/>
              <a:t>Fast in-memory storage</a:t>
            </a:r>
          </a:p>
        </p:txBody>
      </p:sp>
    </p:spTree>
    <p:extLst>
      <p:ext uri="{BB962C8B-B14F-4D97-AF65-F5344CB8AC3E}">
        <p14:creationId xmlns:p14="http://schemas.microsoft.com/office/powerpoint/2010/main" val="5858692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7CD81-BBBD-A9ED-E983-E4459AB3D51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9A3871-573B-8382-EE30-267350195B69}"/>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AFB4ACFD-435C-F04D-DB0B-A5CB3033EBAF}"/>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5DF7505A-286D-C85F-E442-3F3BF666DCD2}"/>
              </a:ext>
            </a:extLst>
          </p:cNvPr>
          <p:cNvSpPr txBox="1"/>
          <p:nvPr/>
        </p:nvSpPr>
        <p:spPr>
          <a:xfrm>
            <a:off x="342900" y="102871"/>
            <a:ext cx="4104009" cy="507831"/>
          </a:xfrm>
          <a:prstGeom prst="rect">
            <a:avLst/>
          </a:prstGeom>
          <a:noFill/>
        </p:spPr>
        <p:txBody>
          <a:bodyPr wrap="none">
            <a:spAutoFit/>
          </a:bodyPr>
          <a:lstStyle/>
          <a:p>
            <a:pPr algn="l">
              <a:defRPr sz="3600" b="1">
                <a:solidFill>
                  <a:srgbClr val="FFFFFF"/>
                </a:solidFill>
              </a:defRPr>
            </a:pPr>
            <a:r>
              <a:rPr sz="2700"/>
              <a:t>CI/CD Deployment Pipeline</a:t>
            </a:r>
          </a:p>
        </p:txBody>
      </p:sp>
      <p:sp>
        <p:nvSpPr>
          <p:cNvPr id="5" name="Rounded Rectangle 4">
            <a:extLst>
              <a:ext uri="{FF2B5EF4-FFF2-40B4-BE49-F238E27FC236}">
                <a16:creationId xmlns:a16="http://schemas.microsoft.com/office/drawing/2014/main" id="{C4F74F82-4E96-A786-EE0B-BDD0F28C6C5E}"/>
              </a:ext>
            </a:extLst>
          </p:cNvPr>
          <p:cNvSpPr/>
          <p:nvPr/>
        </p:nvSpPr>
        <p:spPr>
          <a:xfrm>
            <a:off x="548640" y="1714500"/>
            <a:ext cx="1508760" cy="205740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28BD337C-B0E1-EB2C-DADB-E03D0A862364}"/>
              </a:ext>
            </a:extLst>
          </p:cNvPr>
          <p:cNvSpPr txBox="1"/>
          <p:nvPr/>
        </p:nvSpPr>
        <p:spPr>
          <a:xfrm>
            <a:off x="1112904" y="1851660"/>
            <a:ext cx="380233" cy="553998"/>
          </a:xfrm>
          <a:prstGeom prst="rect">
            <a:avLst/>
          </a:prstGeom>
          <a:noFill/>
        </p:spPr>
        <p:txBody>
          <a:bodyPr wrap="none">
            <a:spAutoFit/>
          </a:bodyPr>
          <a:lstStyle/>
          <a:p>
            <a:pPr algn="ctr">
              <a:defRPr sz="4000" b="1">
                <a:solidFill>
                  <a:srgbClr val="FFFFFF"/>
                </a:solidFill>
              </a:defRPr>
            </a:pPr>
            <a:r>
              <a:rPr sz="3000"/>
              <a:t>1</a:t>
            </a:r>
          </a:p>
        </p:txBody>
      </p:sp>
      <p:sp>
        <p:nvSpPr>
          <p:cNvPr id="7" name="TextBox 6">
            <a:extLst>
              <a:ext uri="{FF2B5EF4-FFF2-40B4-BE49-F238E27FC236}">
                <a16:creationId xmlns:a16="http://schemas.microsoft.com/office/drawing/2014/main" id="{663EAF6A-F80C-31FF-27A7-611931106FA5}"/>
              </a:ext>
            </a:extLst>
          </p:cNvPr>
          <p:cNvSpPr txBox="1"/>
          <p:nvPr/>
        </p:nvSpPr>
        <p:spPr>
          <a:xfrm>
            <a:off x="685800" y="2400300"/>
            <a:ext cx="1234440" cy="484748"/>
          </a:xfrm>
          <a:prstGeom prst="rect">
            <a:avLst/>
          </a:prstGeom>
          <a:noFill/>
        </p:spPr>
        <p:txBody>
          <a:bodyPr wrap="square">
            <a:spAutoFit/>
          </a:bodyPr>
          <a:lstStyle/>
          <a:p>
            <a:pPr algn="ctr">
              <a:defRPr sz="1600" b="1">
                <a:solidFill>
                  <a:srgbClr val="FFFFFF"/>
                </a:solidFill>
              </a:defRPr>
            </a:pPr>
            <a:r>
              <a:rPr sz="1200"/>
              <a:t>Code</a:t>
            </a:r>
          </a:p>
          <a:p>
            <a:r>
              <a:rPr sz="1350"/>
              <a:t>Commit</a:t>
            </a:r>
          </a:p>
        </p:txBody>
      </p:sp>
      <p:sp>
        <p:nvSpPr>
          <p:cNvPr id="8" name="TextBox 7">
            <a:extLst>
              <a:ext uri="{FF2B5EF4-FFF2-40B4-BE49-F238E27FC236}">
                <a16:creationId xmlns:a16="http://schemas.microsoft.com/office/drawing/2014/main" id="{DE0F5A1D-EA1A-2F93-D80C-B7808FC76947}"/>
              </a:ext>
            </a:extLst>
          </p:cNvPr>
          <p:cNvSpPr txBox="1"/>
          <p:nvPr/>
        </p:nvSpPr>
        <p:spPr>
          <a:xfrm>
            <a:off x="685800" y="3017521"/>
            <a:ext cx="1234440" cy="450123"/>
          </a:xfrm>
          <a:prstGeom prst="rect">
            <a:avLst/>
          </a:prstGeom>
          <a:noFill/>
        </p:spPr>
        <p:txBody>
          <a:bodyPr wrap="square">
            <a:spAutoFit/>
          </a:bodyPr>
          <a:lstStyle/>
          <a:p>
            <a:pPr algn="ctr">
              <a:defRPr sz="1300">
                <a:solidFill>
                  <a:srgbClr val="FFFFFF"/>
                </a:solidFill>
              </a:defRPr>
            </a:pPr>
            <a:r>
              <a:rPr sz="975"/>
              <a:t>Push to</a:t>
            </a:r>
          </a:p>
          <a:p>
            <a:r>
              <a:rPr sz="1350"/>
              <a:t>GitHub</a:t>
            </a:r>
          </a:p>
        </p:txBody>
      </p:sp>
      <p:sp>
        <p:nvSpPr>
          <p:cNvPr id="9" name="TextBox 8">
            <a:extLst>
              <a:ext uri="{FF2B5EF4-FFF2-40B4-BE49-F238E27FC236}">
                <a16:creationId xmlns:a16="http://schemas.microsoft.com/office/drawing/2014/main" id="{07767580-4A73-5E41-4FA4-6D11CAFA2CA7}"/>
              </a:ext>
            </a:extLst>
          </p:cNvPr>
          <p:cNvSpPr txBox="1"/>
          <p:nvPr/>
        </p:nvSpPr>
        <p:spPr>
          <a:xfrm>
            <a:off x="2091690" y="2606040"/>
            <a:ext cx="463588" cy="461665"/>
          </a:xfrm>
          <a:prstGeom prst="rect">
            <a:avLst/>
          </a:prstGeom>
          <a:noFill/>
        </p:spPr>
        <p:txBody>
          <a:bodyPr wrap="none">
            <a:spAutoFit/>
          </a:bodyPr>
          <a:lstStyle/>
          <a:p>
            <a:pPr>
              <a:defRPr sz="3200" b="1">
                <a:solidFill>
                  <a:srgbClr val="555555"/>
                </a:solidFill>
              </a:defRPr>
            </a:pPr>
            <a:r>
              <a:rPr sz="2400"/>
              <a:t>→</a:t>
            </a:r>
          </a:p>
        </p:txBody>
      </p:sp>
      <p:sp>
        <p:nvSpPr>
          <p:cNvPr id="10" name="Rounded Rectangle 9">
            <a:extLst>
              <a:ext uri="{FF2B5EF4-FFF2-40B4-BE49-F238E27FC236}">
                <a16:creationId xmlns:a16="http://schemas.microsoft.com/office/drawing/2014/main" id="{0B0D728E-5F57-E119-4998-9D610EBDE692}"/>
              </a:ext>
            </a:extLst>
          </p:cNvPr>
          <p:cNvSpPr/>
          <p:nvPr/>
        </p:nvSpPr>
        <p:spPr>
          <a:xfrm>
            <a:off x="2263140" y="1714500"/>
            <a:ext cx="1508760" cy="205740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a:extLst>
              <a:ext uri="{FF2B5EF4-FFF2-40B4-BE49-F238E27FC236}">
                <a16:creationId xmlns:a16="http://schemas.microsoft.com/office/drawing/2014/main" id="{8AF32564-048D-0C06-5C78-97102698ACDC}"/>
              </a:ext>
            </a:extLst>
          </p:cNvPr>
          <p:cNvSpPr txBox="1"/>
          <p:nvPr/>
        </p:nvSpPr>
        <p:spPr>
          <a:xfrm>
            <a:off x="2827404" y="1851660"/>
            <a:ext cx="380233" cy="553998"/>
          </a:xfrm>
          <a:prstGeom prst="rect">
            <a:avLst/>
          </a:prstGeom>
          <a:noFill/>
        </p:spPr>
        <p:txBody>
          <a:bodyPr wrap="none">
            <a:spAutoFit/>
          </a:bodyPr>
          <a:lstStyle/>
          <a:p>
            <a:pPr algn="ctr">
              <a:defRPr sz="4000" b="1">
                <a:solidFill>
                  <a:srgbClr val="FFFFFF"/>
                </a:solidFill>
              </a:defRPr>
            </a:pPr>
            <a:r>
              <a:rPr sz="3000"/>
              <a:t>2</a:t>
            </a:r>
          </a:p>
        </p:txBody>
      </p:sp>
      <p:sp>
        <p:nvSpPr>
          <p:cNvPr id="12" name="TextBox 11">
            <a:extLst>
              <a:ext uri="{FF2B5EF4-FFF2-40B4-BE49-F238E27FC236}">
                <a16:creationId xmlns:a16="http://schemas.microsoft.com/office/drawing/2014/main" id="{539FA6CD-1642-48AA-8EAC-D3BBC0224346}"/>
              </a:ext>
            </a:extLst>
          </p:cNvPr>
          <p:cNvSpPr txBox="1"/>
          <p:nvPr/>
        </p:nvSpPr>
        <p:spPr>
          <a:xfrm>
            <a:off x="2400300" y="2400300"/>
            <a:ext cx="1234440" cy="484748"/>
          </a:xfrm>
          <a:prstGeom prst="rect">
            <a:avLst/>
          </a:prstGeom>
          <a:noFill/>
        </p:spPr>
        <p:txBody>
          <a:bodyPr wrap="square">
            <a:spAutoFit/>
          </a:bodyPr>
          <a:lstStyle/>
          <a:p>
            <a:pPr algn="ctr">
              <a:defRPr sz="1600" b="1">
                <a:solidFill>
                  <a:srgbClr val="FFFFFF"/>
                </a:solidFill>
              </a:defRPr>
            </a:pPr>
            <a:r>
              <a:rPr sz="1200"/>
              <a:t>Build</a:t>
            </a:r>
          </a:p>
          <a:p>
            <a:r>
              <a:rPr sz="1350"/>
              <a:t>&amp; Test</a:t>
            </a:r>
          </a:p>
        </p:txBody>
      </p:sp>
      <p:sp>
        <p:nvSpPr>
          <p:cNvPr id="13" name="TextBox 12">
            <a:extLst>
              <a:ext uri="{FF2B5EF4-FFF2-40B4-BE49-F238E27FC236}">
                <a16:creationId xmlns:a16="http://schemas.microsoft.com/office/drawing/2014/main" id="{F261E836-406F-76BF-C3D3-5C4BD3891B77}"/>
              </a:ext>
            </a:extLst>
          </p:cNvPr>
          <p:cNvSpPr txBox="1"/>
          <p:nvPr/>
        </p:nvSpPr>
        <p:spPr>
          <a:xfrm>
            <a:off x="2400300" y="3017521"/>
            <a:ext cx="1234440" cy="450123"/>
          </a:xfrm>
          <a:prstGeom prst="rect">
            <a:avLst/>
          </a:prstGeom>
          <a:noFill/>
        </p:spPr>
        <p:txBody>
          <a:bodyPr wrap="square">
            <a:spAutoFit/>
          </a:bodyPr>
          <a:lstStyle/>
          <a:p>
            <a:pPr algn="ctr">
              <a:defRPr sz="1300">
                <a:solidFill>
                  <a:srgbClr val="FFFFFF"/>
                </a:solidFill>
              </a:defRPr>
            </a:pPr>
            <a:r>
              <a:rPr sz="975"/>
              <a:t>GitHub</a:t>
            </a:r>
          </a:p>
          <a:p>
            <a:r>
              <a:rPr sz="1350"/>
              <a:t>Actions</a:t>
            </a:r>
          </a:p>
        </p:txBody>
      </p:sp>
      <p:sp>
        <p:nvSpPr>
          <p:cNvPr id="14" name="TextBox 13">
            <a:extLst>
              <a:ext uri="{FF2B5EF4-FFF2-40B4-BE49-F238E27FC236}">
                <a16:creationId xmlns:a16="http://schemas.microsoft.com/office/drawing/2014/main" id="{1F139B7C-A4C8-AE91-0A27-0BBE439BDDCD}"/>
              </a:ext>
            </a:extLst>
          </p:cNvPr>
          <p:cNvSpPr txBox="1"/>
          <p:nvPr/>
        </p:nvSpPr>
        <p:spPr>
          <a:xfrm>
            <a:off x="3806190" y="2606040"/>
            <a:ext cx="463588" cy="461665"/>
          </a:xfrm>
          <a:prstGeom prst="rect">
            <a:avLst/>
          </a:prstGeom>
          <a:noFill/>
        </p:spPr>
        <p:txBody>
          <a:bodyPr wrap="none">
            <a:spAutoFit/>
          </a:bodyPr>
          <a:lstStyle/>
          <a:p>
            <a:pPr>
              <a:defRPr sz="3200" b="1">
                <a:solidFill>
                  <a:srgbClr val="555555"/>
                </a:solidFill>
              </a:defRPr>
            </a:pPr>
            <a:r>
              <a:rPr sz="2400"/>
              <a:t>→</a:t>
            </a:r>
          </a:p>
        </p:txBody>
      </p:sp>
      <p:sp>
        <p:nvSpPr>
          <p:cNvPr id="15" name="Rounded Rectangle 14">
            <a:extLst>
              <a:ext uri="{FF2B5EF4-FFF2-40B4-BE49-F238E27FC236}">
                <a16:creationId xmlns:a16="http://schemas.microsoft.com/office/drawing/2014/main" id="{BF0D07C1-D35E-D4CC-BE0F-D5ABA0A03874}"/>
              </a:ext>
            </a:extLst>
          </p:cNvPr>
          <p:cNvSpPr/>
          <p:nvPr/>
        </p:nvSpPr>
        <p:spPr>
          <a:xfrm>
            <a:off x="3977640" y="1714500"/>
            <a:ext cx="150876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a:extLst>
              <a:ext uri="{FF2B5EF4-FFF2-40B4-BE49-F238E27FC236}">
                <a16:creationId xmlns:a16="http://schemas.microsoft.com/office/drawing/2014/main" id="{E1234FE0-35B6-533D-94D3-26E2CF3A4D69}"/>
              </a:ext>
            </a:extLst>
          </p:cNvPr>
          <p:cNvSpPr txBox="1"/>
          <p:nvPr/>
        </p:nvSpPr>
        <p:spPr>
          <a:xfrm>
            <a:off x="4541904" y="1851660"/>
            <a:ext cx="380233" cy="553998"/>
          </a:xfrm>
          <a:prstGeom prst="rect">
            <a:avLst/>
          </a:prstGeom>
          <a:noFill/>
        </p:spPr>
        <p:txBody>
          <a:bodyPr wrap="none">
            <a:spAutoFit/>
          </a:bodyPr>
          <a:lstStyle/>
          <a:p>
            <a:pPr algn="ctr">
              <a:defRPr sz="4000" b="1">
                <a:solidFill>
                  <a:srgbClr val="FFFFFF"/>
                </a:solidFill>
              </a:defRPr>
            </a:pPr>
            <a:r>
              <a:rPr sz="3000"/>
              <a:t>3</a:t>
            </a:r>
          </a:p>
        </p:txBody>
      </p:sp>
      <p:sp>
        <p:nvSpPr>
          <p:cNvPr id="17" name="TextBox 16">
            <a:extLst>
              <a:ext uri="{FF2B5EF4-FFF2-40B4-BE49-F238E27FC236}">
                <a16:creationId xmlns:a16="http://schemas.microsoft.com/office/drawing/2014/main" id="{116FFA39-7245-1A75-D758-BB347DBB9AD7}"/>
              </a:ext>
            </a:extLst>
          </p:cNvPr>
          <p:cNvSpPr txBox="1"/>
          <p:nvPr/>
        </p:nvSpPr>
        <p:spPr>
          <a:xfrm>
            <a:off x="4114800" y="2400300"/>
            <a:ext cx="1234440" cy="484748"/>
          </a:xfrm>
          <a:prstGeom prst="rect">
            <a:avLst/>
          </a:prstGeom>
          <a:noFill/>
        </p:spPr>
        <p:txBody>
          <a:bodyPr wrap="square">
            <a:spAutoFit/>
          </a:bodyPr>
          <a:lstStyle/>
          <a:p>
            <a:pPr algn="ctr">
              <a:defRPr sz="1600" b="1">
                <a:solidFill>
                  <a:srgbClr val="FFFFFF"/>
                </a:solidFill>
              </a:defRPr>
            </a:pPr>
            <a:r>
              <a:rPr sz="1200"/>
              <a:t>Container</a:t>
            </a:r>
          </a:p>
          <a:p>
            <a:r>
              <a:rPr sz="1350"/>
              <a:t>Build</a:t>
            </a:r>
          </a:p>
        </p:txBody>
      </p:sp>
      <p:sp>
        <p:nvSpPr>
          <p:cNvPr id="18" name="TextBox 17">
            <a:extLst>
              <a:ext uri="{FF2B5EF4-FFF2-40B4-BE49-F238E27FC236}">
                <a16:creationId xmlns:a16="http://schemas.microsoft.com/office/drawing/2014/main" id="{CED71CE4-0EE5-D243-2BA0-BEF73578EEC2}"/>
              </a:ext>
            </a:extLst>
          </p:cNvPr>
          <p:cNvSpPr txBox="1"/>
          <p:nvPr/>
        </p:nvSpPr>
        <p:spPr>
          <a:xfrm>
            <a:off x="4114800" y="3017521"/>
            <a:ext cx="1234440" cy="450123"/>
          </a:xfrm>
          <a:prstGeom prst="rect">
            <a:avLst/>
          </a:prstGeom>
          <a:noFill/>
        </p:spPr>
        <p:txBody>
          <a:bodyPr wrap="square">
            <a:spAutoFit/>
          </a:bodyPr>
          <a:lstStyle/>
          <a:p>
            <a:pPr algn="ctr">
              <a:defRPr sz="1300">
                <a:solidFill>
                  <a:srgbClr val="FFFFFF"/>
                </a:solidFill>
              </a:defRPr>
            </a:pPr>
            <a:r>
              <a:rPr sz="975"/>
              <a:t>Docker</a:t>
            </a:r>
          </a:p>
          <a:p>
            <a:r>
              <a:rPr sz="1350"/>
              <a:t>Image</a:t>
            </a:r>
          </a:p>
        </p:txBody>
      </p:sp>
      <p:sp>
        <p:nvSpPr>
          <p:cNvPr id="19" name="TextBox 18">
            <a:extLst>
              <a:ext uri="{FF2B5EF4-FFF2-40B4-BE49-F238E27FC236}">
                <a16:creationId xmlns:a16="http://schemas.microsoft.com/office/drawing/2014/main" id="{90D63B4B-0D6E-AE75-A6E6-ECB4C05F415D}"/>
              </a:ext>
            </a:extLst>
          </p:cNvPr>
          <p:cNvSpPr txBox="1"/>
          <p:nvPr/>
        </p:nvSpPr>
        <p:spPr>
          <a:xfrm>
            <a:off x="5520690" y="2606040"/>
            <a:ext cx="463588" cy="461665"/>
          </a:xfrm>
          <a:prstGeom prst="rect">
            <a:avLst/>
          </a:prstGeom>
          <a:noFill/>
        </p:spPr>
        <p:txBody>
          <a:bodyPr wrap="none">
            <a:spAutoFit/>
          </a:bodyPr>
          <a:lstStyle/>
          <a:p>
            <a:pPr>
              <a:defRPr sz="3200" b="1">
                <a:solidFill>
                  <a:srgbClr val="555555"/>
                </a:solidFill>
              </a:defRPr>
            </a:pPr>
            <a:r>
              <a:rPr sz="2400"/>
              <a:t>→</a:t>
            </a:r>
          </a:p>
        </p:txBody>
      </p:sp>
      <p:sp>
        <p:nvSpPr>
          <p:cNvPr id="20" name="Rounded Rectangle 19">
            <a:extLst>
              <a:ext uri="{FF2B5EF4-FFF2-40B4-BE49-F238E27FC236}">
                <a16:creationId xmlns:a16="http://schemas.microsoft.com/office/drawing/2014/main" id="{B1BC1A36-DCFD-951C-19A2-3CCA9B6C1BC4}"/>
              </a:ext>
            </a:extLst>
          </p:cNvPr>
          <p:cNvSpPr/>
          <p:nvPr/>
        </p:nvSpPr>
        <p:spPr>
          <a:xfrm>
            <a:off x="5692140" y="1714500"/>
            <a:ext cx="1508760" cy="2057400"/>
          </a:xfrm>
          <a:prstGeom prst="round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a:extLst>
              <a:ext uri="{FF2B5EF4-FFF2-40B4-BE49-F238E27FC236}">
                <a16:creationId xmlns:a16="http://schemas.microsoft.com/office/drawing/2014/main" id="{80433F54-9CD3-F99C-D5E8-A7BC842068B5}"/>
              </a:ext>
            </a:extLst>
          </p:cNvPr>
          <p:cNvSpPr txBox="1"/>
          <p:nvPr/>
        </p:nvSpPr>
        <p:spPr>
          <a:xfrm>
            <a:off x="6256404" y="1851660"/>
            <a:ext cx="380233" cy="553998"/>
          </a:xfrm>
          <a:prstGeom prst="rect">
            <a:avLst/>
          </a:prstGeom>
          <a:noFill/>
        </p:spPr>
        <p:txBody>
          <a:bodyPr wrap="none">
            <a:spAutoFit/>
          </a:bodyPr>
          <a:lstStyle/>
          <a:p>
            <a:pPr algn="ctr">
              <a:defRPr sz="4000" b="1">
                <a:solidFill>
                  <a:srgbClr val="FFFFFF"/>
                </a:solidFill>
              </a:defRPr>
            </a:pPr>
            <a:r>
              <a:rPr sz="3000"/>
              <a:t>4</a:t>
            </a:r>
          </a:p>
        </p:txBody>
      </p:sp>
      <p:sp>
        <p:nvSpPr>
          <p:cNvPr id="22" name="TextBox 21">
            <a:extLst>
              <a:ext uri="{FF2B5EF4-FFF2-40B4-BE49-F238E27FC236}">
                <a16:creationId xmlns:a16="http://schemas.microsoft.com/office/drawing/2014/main" id="{9FB9DE64-DB83-C596-798E-7FD3E7D91BA0}"/>
              </a:ext>
            </a:extLst>
          </p:cNvPr>
          <p:cNvSpPr txBox="1"/>
          <p:nvPr/>
        </p:nvSpPr>
        <p:spPr>
          <a:xfrm>
            <a:off x="5829300" y="2400300"/>
            <a:ext cx="1234440" cy="484748"/>
          </a:xfrm>
          <a:prstGeom prst="rect">
            <a:avLst/>
          </a:prstGeom>
          <a:noFill/>
        </p:spPr>
        <p:txBody>
          <a:bodyPr wrap="square">
            <a:spAutoFit/>
          </a:bodyPr>
          <a:lstStyle/>
          <a:p>
            <a:pPr algn="ctr">
              <a:defRPr sz="1600" b="1">
                <a:solidFill>
                  <a:srgbClr val="FFFFFF"/>
                </a:solidFill>
              </a:defRPr>
            </a:pPr>
            <a:r>
              <a:rPr sz="1200"/>
              <a:t>Deploy</a:t>
            </a:r>
          </a:p>
          <a:p>
            <a:r>
              <a:rPr sz="1350"/>
              <a:t>to Azure</a:t>
            </a:r>
          </a:p>
        </p:txBody>
      </p:sp>
      <p:sp>
        <p:nvSpPr>
          <p:cNvPr id="23" name="TextBox 22">
            <a:extLst>
              <a:ext uri="{FF2B5EF4-FFF2-40B4-BE49-F238E27FC236}">
                <a16:creationId xmlns:a16="http://schemas.microsoft.com/office/drawing/2014/main" id="{1115E472-D492-64A9-0206-FED16A2DEB60}"/>
              </a:ext>
            </a:extLst>
          </p:cNvPr>
          <p:cNvSpPr txBox="1"/>
          <p:nvPr/>
        </p:nvSpPr>
        <p:spPr>
          <a:xfrm>
            <a:off x="5829300" y="3017521"/>
            <a:ext cx="1234440" cy="450123"/>
          </a:xfrm>
          <a:prstGeom prst="rect">
            <a:avLst/>
          </a:prstGeom>
          <a:noFill/>
        </p:spPr>
        <p:txBody>
          <a:bodyPr wrap="square">
            <a:spAutoFit/>
          </a:bodyPr>
          <a:lstStyle/>
          <a:p>
            <a:pPr algn="ctr">
              <a:defRPr sz="1300">
                <a:solidFill>
                  <a:srgbClr val="FFFFFF"/>
                </a:solidFill>
              </a:defRPr>
            </a:pPr>
            <a:r>
              <a:rPr sz="975"/>
              <a:t>App</a:t>
            </a:r>
          </a:p>
          <a:p>
            <a:r>
              <a:rPr sz="1350"/>
              <a:t>Service</a:t>
            </a:r>
          </a:p>
        </p:txBody>
      </p:sp>
      <p:sp>
        <p:nvSpPr>
          <p:cNvPr id="24" name="TextBox 23">
            <a:extLst>
              <a:ext uri="{FF2B5EF4-FFF2-40B4-BE49-F238E27FC236}">
                <a16:creationId xmlns:a16="http://schemas.microsoft.com/office/drawing/2014/main" id="{FDED711B-F20B-4789-BB18-DA77EC950D3E}"/>
              </a:ext>
            </a:extLst>
          </p:cNvPr>
          <p:cNvSpPr txBox="1"/>
          <p:nvPr/>
        </p:nvSpPr>
        <p:spPr>
          <a:xfrm>
            <a:off x="7235190" y="2606040"/>
            <a:ext cx="463588" cy="461665"/>
          </a:xfrm>
          <a:prstGeom prst="rect">
            <a:avLst/>
          </a:prstGeom>
          <a:noFill/>
        </p:spPr>
        <p:txBody>
          <a:bodyPr wrap="none">
            <a:spAutoFit/>
          </a:bodyPr>
          <a:lstStyle/>
          <a:p>
            <a:pPr>
              <a:defRPr sz="3200" b="1">
                <a:solidFill>
                  <a:srgbClr val="555555"/>
                </a:solidFill>
              </a:defRPr>
            </a:pPr>
            <a:r>
              <a:rPr sz="2400"/>
              <a:t>→</a:t>
            </a:r>
          </a:p>
        </p:txBody>
      </p:sp>
      <p:sp>
        <p:nvSpPr>
          <p:cNvPr id="25" name="Rounded Rectangle 24">
            <a:extLst>
              <a:ext uri="{FF2B5EF4-FFF2-40B4-BE49-F238E27FC236}">
                <a16:creationId xmlns:a16="http://schemas.microsoft.com/office/drawing/2014/main" id="{40C828BA-A25B-E529-519F-3F2301DB16EF}"/>
              </a:ext>
            </a:extLst>
          </p:cNvPr>
          <p:cNvSpPr/>
          <p:nvPr/>
        </p:nvSpPr>
        <p:spPr>
          <a:xfrm>
            <a:off x="7406640" y="1714500"/>
            <a:ext cx="1508760" cy="205740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a:extLst>
              <a:ext uri="{FF2B5EF4-FFF2-40B4-BE49-F238E27FC236}">
                <a16:creationId xmlns:a16="http://schemas.microsoft.com/office/drawing/2014/main" id="{3A2025DE-31B8-616F-AAC3-E25693D55E39}"/>
              </a:ext>
            </a:extLst>
          </p:cNvPr>
          <p:cNvSpPr txBox="1"/>
          <p:nvPr/>
        </p:nvSpPr>
        <p:spPr>
          <a:xfrm>
            <a:off x="7970904" y="1851660"/>
            <a:ext cx="380233" cy="553998"/>
          </a:xfrm>
          <a:prstGeom prst="rect">
            <a:avLst/>
          </a:prstGeom>
          <a:noFill/>
        </p:spPr>
        <p:txBody>
          <a:bodyPr wrap="none">
            <a:spAutoFit/>
          </a:bodyPr>
          <a:lstStyle/>
          <a:p>
            <a:pPr algn="ctr">
              <a:defRPr sz="4000" b="1">
                <a:solidFill>
                  <a:srgbClr val="FFFFFF"/>
                </a:solidFill>
              </a:defRPr>
            </a:pPr>
            <a:r>
              <a:rPr sz="3000"/>
              <a:t>5</a:t>
            </a:r>
          </a:p>
        </p:txBody>
      </p:sp>
      <p:sp>
        <p:nvSpPr>
          <p:cNvPr id="27" name="TextBox 26">
            <a:extLst>
              <a:ext uri="{FF2B5EF4-FFF2-40B4-BE49-F238E27FC236}">
                <a16:creationId xmlns:a16="http://schemas.microsoft.com/office/drawing/2014/main" id="{551E05CF-0D3B-AC4D-446E-0E0641042E74}"/>
              </a:ext>
            </a:extLst>
          </p:cNvPr>
          <p:cNvSpPr txBox="1"/>
          <p:nvPr/>
        </p:nvSpPr>
        <p:spPr>
          <a:xfrm>
            <a:off x="7543800" y="2400300"/>
            <a:ext cx="1234440" cy="484748"/>
          </a:xfrm>
          <a:prstGeom prst="rect">
            <a:avLst/>
          </a:prstGeom>
          <a:noFill/>
        </p:spPr>
        <p:txBody>
          <a:bodyPr wrap="square">
            <a:spAutoFit/>
          </a:bodyPr>
          <a:lstStyle/>
          <a:p>
            <a:pPr algn="ctr">
              <a:defRPr sz="1600" b="1">
                <a:solidFill>
                  <a:srgbClr val="FFFFFF"/>
                </a:solidFill>
              </a:defRPr>
            </a:pPr>
            <a:r>
              <a:rPr sz="1200"/>
              <a:t>Health</a:t>
            </a:r>
          </a:p>
          <a:p>
            <a:r>
              <a:rPr sz="1350"/>
              <a:t>Check</a:t>
            </a:r>
          </a:p>
        </p:txBody>
      </p:sp>
      <p:sp>
        <p:nvSpPr>
          <p:cNvPr id="28" name="TextBox 27">
            <a:extLst>
              <a:ext uri="{FF2B5EF4-FFF2-40B4-BE49-F238E27FC236}">
                <a16:creationId xmlns:a16="http://schemas.microsoft.com/office/drawing/2014/main" id="{0B027861-859E-CF0C-81BA-8624DE925D13}"/>
              </a:ext>
            </a:extLst>
          </p:cNvPr>
          <p:cNvSpPr txBox="1"/>
          <p:nvPr/>
        </p:nvSpPr>
        <p:spPr>
          <a:xfrm>
            <a:off x="7543800" y="3017521"/>
            <a:ext cx="1234440" cy="450123"/>
          </a:xfrm>
          <a:prstGeom prst="rect">
            <a:avLst/>
          </a:prstGeom>
          <a:noFill/>
        </p:spPr>
        <p:txBody>
          <a:bodyPr wrap="square">
            <a:spAutoFit/>
          </a:bodyPr>
          <a:lstStyle/>
          <a:p>
            <a:pPr algn="ctr">
              <a:defRPr sz="1300">
                <a:solidFill>
                  <a:srgbClr val="FFFFFF"/>
                </a:solidFill>
              </a:defRPr>
            </a:pPr>
            <a:r>
              <a:rPr sz="975"/>
              <a:t>Smoke</a:t>
            </a:r>
          </a:p>
          <a:p>
            <a:r>
              <a:rPr sz="1350"/>
              <a:t>Tests</a:t>
            </a:r>
          </a:p>
        </p:txBody>
      </p:sp>
    </p:spTree>
    <p:extLst>
      <p:ext uri="{BB962C8B-B14F-4D97-AF65-F5344CB8AC3E}">
        <p14:creationId xmlns:p14="http://schemas.microsoft.com/office/powerpoint/2010/main" val="29182732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D11B1-5185-D84A-BF8F-DF3948057AD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2BC00B1-FB0A-E9DE-AA01-768C23E51BCE}"/>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E76220D9-191C-43F7-E4E7-8B73153C83FD}"/>
              </a:ext>
            </a:extLst>
          </p:cNvPr>
          <p:cNvSpPr txBox="1"/>
          <p:nvPr/>
        </p:nvSpPr>
        <p:spPr>
          <a:xfrm>
            <a:off x="1281561" y="1714500"/>
            <a:ext cx="6580648" cy="715581"/>
          </a:xfrm>
          <a:prstGeom prst="rect">
            <a:avLst/>
          </a:prstGeom>
          <a:noFill/>
        </p:spPr>
        <p:txBody>
          <a:bodyPr wrap="none">
            <a:spAutoFit/>
          </a:bodyPr>
          <a:lstStyle/>
          <a:p>
            <a:pPr algn="ctr">
              <a:defRPr sz="5400" b="1">
                <a:solidFill>
                  <a:srgbClr val="FFFFFF"/>
                </a:solidFill>
              </a:defRPr>
            </a:pPr>
            <a:r>
              <a:rPr sz="4050"/>
              <a:t>🔐 Security &amp; Authentication</a:t>
            </a:r>
          </a:p>
        </p:txBody>
      </p:sp>
      <p:sp>
        <p:nvSpPr>
          <p:cNvPr id="4" name="TextBox 3">
            <a:extLst>
              <a:ext uri="{FF2B5EF4-FFF2-40B4-BE49-F238E27FC236}">
                <a16:creationId xmlns:a16="http://schemas.microsoft.com/office/drawing/2014/main" id="{A84C87B4-9C63-CDF6-84CC-D6927B687B6E}"/>
              </a:ext>
            </a:extLst>
          </p:cNvPr>
          <p:cNvSpPr txBox="1"/>
          <p:nvPr/>
        </p:nvSpPr>
        <p:spPr>
          <a:xfrm>
            <a:off x="2549538" y="2880360"/>
            <a:ext cx="4044697" cy="415498"/>
          </a:xfrm>
          <a:prstGeom prst="rect">
            <a:avLst/>
          </a:prstGeom>
          <a:noFill/>
        </p:spPr>
        <p:txBody>
          <a:bodyPr wrap="none">
            <a:spAutoFit/>
          </a:bodyPr>
          <a:lstStyle/>
          <a:p>
            <a:pPr algn="ctr">
              <a:defRPr sz="2800">
                <a:solidFill>
                  <a:srgbClr val="FFFFFF"/>
                </a:solidFill>
              </a:defRPr>
            </a:pPr>
            <a:r>
              <a:rPr sz="2100"/>
              <a:t>Protecting Your MCP Infrastructure</a:t>
            </a:r>
          </a:p>
        </p:txBody>
      </p:sp>
      <p:sp>
        <p:nvSpPr>
          <p:cNvPr id="5" name="TextBox 4">
            <a:extLst>
              <a:ext uri="{FF2B5EF4-FFF2-40B4-BE49-F238E27FC236}">
                <a16:creationId xmlns:a16="http://schemas.microsoft.com/office/drawing/2014/main" id="{24CB7A14-2ADB-5280-3FBF-A53850CF2373}"/>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2576224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p:cNvSpPr txBox="1"/>
          <p:nvPr/>
        </p:nvSpPr>
        <p:spPr>
          <a:xfrm>
            <a:off x="1048325" y="1714500"/>
            <a:ext cx="7047122" cy="715581"/>
          </a:xfrm>
          <a:prstGeom prst="rect">
            <a:avLst/>
          </a:prstGeom>
          <a:noFill/>
        </p:spPr>
        <p:txBody>
          <a:bodyPr wrap="none">
            <a:spAutoFit/>
          </a:bodyPr>
          <a:lstStyle/>
          <a:p>
            <a:pPr algn="ctr">
              <a:defRPr sz="5400" b="1">
                <a:solidFill>
                  <a:srgbClr val="FFFFFF"/>
                </a:solidFill>
              </a:defRPr>
            </a:pPr>
            <a:r>
              <a:rPr sz="4050"/>
              <a:t>🔤 How AI Reads Your Prompts</a:t>
            </a:r>
          </a:p>
        </p:txBody>
      </p:sp>
      <p:sp>
        <p:nvSpPr>
          <p:cNvPr id="4" name="TextBox 3"/>
          <p:cNvSpPr txBox="1"/>
          <p:nvPr/>
        </p:nvSpPr>
        <p:spPr>
          <a:xfrm>
            <a:off x="1660287" y="2880360"/>
            <a:ext cx="5823197" cy="415498"/>
          </a:xfrm>
          <a:prstGeom prst="rect">
            <a:avLst/>
          </a:prstGeom>
          <a:noFill/>
        </p:spPr>
        <p:txBody>
          <a:bodyPr wrap="none">
            <a:spAutoFit/>
          </a:bodyPr>
          <a:lstStyle/>
          <a:p>
            <a:pPr algn="ctr">
              <a:defRPr sz="2800">
                <a:solidFill>
                  <a:srgbClr val="FFFFFF"/>
                </a:solidFill>
              </a:defRPr>
            </a:pPr>
            <a:r>
              <a:rPr sz="2100"/>
              <a:t>Understanding Tokenization for Better MCP Context</a:t>
            </a:r>
          </a:p>
        </p:txBody>
      </p:sp>
      <p:sp>
        <p:nvSpPr>
          <p:cNvPr id="5" name="TextBox 4"/>
          <p:cNvSpPr txBox="1"/>
          <p:nvPr/>
        </p:nvSpPr>
        <p:spPr>
          <a:xfrm>
            <a:off x="3441351" y="3771900"/>
            <a:ext cx="2261068"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EA107-702D-162D-0306-FD999A0CA2D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42229FB-8EC0-41F1-8B14-BFB2B3C28745}"/>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551FFE7B-35F7-328A-EB5F-85D2C6ADDD72}"/>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64AD10E1-EB6A-DBA8-B353-DF91F3B0B26D}"/>
              </a:ext>
            </a:extLst>
          </p:cNvPr>
          <p:cNvSpPr txBox="1"/>
          <p:nvPr/>
        </p:nvSpPr>
        <p:spPr>
          <a:xfrm>
            <a:off x="342900" y="102871"/>
            <a:ext cx="5003293" cy="507831"/>
          </a:xfrm>
          <a:prstGeom prst="rect">
            <a:avLst/>
          </a:prstGeom>
          <a:noFill/>
        </p:spPr>
        <p:txBody>
          <a:bodyPr wrap="none">
            <a:spAutoFit/>
          </a:bodyPr>
          <a:lstStyle/>
          <a:p>
            <a:pPr algn="l">
              <a:defRPr sz="3600" b="1">
                <a:solidFill>
                  <a:srgbClr val="FFFFFF"/>
                </a:solidFill>
              </a:defRPr>
            </a:pPr>
            <a:r>
              <a:rPr sz="2700"/>
              <a:t>Defense in Depth: Security Layers</a:t>
            </a:r>
          </a:p>
        </p:txBody>
      </p:sp>
      <p:sp>
        <p:nvSpPr>
          <p:cNvPr id="5" name="Rounded Rectangle 4">
            <a:extLst>
              <a:ext uri="{FF2B5EF4-FFF2-40B4-BE49-F238E27FC236}">
                <a16:creationId xmlns:a16="http://schemas.microsoft.com/office/drawing/2014/main" id="{5A1B2181-BA72-F593-3C80-E495695AEB52}"/>
              </a:ext>
            </a:extLst>
          </p:cNvPr>
          <p:cNvSpPr/>
          <p:nvPr/>
        </p:nvSpPr>
        <p:spPr>
          <a:xfrm>
            <a:off x="1028701" y="1028700"/>
            <a:ext cx="7086371" cy="685800"/>
          </a:xfrm>
          <a:prstGeom prst="roundRect">
            <a:avLst/>
          </a:prstGeom>
          <a:solidFill>
            <a:srgbClr val="F5F7FA"/>
          </a:solidFill>
          <a:ln w="50800">
            <a:solidFill>
              <a:srgbClr val="E74C3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Rounded Rectangle 5">
            <a:extLst>
              <a:ext uri="{FF2B5EF4-FFF2-40B4-BE49-F238E27FC236}">
                <a16:creationId xmlns:a16="http://schemas.microsoft.com/office/drawing/2014/main" id="{C502E8FC-FA56-B9EA-5024-CDC5CA139D21}"/>
              </a:ext>
            </a:extLst>
          </p:cNvPr>
          <p:cNvSpPr/>
          <p:nvPr/>
        </p:nvSpPr>
        <p:spPr>
          <a:xfrm>
            <a:off x="1234440" y="1200150"/>
            <a:ext cx="822960" cy="342900"/>
          </a:xfrm>
          <a:prstGeom prst="roundRect">
            <a:avLst/>
          </a:prstGeom>
          <a:solidFill>
            <a:srgbClr val="E74C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7" name="TextBox 6">
            <a:extLst>
              <a:ext uri="{FF2B5EF4-FFF2-40B4-BE49-F238E27FC236}">
                <a16:creationId xmlns:a16="http://schemas.microsoft.com/office/drawing/2014/main" id="{65191AC6-30D8-E08F-2B90-491C8010EB9F}"/>
              </a:ext>
            </a:extLst>
          </p:cNvPr>
          <p:cNvSpPr txBox="1"/>
          <p:nvPr/>
        </p:nvSpPr>
        <p:spPr>
          <a:xfrm>
            <a:off x="1352411" y="1234440"/>
            <a:ext cx="587020" cy="253916"/>
          </a:xfrm>
          <a:prstGeom prst="rect">
            <a:avLst/>
          </a:prstGeom>
          <a:noFill/>
        </p:spPr>
        <p:txBody>
          <a:bodyPr wrap="none">
            <a:spAutoFit/>
          </a:bodyPr>
          <a:lstStyle/>
          <a:p>
            <a:pPr algn="ctr">
              <a:defRPr sz="1400" b="1">
                <a:solidFill>
                  <a:srgbClr val="FFFFFF"/>
                </a:solidFill>
              </a:defRPr>
            </a:pPr>
            <a:r>
              <a:rPr sz="1050"/>
              <a:t>Layer 1</a:t>
            </a:r>
          </a:p>
        </p:txBody>
      </p:sp>
      <p:sp>
        <p:nvSpPr>
          <p:cNvPr id="8" name="TextBox 7">
            <a:extLst>
              <a:ext uri="{FF2B5EF4-FFF2-40B4-BE49-F238E27FC236}">
                <a16:creationId xmlns:a16="http://schemas.microsoft.com/office/drawing/2014/main" id="{D7AB09C8-77FE-D197-7C9F-7CD364A1975C}"/>
              </a:ext>
            </a:extLst>
          </p:cNvPr>
          <p:cNvSpPr txBox="1"/>
          <p:nvPr/>
        </p:nvSpPr>
        <p:spPr>
          <a:xfrm>
            <a:off x="2194560" y="1131570"/>
            <a:ext cx="1571264" cy="323165"/>
          </a:xfrm>
          <a:prstGeom prst="rect">
            <a:avLst/>
          </a:prstGeom>
          <a:noFill/>
        </p:spPr>
        <p:txBody>
          <a:bodyPr wrap="none">
            <a:spAutoFit/>
          </a:bodyPr>
          <a:lstStyle/>
          <a:p>
            <a:pPr algn="l">
              <a:defRPr sz="2000" b="1">
                <a:solidFill>
                  <a:srgbClr val="E74C3C"/>
                </a:solidFill>
              </a:defRPr>
            </a:pPr>
            <a:r>
              <a:rPr sz="1500"/>
              <a:t>Network Security</a:t>
            </a:r>
          </a:p>
        </p:txBody>
      </p:sp>
      <p:sp>
        <p:nvSpPr>
          <p:cNvPr id="9" name="TextBox 8">
            <a:extLst>
              <a:ext uri="{FF2B5EF4-FFF2-40B4-BE49-F238E27FC236}">
                <a16:creationId xmlns:a16="http://schemas.microsoft.com/office/drawing/2014/main" id="{23CD8A1B-3EE8-AA23-A7DB-E43EF6D3F22F}"/>
              </a:ext>
            </a:extLst>
          </p:cNvPr>
          <p:cNvSpPr txBox="1"/>
          <p:nvPr/>
        </p:nvSpPr>
        <p:spPr>
          <a:xfrm>
            <a:off x="4114800" y="1131570"/>
            <a:ext cx="3771900" cy="842538"/>
          </a:xfrm>
          <a:prstGeom prst="rect">
            <a:avLst/>
          </a:prstGeom>
          <a:noFill/>
        </p:spPr>
        <p:txBody>
          <a:bodyPr wrap="square">
            <a:spAutoFit/>
          </a:bodyPr>
          <a:lstStyle/>
          <a:p>
            <a:pPr>
              <a:defRPr sz="1100">
                <a:solidFill>
                  <a:srgbClr val="555555"/>
                </a:solidFill>
              </a:defRPr>
            </a:pPr>
            <a:r>
              <a:rPr sz="825"/>
              <a:t>• Azure Virtual Network</a:t>
            </a:r>
          </a:p>
          <a:p>
            <a:r>
              <a:rPr sz="1350"/>
              <a:t>• Private endpoints</a:t>
            </a:r>
          </a:p>
          <a:p>
            <a:r>
              <a:rPr sz="1350"/>
              <a:t>• Firewall rules</a:t>
            </a:r>
          </a:p>
          <a:p>
            <a:r>
              <a:rPr sz="1350"/>
              <a:t>• DDoS protection</a:t>
            </a:r>
          </a:p>
        </p:txBody>
      </p:sp>
      <p:sp>
        <p:nvSpPr>
          <p:cNvPr id="10" name="Rounded Rectangle 9">
            <a:extLst>
              <a:ext uri="{FF2B5EF4-FFF2-40B4-BE49-F238E27FC236}">
                <a16:creationId xmlns:a16="http://schemas.microsoft.com/office/drawing/2014/main" id="{770A802D-F4D2-55FC-5C12-A8E86D3F1A60}"/>
              </a:ext>
            </a:extLst>
          </p:cNvPr>
          <p:cNvSpPr/>
          <p:nvPr/>
        </p:nvSpPr>
        <p:spPr>
          <a:xfrm>
            <a:off x="1028701" y="1920240"/>
            <a:ext cx="7086371" cy="685800"/>
          </a:xfrm>
          <a:prstGeom prst="roundRect">
            <a:avLst/>
          </a:prstGeom>
          <a:solidFill>
            <a:srgbClr val="F5F7FA"/>
          </a:solidFill>
          <a:ln w="508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Rounded Rectangle 10">
            <a:extLst>
              <a:ext uri="{FF2B5EF4-FFF2-40B4-BE49-F238E27FC236}">
                <a16:creationId xmlns:a16="http://schemas.microsoft.com/office/drawing/2014/main" id="{1A219272-39D7-A825-BB2E-18CA63298699}"/>
              </a:ext>
            </a:extLst>
          </p:cNvPr>
          <p:cNvSpPr/>
          <p:nvPr/>
        </p:nvSpPr>
        <p:spPr>
          <a:xfrm>
            <a:off x="1234440" y="2091690"/>
            <a:ext cx="822960" cy="342900"/>
          </a:xfrm>
          <a:prstGeom prst="round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a:extLst>
              <a:ext uri="{FF2B5EF4-FFF2-40B4-BE49-F238E27FC236}">
                <a16:creationId xmlns:a16="http://schemas.microsoft.com/office/drawing/2014/main" id="{DED657F3-B8D3-1F64-88BD-75F623449335}"/>
              </a:ext>
            </a:extLst>
          </p:cNvPr>
          <p:cNvSpPr txBox="1"/>
          <p:nvPr/>
        </p:nvSpPr>
        <p:spPr>
          <a:xfrm>
            <a:off x="1352411" y="2125980"/>
            <a:ext cx="587020" cy="253916"/>
          </a:xfrm>
          <a:prstGeom prst="rect">
            <a:avLst/>
          </a:prstGeom>
          <a:noFill/>
        </p:spPr>
        <p:txBody>
          <a:bodyPr wrap="none">
            <a:spAutoFit/>
          </a:bodyPr>
          <a:lstStyle/>
          <a:p>
            <a:pPr algn="ctr">
              <a:defRPr sz="1400" b="1">
                <a:solidFill>
                  <a:srgbClr val="FFFFFF"/>
                </a:solidFill>
              </a:defRPr>
            </a:pPr>
            <a:r>
              <a:rPr sz="1050"/>
              <a:t>Layer 2</a:t>
            </a:r>
          </a:p>
        </p:txBody>
      </p:sp>
      <p:sp>
        <p:nvSpPr>
          <p:cNvPr id="13" name="TextBox 12">
            <a:extLst>
              <a:ext uri="{FF2B5EF4-FFF2-40B4-BE49-F238E27FC236}">
                <a16:creationId xmlns:a16="http://schemas.microsoft.com/office/drawing/2014/main" id="{BAED6772-7F34-CABC-4CDC-D47C913B29FF}"/>
              </a:ext>
            </a:extLst>
          </p:cNvPr>
          <p:cNvSpPr txBox="1"/>
          <p:nvPr/>
        </p:nvSpPr>
        <p:spPr>
          <a:xfrm>
            <a:off x="2194561" y="2023110"/>
            <a:ext cx="1560042" cy="323165"/>
          </a:xfrm>
          <a:prstGeom prst="rect">
            <a:avLst/>
          </a:prstGeom>
          <a:noFill/>
        </p:spPr>
        <p:txBody>
          <a:bodyPr wrap="none">
            <a:spAutoFit/>
          </a:bodyPr>
          <a:lstStyle/>
          <a:p>
            <a:pPr algn="l">
              <a:defRPr sz="2000" b="1">
                <a:solidFill>
                  <a:srgbClr val="E67E22"/>
                </a:solidFill>
              </a:defRPr>
            </a:pPr>
            <a:r>
              <a:rPr sz="1500"/>
              <a:t>Identity &amp; Access</a:t>
            </a:r>
          </a:p>
        </p:txBody>
      </p:sp>
      <p:sp>
        <p:nvSpPr>
          <p:cNvPr id="14" name="TextBox 13">
            <a:extLst>
              <a:ext uri="{FF2B5EF4-FFF2-40B4-BE49-F238E27FC236}">
                <a16:creationId xmlns:a16="http://schemas.microsoft.com/office/drawing/2014/main" id="{42F3E637-31D4-01F1-6D6F-DC8D32FC93D8}"/>
              </a:ext>
            </a:extLst>
          </p:cNvPr>
          <p:cNvSpPr txBox="1"/>
          <p:nvPr/>
        </p:nvSpPr>
        <p:spPr>
          <a:xfrm>
            <a:off x="4114800" y="2023110"/>
            <a:ext cx="3771900" cy="842538"/>
          </a:xfrm>
          <a:prstGeom prst="rect">
            <a:avLst/>
          </a:prstGeom>
          <a:noFill/>
        </p:spPr>
        <p:txBody>
          <a:bodyPr wrap="square">
            <a:spAutoFit/>
          </a:bodyPr>
          <a:lstStyle/>
          <a:p>
            <a:pPr>
              <a:defRPr sz="1100">
                <a:solidFill>
                  <a:srgbClr val="555555"/>
                </a:solidFill>
              </a:defRPr>
            </a:pPr>
            <a:r>
              <a:rPr sz="825"/>
              <a:t>• Azure AD integration</a:t>
            </a:r>
          </a:p>
          <a:p>
            <a:r>
              <a:rPr sz="1350"/>
              <a:t>• OAuth 2.0 flows</a:t>
            </a:r>
          </a:p>
          <a:p>
            <a:r>
              <a:rPr sz="1350"/>
              <a:t>• API key management</a:t>
            </a:r>
          </a:p>
          <a:p>
            <a:r>
              <a:rPr sz="1350"/>
              <a:t>• RBAC policies</a:t>
            </a:r>
          </a:p>
        </p:txBody>
      </p:sp>
      <p:sp>
        <p:nvSpPr>
          <p:cNvPr id="15" name="Rounded Rectangle 14">
            <a:extLst>
              <a:ext uri="{FF2B5EF4-FFF2-40B4-BE49-F238E27FC236}">
                <a16:creationId xmlns:a16="http://schemas.microsoft.com/office/drawing/2014/main" id="{786919DA-5BE5-B319-F5AF-90282886D062}"/>
              </a:ext>
            </a:extLst>
          </p:cNvPr>
          <p:cNvSpPr/>
          <p:nvPr/>
        </p:nvSpPr>
        <p:spPr>
          <a:xfrm>
            <a:off x="1028701" y="2811779"/>
            <a:ext cx="7086371" cy="685800"/>
          </a:xfrm>
          <a:prstGeom prst="roundRect">
            <a:avLst/>
          </a:prstGeom>
          <a:solidFill>
            <a:srgbClr val="F5F7FA"/>
          </a:solidFill>
          <a:ln w="508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Rounded Rectangle 15">
            <a:extLst>
              <a:ext uri="{FF2B5EF4-FFF2-40B4-BE49-F238E27FC236}">
                <a16:creationId xmlns:a16="http://schemas.microsoft.com/office/drawing/2014/main" id="{25D0CC3B-5E78-9AEC-9EC0-4384C35196F8}"/>
              </a:ext>
            </a:extLst>
          </p:cNvPr>
          <p:cNvSpPr/>
          <p:nvPr/>
        </p:nvSpPr>
        <p:spPr>
          <a:xfrm>
            <a:off x="1234440" y="2983229"/>
            <a:ext cx="822960" cy="34290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7" name="TextBox 16">
            <a:extLst>
              <a:ext uri="{FF2B5EF4-FFF2-40B4-BE49-F238E27FC236}">
                <a16:creationId xmlns:a16="http://schemas.microsoft.com/office/drawing/2014/main" id="{6C00563B-BB37-3AA0-8599-E55B0BF26D4A}"/>
              </a:ext>
            </a:extLst>
          </p:cNvPr>
          <p:cNvSpPr txBox="1"/>
          <p:nvPr/>
        </p:nvSpPr>
        <p:spPr>
          <a:xfrm>
            <a:off x="1352411" y="3017519"/>
            <a:ext cx="587020" cy="253916"/>
          </a:xfrm>
          <a:prstGeom prst="rect">
            <a:avLst/>
          </a:prstGeom>
          <a:noFill/>
        </p:spPr>
        <p:txBody>
          <a:bodyPr wrap="none">
            <a:spAutoFit/>
          </a:bodyPr>
          <a:lstStyle/>
          <a:p>
            <a:pPr algn="ctr">
              <a:defRPr sz="1400" b="1">
                <a:solidFill>
                  <a:srgbClr val="FFFFFF"/>
                </a:solidFill>
              </a:defRPr>
            </a:pPr>
            <a:r>
              <a:rPr sz="1050"/>
              <a:t>Layer 3</a:t>
            </a:r>
          </a:p>
        </p:txBody>
      </p:sp>
      <p:sp>
        <p:nvSpPr>
          <p:cNvPr id="18" name="TextBox 17">
            <a:extLst>
              <a:ext uri="{FF2B5EF4-FFF2-40B4-BE49-F238E27FC236}">
                <a16:creationId xmlns:a16="http://schemas.microsoft.com/office/drawing/2014/main" id="{D38BFA16-4BDC-6762-C9EE-292C07D489DC}"/>
              </a:ext>
            </a:extLst>
          </p:cNvPr>
          <p:cNvSpPr txBox="1"/>
          <p:nvPr/>
        </p:nvSpPr>
        <p:spPr>
          <a:xfrm>
            <a:off x="2194560" y="2914650"/>
            <a:ext cx="1782860" cy="323165"/>
          </a:xfrm>
          <a:prstGeom prst="rect">
            <a:avLst/>
          </a:prstGeom>
          <a:noFill/>
        </p:spPr>
        <p:txBody>
          <a:bodyPr wrap="none">
            <a:spAutoFit/>
          </a:bodyPr>
          <a:lstStyle/>
          <a:p>
            <a:pPr algn="l">
              <a:defRPr sz="2000" b="1">
                <a:solidFill>
                  <a:srgbClr val="3498DB"/>
                </a:solidFill>
              </a:defRPr>
            </a:pPr>
            <a:r>
              <a:rPr sz="1500"/>
              <a:t>Application Security</a:t>
            </a:r>
          </a:p>
        </p:txBody>
      </p:sp>
      <p:sp>
        <p:nvSpPr>
          <p:cNvPr id="19" name="TextBox 18">
            <a:extLst>
              <a:ext uri="{FF2B5EF4-FFF2-40B4-BE49-F238E27FC236}">
                <a16:creationId xmlns:a16="http://schemas.microsoft.com/office/drawing/2014/main" id="{47DDD161-A26A-DA17-1594-89A1B074632D}"/>
              </a:ext>
            </a:extLst>
          </p:cNvPr>
          <p:cNvSpPr txBox="1"/>
          <p:nvPr/>
        </p:nvSpPr>
        <p:spPr>
          <a:xfrm>
            <a:off x="4114800" y="2914649"/>
            <a:ext cx="3771900" cy="842538"/>
          </a:xfrm>
          <a:prstGeom prst="rect">
            <a:avLst/>
          </a:prstGeom>
          <a:noFill/>
        </p:spPr>
        <p:txBody>
          <a:bodyPr wrap="square">
            <a:spAutoFit/>
          </a:bodyPr>
          <a:lstStyle/>
          <a:p>
            <a:pPr>
              <a:defRPr sz="1100">
                <a:solidFill>
                  <a:srgbClr val="555555"/>
                </a:solidFill>
              </a:defRPr>
            </a:pPr>
            <a:r>
              <a:rPr sz="825"/>
              <a:t>• Input validation</a:t>
            </a:r>
          </a:p>
          <a:p>
            <a:r>
              <a:rPr sz="1350"/>
              <a:t>• Rate limiting</a:t>
            </a:r>
          </a:p>
          <a:p>
            <a:r>
              <a:rPr sz="1350"/>
              <a:t>• CORS policies</a:t>
            </a:r>
          </a:p>
          <a:p>
            <a:r>
              <a:rPr sz="1350"/>
              <a:t>• Request logging</a:t>
            </a:r>
          </a:p>
        </p:txBody>
      </p:sp>
      <p:sp>
        <p:nvSpPr>
          <p:cNvPr id="20" name="Rounded Rectangle 19">
            <a:extLst>
              <a:ext uri="{FF2B5EF4-FFF2-40B4-BE49-F238E27FC236}">
                <a16:creationId xmlns:a16="http://schemas.microsoft.com/office/drawing/2014/main" id="{EB01D13D-333E-C5EF-167A-3F1F4554AAEF}"/>
              </a:ext>
            </a:extLst>
          </p:cNvPr>
          <p:cNvSpPr/>
          <p:nvPr/>
        </p:nvSpPr>
        <p:spPr>
          <a:xfrm>
            <a:off x="1028701" y="3703320"/>
            <a:ext cx="7086371" cy="685800"/>
          </a:xfrm>
          <a:prstGeom prst="roundRect">
            <a:avLst/>
          </a:prstGeom>
          <a:solidFill>
            <a:srgbClr val="F5F7FA"/>
          </a:solidFill>
          <a:ln w="508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Rounded Rectangle 20">
            <a:extLst>
              <a:ext uri="{FF2B5EF4-FFF2-40B4-BE49-F238E27FC236}">
                <a16:creationId xmlns:a16="http://schemas.microsoft.com/office/drawing/2014/main" id="{652B1041-659C-707C-987A-1DF5DE53356B}"/>
              </a:ext>
            </a:extLst>
          </p:cNvPr>
          <p:cNvSpPr/>
          <p:nvPr/>
        </p:nvSpPr>
        <p:spPr>
          <a:xfrm>
            <a:off x="1234440" y="3874770"/>
            <a:ext cx="822960" cy="34290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a:extLst>
              <a:ext uri="{FF2B5EF4-FFF2-40B4-BE49-F238E27FC236}">
                <a16:creationId xmlns:a16="http://schemas.microsoft.com/office/drawing/2014/main" id="{48D01C7E-FBCB-7976-5C42-4E030E7A6C7F}"/>
              </a:ext>
            </a:extLst>
          </p:cNvPr>
          <p:cNvSpPr txBox="1"/>
          <p:nvPr/>
        </p:nvSpPr>
        <p:spPr>
          <a:xfrm>
            <a:off x="1352411" y="3909060"/>
            <a:ext cx="587020" cy="253916"/>
          </a:xfrm>
          <a:prstGeom prst="rect">
            <a:avLst/>
          </a:prstGeom>
          <a:noFill/>
        </p:spPr>
        <p:txBody>
          <a:bodyPr wrap="none">
            <a:spAutoFit/>
          </a:bodyPr>
          <a:lstStyle/>
          <a:p>
            <a:pPr algn="ctr">
              <a:defRPr sz="1400" b="1">
                <a:solidFill>
                  <a:srgbClr val="FFFFFF"/>
                </a:solidFill>
              </a:defRPr>
            </a:pPr>
            <a:r>
              <a:rPr sz="1050"/>
              <a:t>Layer 4</a:t>
            </a:r>
          </a:p>
        </p:txBody>
      </p:sp>
      <p:sp>
        <p:nvSpPr>
          <p:cNvPr id="23" name="TextBox 22">
            <a:extLst>
              <a:ext uri="{FF2B5EF4-FFF2-40B4-BE49-F238E27FC236}">
                <a16:creationId xmlns:a16="http://schemas.microsoft.com/office/drawing/2014/main" id="{1E4C64A8-9042-2813-1E89-6B02556FCDEB}"/>
              </a:ext>
            </a:extLst>
          </p:cNvPr>
          <p:cNvSpPr txBox="1"/>
          <p:nvPr/>
        </p:nvSpPr>
        <p:spPr>
          <a:xfrm>
            <a:off x="2194560" y="3806190"/>
            <a:ext cx="1446230" cy="323165"/>
          </a:xfrm>
          <a:prstGeom prst="rect">
            <a:avLst/>
          </a:prstGeom>
          <a:noFill/>
        </p:spPr>
        <p:txBody>
          <a:bodyPr wrap="none">
            <a:spAutoFit/>
          </a:bodyPr>
          <a:lstStyle/>
          <a:p>
            <a:pPr algn="l">
              <a:defRPr sz="2000" b="1">
                <a:solidFill>
                  <a:srgbClr val="2ECC71"/>
                </a:solidFill>
              </a:defRPr>
            </a:pPr>
            <a:r>
              <a:rPr sz="1500"/>
              <a:t>Data Protection</a:t>
            </a:r>
          </a:p>
        </p:txBody>
      </p:sp>
      <p:sp>
        <p:nvSpPr>
          <p:cNvPr id="24" name="TextBox 23">
            <a:extLst>
              <a:ext uri="{FF2B5EF4-FFF2-40B4-BE49-F238E27FC236}">
                <a16:creationId xmlns:a16="http://schemas.microsoft.com/office/drawing/2014/main" id="{2F03D34C-6B79-331C-99E0-FBD1082F419A}"/>
              </a:ext>
            </a:extLst>
          </p:cNvPr>
          <p:cNvSpPr txBox="1"/>
          <p:nvPr/>
        </p:nvSpPr>
        <p:spPr>
          <a:xfrm>
            <a:off x="4114800" y="3806190"/>
            <a:ext cx="3771900" cy="842538"/>
          </a:xfrm>
          <a:prstGeom prst="rect">
            <a:avLst/>
          </a:prstGeom>
          <a:noFill/>
        </p:spPr>
        <p:txBody>
          <a:bodyPr wrap="square">
            <a:spAutoFit/>
          </a:bodyPr>
          <a:lstStyle/>
          <a:p>
            <a:pPr>
              <a:defRPr sz="1100">
                <a:solidFill>
                  <a:srgbClr val="555555"/>
                </a:solidFill>
              </a:defRPr>
            </a:pPr>
            <a:r>
              <a:rPr sz="825"/>
              <a:t>• Encryption at rest</a:t>
            </a:r>
          </a:p>
          <a:p>
            <a:r>
              <a:rPr sz="1350"/>
              <a:t>• TLS in transit</a:t>
            </a:r>
          </a:p>
          <a:p>
            <a:r>
              <a:rPr sz="1350"/>
              <a:t>• Key Vault secrets</a:t>
            </a:r>
          </a:p>
          <a:p>
            <a:r>
              <a:rPr sz="1350"/>
              <a:t>• Data masking</a:t>
            </a:r>
          </a:p>
        </p:txBody>
      </p:sp>
    </p:spTree>
    <p:extLst>
      <p:ext uri="{BB962C8B-B14F-4D97-AF65-F5344CB8AC3E}">
        <p14:creationId xmlns:p14="http://schemas.microsoft.com/office/powerpoint/2010/main" val="3118137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B8F28-E92D-DD30-47D5-FABED4FCC2C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C9FC795-97AE-ACF2-90A2-39E428B1FA75}"/>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6A240441-3438-B7DC-30AE-F44E8D14F92A}"/>
              </a:ext>
            </a:extLst>
          </p:cNvPr>
          <p:cNvSpPr txBox="1"/>
          <p:nvPr/>
        </p:nvSpPr>
        <p:spPr>
          <a:xfrm>
            <a:off x="1845818" y="1714500"/>
            <a:ext cx="5452135" cy="715581"/>
          </a:xfrm>
          <a:prstGeom prst="rect">
            <a:avLst/>
          </a:prstGeom>
          <a:noFill/>
        </p:spPr>
        <p:txBody>
          <a:bodyPr wrap="none">
            <a:spAutoFit/>
          </a:bodyPr>
          <a:lstStyle/>
          <a:p>
            <a:pPr algn="ctr">
              <a:defRPr sz="5400" b="1">
                <a:solidFill>
                  <a:srgbClr val="FFFFFF"/>
                </a:solidFill>
              </a:defRPr>
            </a:pPr>
            <a:r>
              <a:rPr sz="4050"/>
              <a:t>🔍 Testing &amp; Debugging</a:t>
            </a:r>
          </a:p>
        </p:txBody>
      </p:sp>
      <p:sp>
        <p:nvSpPr>
          <p:cNvPr id="4" name="TextBox 3">
            <a:extLst>
              <a:ext uri="{FF2B5EF4-FFF2-40B4-BE49-F238E27FC236}">
                <a16:creationId xmlns:a16="http://schemas.microsoft.com/office/drawing/2014/main" id="{B070377F-1904-16A6-5C3F-04DEBD335685}"/>
              </a:ext>
            </a:extLst>
          </p:cNvPr>
          <p:cNvSpPr txBox="1"/>
          <p:nvPr/>
        </p:nvSpPr>
        <p:spPr>
          <a:xfrm>
            <a:off x="2345955" y="2880360"/>
            <a:ext cx="4451861" cy="415498"/>
          </a:xfrm>
          <a:prstGeom prst="rect">
            <a:avLst/>
          </a:prstGeom>
          <a:noFill/>
        </p:spPr>
        <p:txBody>
          <a:bodyPr wrap="none">
            <a:spAutoFit/>
          </a:bodyPr>
          <a:lstStyle/>
          <a:p>
            <a:pPr algn="ctr">
              <a:defRPr sz="2800">
                <a:solidFill>
                  <a:srgbClr val="FFFFFF"/>
                </a:solidFill>
              </a:defRPr>
            </a:pPr>
            <a:r>
              <a:rPr sz="2100"/>
              <a:t>MCP Inspector and Development Tools</a:t>
            </a:r>
          </a:p>
        </p:txBody>
      </p:sp>
      <p:sp>
        <p:nvSpPr>
          <p:cNvPr id="5" name="TextBox 4">
            <a:extLst>
              <a:ext uri="{FF2B5EF4-FFF2-40B4-BE49-F238E27FC236}">
                <a16:creationId xmlns:a16="http://schemas.microsoft.com/office/drawing/2014/main" id="{1FAF9D6D-C9E8-3935-1F36-7F8D3A19F1E1}"/>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35974277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7E650-49CF-3C6A-9919-B30C1A8CEC2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2883C9A-72C1-157C-D71C-DCE6402540AA}"/>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99D0216F-7C8D-A42C-F6A7-E1E7A1DD4776}"/>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680DBB67-7C55-F0BB-B60B-F5E785400BBE}"/>
              </a:ext>
            </a:extLst>
          </p:cNvPr>
          <p:cNvSpPr txBox="1"/>
          <p:nvPr/>
        </p:nvSpPr>
        <p:spPr>
          <a:xfrm>
            <a:off x="342900" y="102871"/>
            <a:ext cx="4129657" cy="507831"/>
          </a:xfrm>
          <a:prstGeom prst="rect">
            <a:avLst/>
          </a:prstGeom>
          <a:noFill/>
        </p:spPr>
        <p:txBody>
          <a:bodyPr wrap="none">
            <a:spAutoFit/>
          </a:bodyPr>
          <a:lstStyle/>
          <a:p>
            <a:pPr algn="l">
              <a:defRPr sz="3600" b="1">
                <a:solidFill>
                  <a:srgbClr val="FFFFFF"/>
                </a:solidFill>
              </a:defRPr>
            </a:pPr>
            <a:r>
              <a:rPr sz="2700"/>
              <a:t>Testing with MCP Inspector</a:t>
            </a:r>
          </a:p>
        </p:txBody>
      </p:sp>
      <p:sp>
        <p:nvSpPr>
          <p:cNvPr id="5" name="Rounded Rectangle 4">
            <a:extLst>
              <a:ext uri="{FF2B5EF4-FFF2-40B4-BE49-F238E27FC236}">
                <a16:creationId xmlns:a16="http://schemas.microsoft.com/office/drawing/2014/main" id="{EE23FF9C-672F-A2B0-A5C1-DFC4414F1259}"/>
              </a:ext>
            </a:extLst>
          </p:cNvPr>
          <p:cNvSpPr/>
          <p:nvPr/>
        </p:nvSpPr>
        <p:spPr>
          <a:xfrm>
            <a:off x="685800" y="1028700"/>
            <a:ext cx="411480" cy="41148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4FAE2974-4102-ECB0-C6B5-B758A553C54D}"/>
              </a:ext>
            </a:extLst>
          </p:cNvPr>
          <p:cNvSpPr txBox="1"/>
          <p:nvPr/>
        </p:nvSpPr>
        <p:spPr>
          <a:xfrm>
            <a:off x="721462" y="1062990"/>
            <a:ext cx="340158" cy="461665"/>
          </a:xfrm>
          <a:prstGeom prst="rect">
            <a:avLst/>
          </a:prstGeom>
          <a:noFill/>
        </p:spPr>
        <p:txBody>
          <a:bodyPr wrap="none">
            <a:spAutoFit/>
          </a:bodyPr>
          <a:lstStyle/>
          <a:p>
            <a:pPr algn="ctr">
              <a:defRPr sz="2400" b="1">
                <a:solidFill>
                  <a:srgbClr val="FFFFFF"/>
                </a:solidFill>
              </a:defRPr>
            </a:pPr>
            <a:r>
              <a:t>1</a:t>
            </a:r>
          </a:p>
        </p:txBody>
      </p:sp>
      <p:sp>
        <p:nvSpPr>
          <p:cNvPr id="7" name="Rounded Rectangle 6">
            <a:extLst>
              <a:ext uri="{FF2B5EF4-FFF2-40B4-BE49-F238E27FC236}">
                <a16:creationId xmlns:a16="http://schemas.microsoft.com/office/drawing/2014/main" id="{2D6A7DCC-5110-98CC-A6D3-30804D8765AC}"/>
              </a:ext>
            </a:extLst>
          </p:cNvPr>
          <p:cNvSpPr/>
          <p:nvPr/>
        </p:nvSpPr>
        <p:spPr>
          <a:xfrm>
            <a:off x="1234440" y="1028700"/>
            <a:ext cx="7200900" cy="754380"/>
          </a:xfrm>
          <a:prstGeom prst="roundRect">
            <a:avLst/>
          </a:prstGeom>
          <a:solidFill>
            <a:srgbClr val="F5F7FA"/>
          </a:solidFill>
          <a:ln w="254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a:extLst>
              <a:ext uri="{FF2B5EF4-FFF2-40B4-BE49-F238E27FC236}">
                <a16:creationId xmlns:a16="http://schemas.microsoft.com/office/drawing/2014/main" id="{6278AB8D-24E5-6246-3EBF-9F8B7A68A0AE}"/>
              </a:ext>
            </a:extLst>
          </p:cNvPr>
          <p:cNvSpPr txBox="1"/>
          <p:nvPr/>
        </p:nvSpPr>
        <p:spPr>
          <a:xfrm>
            <a:off x="1371600" y="1097280"/>
            <a:ext cx="1406154" cy="300082"/>
          </a:xfrm>
          <a:prstGeom prst="rect">
            <a:avLst/>
          </a:prstGeom>
          <a:noFill/>
        </p:spPr>
        <p:txBody>
          <a:bodyPr wrap="none">
            <a:spAutoFit/>
          </a:bodyPr>
          <a:lstStyle/>
          <a:p>
            <a:pPr>
              <a:defRPr sz="1800" b="1">
                <a:solidFill>
                  <a:srgbClr val="3498DB"/>
                </a:solidFill>
              </a:defRPr>
            </a:pPr>
            <a:r>
              <a:rPr sz="1350"/>
              <a:t>Launch Inspector</a:t>
            </a:r>
          </a:p>
        </p:txBody>
      </p:sp>
      <p:sp>
        <p:nvSpPr>
          <p:cNvPr id="9" name="TextBox 8">
            <a:extLst>
              <a:ext uri="{FF2B5EF4-FFF2-40B4-BE49-F238E27FC236}">
                <a16:creationId xmlns:a16="http://schemas.microsoft.com/office/drawing/2014/main" id="{25C80A6D-2409-09DB-B321-A9E7CB4E514F}"/>
              </a:ext>
            </a:extLst>
          </p:cNvPr>
          <p:cNvSpPr txBox="1"/>
          <p:nvPr/>
        </p:nvSpPr>
        <p:spPr>
          <a:xfrm>
            <a:off x="3566160" y="1097280"/>
            <a:ext cx="2428870" cy="230832"/>
          </a:xfrm>
          <a:prstGeom prst="rect">
            <a:avLst/>
          </a:prstGeom>
          <a:noFill/>
        </p:spPr>
        <p:txBody>
          <a:bodyPr wrap="none">
            <a:spAutoFit/>
          </a:bodyPr>
          <a:lstStyle/>
          <a:p>
            <a:pPr>
              <a:defRPr sz="1200">
                <a:solidFill>
                  <a:srgbClr val="282C34"/>
                </a:solidFill>
                <a:latin typeface="Consolas"/>
              </a:defRPr>
            </a:pPr>
            <a:r>
              <a:rPr sz="900"/>
              <a:t>npx @modelcontextprotocol/inspector</a:t>
            </a:r>
          </a:p>
        </p:txBody>
      </p:sp>
      <p:sp>
        <p:nvSpPr>
          <p:cNvPr id="10" name="TextBox 9">
            <a:extLst>
              <a:ext uri="{FF2B5EF4-FFF2-40B4-BE49-F238E27FC236}">
                <a16:creationId xmlns:a16="http://schemas.microsoft.com/office/drawing/2014/main" id="{489D67E4-D9D8-C900-90B9-AF2A77D1FFE1}"/>
              </a:ext>
            </a:extLst>
          </p:cNvPr>
          <p:cNvSpPr txBox="1"/>
          <p:nvPr/>
        </p:nvSpPr>
        <p:spPr>
          <a:xfrm>
            <a:off x="1371601" y="1371600"/>
            <a:ext cx="2145139" cy="253916"/>
          </a:xfrm>
          <a:prstGeom prst="rect">
            <a:avLst/>
          </a:prstGeom>
          <a:noFill/>
        </p:spPr>
        <p:txBody>
          <a:bodyPr wrap="none">
            <a:spAutoFit/>
          </a:bodyPr>
          <a:lstStyle/>
          <a:p>
            <a:pPr>
              <a:defRPr sz="1400">
                <a:solidFill>
                  <a:srgbClr val="555555"/>
                </a:solidFill>
              </a:defRPr>
            </a:pPr>
            <a:r>
              <a:rPr sz="1050"/>
              <a:t>Opens browser-based test interface</a:t>
            </a:r>
          </a:p>
        </p:txBody>
      </p:sp>
      <p:sp>
        <p:nvSpPr>
          <p:cNvPr id="11" name="Rounded Rectangle 10">
            <a:extLst>
              <a:ext uri="{FF2B5EF4-FFF2-40B4-BE49-F238E27FC236}">
                <a16:creationId xmlns:a16="http://schemas.microsoft.com/office/drawing/2014/main" id="{BA710E68-CB43-8706-7563-4D40DFAD8B3B}"/>
              </a:ext>
            </a:extLst>
          </p:cNvPr>
          <p:cNvSpPr/>
          <p:nvPr/>
        </p:nvSpPr>
        <p:spPr>
          <a:xfrm>
            <a:off x="685800" y="1920240"/>
            <a:ext cx="411480" cy="41148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a:extLst>
              <a:ext uri="{FF2B5EF4-FFF2-40B4-BE49-F238E27FC236}">
                <a16:creationId xmlns:a16="http://schemas.microsoft.com/office/drawing/2014/main" id="{EBD004B5-E132-57BC-40C9-9C314EFE3C91}"/>
              </a:ext>
            </a:extLst>
          </p:cNvPr>
          <p:cNvSpPr txBox="1"/>
          <p:nvPr/>
        </p:nvSpPr>
        <p:spPr>
          <a:xfrm>
            <a:off x="721462" y="1954530"/>
            <a:ext cx="340158" cy="461665"/>
          </a:xfrm>
          <a:prstGeom prst="rect">
            <a:avLst/>
          </a:prstGeom>
          <a:noFill/>
        </p:spPr>
        <p:txBody>
          <a:bodyPr wrap="none">
            <a:spAutoFit/>
          </a:bodyPr>
          <a:lstStyle/>
          <a:p>
            <a:pPr algn="ctr">
              <a:defRPr sz="2400" b="1">
                <a:solidFill>
                  <a:srgbClr val="FFFFFF"/>
                </a:solidFill>
              </a:defRPr>
            </a:pPr>
            <a:r>
              <a:t>2</a:t>
            </a:r>
          </a:p>
        </p:txBody>
      </p:sp>
      <p:sp>
        <p:nvSpPr>
          <p:cNvPr id="13" name="Rounded Rectangle 12">
            <a:extLst>
              <a:ext uri="{FF2B5EF4-FFF2-40B4-BE49-F238E27FC236}">
                <a16:creationId xmlns:a16="http://schemas.microsoft.com/office/drawing/2014/main" id="{82A1AC89-93F5-1C91-8259-49D0F689B089}"/>
              </a:ext>
            </a:extLst>
          </p:cNvPr>
          <p:cNvSpPr/>
          <p:nvPr/>
        </p:nvSpPr>
        <p:spPr>
          <a:xfrm>
            <a:off x="1234440" y="1920240"/>
            <a:ext cx="7200900" cy="754380"/>
          </a:xfrm>
          <a:prstGeom prst="roundRect">
            <a:avLst/>
          </a:prstGeom>
          <a:solidFill>
            <a:srgbClr val="F5F7FA"/>
          </a:solidFill>
          <a:ln w="254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a:extLst>
              <a:ext uri="{FF2B5EF4-FFF2-40B4-BE49-F238E27FC236}">
                <a16:creationId xmlns:a16="http://schemas.microsoft.com/office/drawing/2014/main" id="{7605FDA6-9C6A-289C-FA3C-41197090876D}"/>
              </a:ext>
            </a:extLst>
          </p:cNvPr>
          <p:cNvSpPr txBox="1"/>
          <p:nvPr/>
        </p:nvSpPr>
        <p:spPr>
          <a:xfrm>
            <a:off x="1371601" y="1988820"/>
            <a:ext cx="1269899" cy="300082"/>
          </a:xfrm>
          <a:prstGeom prst="rect">
            <a:avLst/>
          </a:prstGeom>
          <a:noFill/>
        </p:spPr>
        <p:txBody>
          <a:bodyPr wrap="none">
            <a:spAutoFit/>
          </a:bodyPr>
          <a:lstStyle/>
          <a:p>
            <a:pPr>
              <a:defRPr sz="1800" b="1">
                <a:solidFill>
                  <a:srgbClr val="3498DB"/>
                </a:solidFill>
              </a:defRPr>
            </a:pPr>
            <a:r>
              <a:rPr sz="1350"/>
              <a:t>Connect Server</a:t>
            </a:r>
          </a:p>
        </p:txBody>
      </p:sp>
      <p:sp>
        <p:nvSpPr>
          <p:cNvPr id="15" name="TextBox 14">
            <a:extLst>
              <a:ext uri="{FF2B5EF4-FFF2-40B4-BE49-F238E27FC236}">
                <a16:creationId xmlns:a16="http://schemas.microsoft.com/office/drawing/2014/main" id="{5AD0031F-376D-B1B0-CBAF-4B1AED9D6CA2}"/>
              </a:ext>
            </a:extLst>
          </p:cNvPr>
          <p:cNvSpPr txBox="1"/>
          <p:nvPr/>
        </p:nvSpPr>
        <p:spPr>
          <a:xfrm>
            <a:off x="3566160" y="1988820"/>
            <a:ext cx="1082348" cy="230832"/>
          </a:xfrm>
          <a:prstGeom prst="rect">
            <a:avLst/>
          </a:prstGeom>
          <a:noFill/>
        </p:spPr>
        <p:txBody>
          <a:bodyPr wrap="none">
            <a:spAutoFit/>
          </a:bodyPr>
          <a:lstStyle/>
          <a:p>
            <a:pPr>
              <a:defRPr sz="1200">
                <a:solidFill>
                  <a:srgbClr val="282C34"/>
                </a:solidFill>
                <a:latin typeface="Consolas"/>
              </a:defRPr>
            </a:pPr>
            <a:r>
              <a:rPr sz="900"/>
              <a:t>node server.js</a:t>
            </a:r>
          </a:p>
        </p:txBody>
      </p:sp>
      <p:sp>
        <p:nvSpPr>
          <p:cNvPr id="16" name="TextBox 15">
            <a:extLst>
              <a:ext uri="{FF2B5EF4-FFF2-40B4-BE49-F238E27FC236}">
                <a16:creationId xmlns:a16="http://schemas.microsoft.com/office/drawing/2014/main" id="{133C6170-B8ED-0F3B-5013-31A9805642CA}"/>
              </a:ext>
            </a:extLst>
          </p:cNvPr>
          <p:cNvSpPr txBox="1"/>
          <p:nvPr/>
        </p:nvSpPr>
        <p:spPr>
          <a:xfrm>
            <a:off x="1371601" y="2263140"/>
            <a:ext cx="2098651" cy="253916"/>
          </a:xfrm>
          <a:prstGeom prst="rect">
            <a:avLst/>
          </a:prstGeom>
          <a:noFill/>
        </p:spPr>
        <p:txBody>
          <a:bodyPr wrap="none">
            <a:spAutoFit/>
          </a:bodyPr>
          <a:lstStyle/>
          <a:p>
            <a:pPr>
              <a:defRPr sz="1400">
                <a:solidFill>
                  <a:srgbClr val="555555"/>
                </a:solidFill>
              </a:defRPr>
            </a:pPr>
            <a:r>
              <a:rPr sz="1050"/>
              <a:t>Point Inspector to your MCP server</a:t>
            </a:r>
          </a:p>
        </p:txBody>
      </p:sp>
      <p:sp>
        <p:nvSpPr>
          <p:cNvPr id="17" name="Rounded Rectangle 16">
            <a:extLst>
              <a:ext uri="{FF2B5EF4-FFF2-40B4-BE49-F238E27FC236}">
                <a16:creationId xmlns:a16="http://schemas.microsoft.com/office/drawing/2014/main" id="{32C9AE8D-C373-A545-AD28-371773F95E5A}"/>
              </a:ext>
            </a:extLst>
          </p:cNvPr>
          <p:cNvSpPr/>
          <p:nvPr/>
        </p:nvSpPr>
        <p:spPr>
          <a:xfrm>
            <a:off x="685800" y="2811780"/>
            <a:ext cx="411480" cy="41148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a:extLst>
              <a:ext uri="{FF2B5EF4-FFF2-40B4-BE49-F238E27FC236}">
                <a16:creationId xmlns:a16="http://schemas.microsoft.com/office/drawing/2014/main" id="{6141A1EB-FBE8-5979-B556-0F7220DFD4CA}"/>
              </a:ext>
            </a:extLst>
          </p:cNvPr>
          <p:cNvSpPr txBox="1"/>
          <p:nvPr/>
        </p:nvSpPr>
        <p:spPr>
          <a:xfrm>
            <a:off x="721462" y="2846070"/>
            <a:ext cx="340158" cy="461665"/>
          </a:xfrm>
          <a:prstGeom prst="rect">
            <a:avLst/>
          </a:prstGeom>
          <a:noFill/>
        </p:spPr>
        <p:txBody>
          <a:bodyPr wrap="none">
            <a:spAutoFit/>
          </a:bodyPr>
          <a:lstStyle/>
          <a:p>
            <a:pPr algn="ctr">
              <a:defRPr sz="2400" b="1">
                <a:solidFill>
                  <a:srgbClr val="FFFFFF"/>
                </a:solidFill>
              </a:defRPr>
            </a:pPr>
            <a:r>
              <a:t>3</a:t>
            </a:r>
          </a:p>
        </p:txBody>
      </p:sp>
      <p:sp>
        <p:nvSpPr>
          <p:cNvPr id="19" name="Rounded Rectangle 18">
            <a:extLst>
              <a:ext uri="{FF2B5EF4-FFF2-40B4-BE49-F238E27FC236}">
                <a16:creationId xmlns:a16="http://schemas.microsoft.com/office/drawing/2014/main" id="{AB892B14-A737-7761-9CEC-F005C5D7D050}"/>
              </a:ext>
            </a:extLst>
          </p:cNvPr>
          <p:cNvSpPr/>
          <p:nvPr/>
        </p:nvSpPr>
        <p:spPr>
          <a:xfrm>
            <a:off x="1234440" y="2811780"/>
            <a:ext cx="7200900" cy="754380"/>
          </a:xfrm>
          <a:prstGeom prst="roundRect">
            <a:avLst/>
          </a:prstGeom>
          <a:solidFill>
            <a:srgbClr val="F5F7FA"/>
          </a:solidFill>
          <a:ln w="254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0" name="TextBox 19">
            <a:extLst>
              <a:ext uri="{FF2B5EF4-FFF2-40B4-BE49-F238E27FC236}">
                <a16:creationId xmlns:a16="http://schemas.microsoft.com/office/drawing/2014/main" id="{D18F526B-0467-E305-3161-DBCF045A74C0}"/>
              </a:ext>
            </a:extLst>
          </p:cNvPr>
          <p:cNvSpPr txBox="1"/>
          <p:nvPr/>
        </p:nvSpPr>
        <p:spPr>
          <a:xfrm>
            <a:off x="1371600" y="2880360"/>
            <a:ext cx="906017" cy="300082"/>
          </a:xfrm>
          <a:prstGeom prst="rect">
            <a:avLst/>
          </a:prstGeom>
          <a:noFill/>
        </p:spPr>
        <p:txBody>
          <a:bodyPr wrap="none">
            <a:spAutoFit/>
          </a:bodyPr>
          <a:lstStyle/>
          <a:p>
            <a:pPr>
              <a:defRPr sz="1800" b="1">
                <a:solidFill>
                  <a:srgbClr val="3498DB"/>
                </a:solidFill>
              </a:defRPr>
            </a:pPr>
            <a:r>
              <a:rPr sz="1350"/>
              <a:t>Test Tools</a:t>
            </a:r>
          </a:p>
        </p:txBody>
      </p:sp>
      <p:sp>
        <p:nvSpPr>
          <p:cNvPr id="21" name="TextBox 20">
            <a:extLst>
              <a:ext uri="{FF2B5EF4-FFF2-40B4-BE49-F238E27FC236}">
                <a16:creationId xmlns:a16="http://schemas.microsoft.com/office/drawing/2014/main" id="{A54FCB1C-3BA3-E0AB-1EA9-B49D45B5AD78}"/>
              </a:ext>
            </a:extLst>
          </p:cNvPr>
          <p:cNvSpPr txBox="1"/>
          <p:nvPr/>
        </p:nvSpPr>
        <p:spPr>
          <a:xfrm>
            <a:off x="3566160" y="2880360"/>
            <a:ext cx="2492990" cy="230832"/>
          </a:xfrm>
          <a:prstGeom prst="rect">
            <a:avLst/>
          </a:prstGeom>
          <a:noFill/>
        </p:spPr>
        <p:txBody>
          <a:bodyPr wrap="none">
            <a:spAutoFit/>
          </a:bodyPr>
          <a:lstStyle/>
          <a:p>
            <a:pPr>
              <a:defRPr sz="1200">
                <a:solidFill>
                  <a:srgbClr val="282C34"/>
                </a:solidFill>
                <a:latin typeface="Consolas"/>
              </a:defRPr>
            </a:pPr>
            <a:r>
              <a:rPr sz="900"/>
              <a:t>Call tool functions with test inputs</a:t>
            </a:r>
          </a:p>
        </p:txBody>
      </p:sp>
      <p:sp>
        <p:nvSpPr>
          <p:cNvPr id="22" name="TextBox 21">
            <a:extLst>
              <a:ext uri="{FF2B5EF4-FFF2-40B4-BE49-F238E27FC236}">
                <a16:creationId xmlns:a16="http://schemas.microsoft.com/office/drawing/2014/main" id="{89370476-207F-F201-2DE8-B755EEFE2F1E}"/>
              </a:ext>
            </a:extLst>
          </p:cNvPr>
          <p:cNvSpPr txBox="1"/>
          <p:nvPr/>
        </p:nvSpPr>
        <p:spPr>
          <a:xfrm>
            <a:off x="1371601" y="3154680"/>
            <a:ext cx="1944763" cy="253916"/>
          </a:xfrm>
          <a:prstGeom prst="rect">
            <a:avLst/>
          </a:prstGeom>
          <a:noFill/>
        </p:spPr>
        <p:txBody>
          <a:bodyPr wrap="none">
            <a:spAutoFit/>
          </a:bodyPr>
          <a:lstStyle/>
          <a:p>
            <a:pPr>
              <a:defRPr sz="1400">
                <a:solidFill>
                  <a:srgbClr val="555555"/>
                </a:solidFill>
              </a:defRPr>
            </a:pPr>
            <a:r>
              <a:rPr sz="1050"/>
              <a:t>Validate tool responses &amp; errors</a:t>
            </a:r>
          </a:p>
        </p:txBody>
      </p:sp>
      <p:sp>
        <p:nvSpPr>
          <p:cNvPr id="23" name="Rounded Rectangle 22">
            <a:extLst>
              <a:ext uri="{FF2B5EF4-FFF2-40B4-BE49-F238E27FC236}">
                <a16:creationId xmlns:a16="http://schemas.microsoft.com/office/drawing/2014/main" id="{0A8F5850-749B-C599-6A60-BE0062E7B7EC}"/>
              </a:ext>
            </a:extLst>
          </p:cNvPr>
          <p:cNvSpPr/>
          <p:nvPr/>
        </p:nvSpPr>
        <p:spPr>
          <a:xfrm>
            <a:off x="685800" y="3703320"/>
            <a:ext cx="411480" cy="41148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4" name="TextBox 23">
            <a:extLst>
              <a:ext uri="{FF2B5EF4-FFF2-40B4-BE49-F238E27FC236}">
                <a16:creationId xmlns:a16="http://schemas.microsoft.com/office/drawing/2014/main" id="{310B6024-E5E6-AAA5-2BBF-782BA0EC3DB9}"/>
              </a:ext>
            </a:extLst>
          </p:cNvPr>
          <p:cNvSpPr txBox="1"/>
          <p:nvPr/>
        </p:nvSpPr>
        <p:spPr>
          <a:xfrm>
            <a:off x="721462" y="3737610"/>
            <a:ext cx="340158" cy="461665"/>
          </a:xfrm>
          <a:prstGeom prst="rect">
            <a:avLst/>
          </a:prstGeom>
          <a:noFill/>
        </p:spPr>
        <p:txBody>
          <a:bodyPr wrap="none">
            <a:spAutoFit/>
          </a:bodyPr>
          <a:lstStyle/>
          <a:p>
            <a:pPr algn="ctr">
              <a:defRPr sz="2400" b="1">
                <a:solidFill>
                  <a:srgbClr val="FFFFFF"/>
                </a:solidFill>
              </a:defRPr>
            </a:pPr>
            <a:r>
              <a:t>4</a:t>
            </a:r>
          </a:p>
        </p:txBody>
      </p:sp>
      <p:sp>
        <p:nvSpPr>
          <p:cNvPr id="25" name="Rounded Rectangle 24">
            <a:extLst>
              <a:ext uri="{FF2B5EF4-FFF2-40B4-BE49-F238E27FC236}">
                <a16:creationId xmlns:a16="http://schemas.microsoft.com/office/drawing/2014/main" id="{CE9AEAC5-D161-26F2-DD0F-8DE9228FCB07}"/>
              </a:ext>
            </a:extLst>
          </p:cNvPr>
          <p:cNvSpPr/>
          <p:nvPr/>
        </p:nvSpPr>
        <p:spPr>
          <a:xfrm>
            <a:off x="1234440" y="3703320"/>
            <a:ext cx="7200900" cy="754380"/>
          </a:xfrm>
          <a:prstGeom prst="roundRect">
            <a:avLst/>
          </a:prstGeom>
          <a:solidFill>
            <a:srgbClr val="F5F7FA"/>
          </a:solidFill>
          <a:ln w="254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a:extLst>
              <a:ext uri="{FF2B5EF4-FFF2-40B4-BE49-F238E27FC236}">
                <a16:creationId xmlns:a16="http://schemas.microsoft.com/office/drawing/2014/main" id="{6B0FB866-4878-1152-08DF-EAD20C68FE64}"/>
              </a:ext>
            </a:extLst>
          </p:cNvPr>
          <p:cNvSpPr txBox="1"/>
          <p:nvPr/>
        </p:nvSpPr>
        <p:spPr>
          <a:xfrm>
            <a:off x="1371601" y="3771900"/>
            <a:ext cx="1250663" cy="300082"/>
          </a:xfrm>
          <a:prstGeom prst="rect">
            <a:avLst/>
          </a:prstGeom>
          <a:noFill/>
        </p:spPr>
        <p:txBody>
          <a:bodyPr wrap="none">
            <a:spAutoFit/>
          </a:bodyPr>
          <a:lstStyle/>
          <a:p>
            <a:pPr>
              <a:defRPr sz="1800" b="1">
                <a:solidFill>
                  <a:srgbClr val="3498DB"/>
                </a:solidFill>
              </a:defRPr>
            </a:pPr>
            <a:r>
              <a:rPr sz="1350"/>
              <a:t>Test Resources</a:t>
            </a:r>
          </a:p>
        </p:txBody>
      </p:sp>
      <p:sp>
        <p:nvSpPr>
          <p:cNvPr id="27" name="TextBox 26">
            <a:extLst>
              <a:ext uri="{FF2B5EF4-FFF2-40B4-BE49-F238E27FC236}">
                <a16:creationId xmlns:a16="http://schemas.microsoft.com/office/drawing/2014/main" id="{A7EE1577-DDB6-C9DB-D194-DF6FF5EDF774}"/>
              </a:ext>
            </a:extLst>
          </p:cNvPr>
          <p:cNvSpPr txBox="1"/>
          <p:nvPr/>
        </p:nvSpPr>
        <p:spPr>
          <a:xfrm>
            <a:off x="3566160" y="3771900"/>
            <a:ext cx="2172390" cy="230832"/>
          </a:xfrm>
          <a:prstGeom prst="rect">
            <a:avLst/>
          </a:prstGeom>
          <a:noFill/>
        </p:spPr>
        <p:txBody>
          <a:bodyPr wrap="none">
            <a:spAutoFit/>
          </a:bodyPr>
          <a:lstStyle/>
          <a:p>
            <a:pPr>
              <a:defRPr sz="1200">
                <a:solidFill>
                  <a:srgbClr val="282C34"/>
                </a:solidFill>
                <a:latin typeface="Consolas"/>
              </a:defRPr>
            </a:pPr>
            <a:r>
              <a:rPr sz="900"/>
              <a:t>Read resources &amp; verify content</a:t>
            </a:r>
          </a:p>
        </p:txBody>
      </p:sp>
      <p:sp>
        <p:nvSpPr>
          <p:cNvPr id="28" name="TextBox 27">
            <a:extLst>
              <a:ext uri="{FF2B5EF4-FFF2-40B4-BE49-F238E27FC236}">
                <a16:creationId xmlns:a16="http://schemas.microsoft.com/office/drawing/2014/main" id="{B87BD60D-0141-D05D-2D0A-D2960BE33B74}"/>
              </a:ext>
            </a:extLst>
          </p:cNvPr>
          <p:cNvSpPr txBox="1"/>
          <p:nvPr/>
        </p:nvSpPr>
        <p:spPr>
          <a:xfrm>
            <a:off x="1371600" y="4046220"/>
            <a:ext cx="1705916" cy="253916"/>
          </a:xfrm>
          <a:prstGeom prst="rect">
            <a:avLst/>
          </a:prstGeom>
          <a:noFill/>
        </p:spPr>
        <p:txBody>
          <a:bodyPr wrap="none">
            <a:spAutoFit/>
          </a:bodyPr>
          <a:lstStyle/>
          <a:p>
            <a:pPr>
              <a:defRPr sz="1400">
                <a:solidFill>
                  <a:srgbClr val="555555"/>
                </a:solidFill>
              </a:defRPr>
            </a:pPr>
            <a:r>
              <a:rPr sz="1050"/>
              <a:t>Check URIs and data format</a:t>
            </a:r>
          </a:p>
        </p:txBody>
      </p:sp>
    </p:spTree>
    <p:extLst>
      <p:ext uri="{BB962C8B-B14F-4D97-AF65-F5344CB8AC3E}">
        <p14:creationId xmlns:p14="http://schemas.microsoft.com/office/powerpoint/2010/main" val="3176189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ECA04-5AC8-A5D7-640A-D12B5DC94D9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EF40EC5-1E6D-1820-CF00-6F59BC2BC5B3}"/>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F2EB0C31-D944-46CD-F364-16B4198A97BC}"/>
              </a:ext>
            </a:extLst>
          </p:cNvPr>
          <p:cNvSpPr txBox="1"/>
          <p:nvPr/>
        </p:nvSpPr>
        <p:spPr>
          <a:xfrm>
            <a:off x="1215839" y="1714500"/>
            <a:ext cx="6712094" cy="715581"/>
          </a:xfrm>
          <a:prstGeom prst="rect">
            <a:avLst/>
          </a:prstGeom>
          <a:noFill/>
        </p:spPr>
        <p:txBody>
          <a:bodyPr wrap="none">
            <a:spAutoFit/>
          </a:bodyPr>
          <a:lstStyle/>
          <a:p>
            <a:pPr algn="ctr">
              <a:defRPr sz="5400" b="1">
                <a:solidFill>
                  <a:srgbClr val="FFFFFF"/>
                </a:solidFill>
              </a:defRPr>
            </a:pPr>
            <a:r>
              <a:rPr sz="4050"/>
              <a:t>🤖 Multi-Agent Orchestration</a:t>
            </a:r>
          </a:p>
        </p:txBody>
      </p:sp>
      <p:sp>
        <p:nvSpPr>
          <p:cNvPr id="4" name="TextBox 3">
            <a:extLst>
              <a:ext uri="{FF2B5EF4-FFF2-40B4-BE49-F238E27FC236}">
                <a16:creationId xmlns:a16="http://schemas.microsoft.com/office/drawing/2014/main" id="{72421259-8468-BFDA-76D8-20BF64EA1819}"/>
              </a:ext>
            </a:extLst>
          </p:cNvPr>
          <p:cNvSpPr txBox="1"/>
          <p:nvPr/>
        </p:nvSpPr>
        <p:spPr>
          <a:xfrm>
            <a:off x="1959632" y="2880360"/>
            <a:ext cx="5224508" cy="415498"/>
          </a:xfrm>
          <a:prstGeom prst="rect">
            <a:avLst/>
          </a:prstGeom>
          <a:noFill/>
        </p:spPr>
        <p:txBody>
          <a:bodyPr wrap="none">
            <a:spAutoFit/>
          </a:bodyPr>
          <a:lstStyle/>
          <a:p>
            <a:pPr algn="ctr">
              <a:defRPr sz="2800">
                <a:solidFill>
                  <a:srgbClr val="FFFFFF"/>
                </a:solidFill>
              </a:defRPr>
            </a:pPr>
            <a:r>
              <a:rPr sz="2100"/>
              <a:t>Claude + ChatGPT + Copilot Working Together</a:t>
            </a:r>
          </a:p>
        </p:txBody>
      </p:sp>
      <p:sp>
        <p:nvSpPr>
          <p:cNvPr id="5" name="TextBox 4">
            <a:extLst>
              <a:ext uri="{FF2B5EF4-FFF2-40B4-BE49-F238E27FC236}">
                <a16:creationId xmlns:a16="http://schemas.microsoft.com/office/drawing/2014/main" id="{2322E0F8-FE3B-75DE-8781-F6344B5811ED}"/>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3707021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685C1F-83FE-1CA7-3093-C8E06994ADE7}"/>
              </a:ext>
            </a:extLst>
          </p:cNvPr>
          <p:cNvPicPr>
            <a:picLocks noChangeAspect="1"/>
          </p:cNvPicPr>
          <p:nvPr/>
        </p:nvPicPr>
        <p:blipFill>
          <a:blip r:embed="rId2"/>
          <a:stretch>
            <a:fillRect/>
          </a:stretch>
        </p:blipFill>
        <p:spPr>
          <a:xfrm>
            <a:off x="1080165" y="149688"/>
            <a:ext cx="6983670" cy="4993812"/>
          </a:xfrm>
          <a:prstGeom prst="rect">
            <a:avLst/>
          </a:prstGeom>
        </p:spPr>
      </p:pic>
    </p:spTree>
    <p:extLst>
      <p:ext uri="{BB962C8B-B14F-4D97-AF65-F5344CB8AC3E}">
        <p14:creationId xmlns:p14="http://schemas.microsoft.com/office/powerpoint/2010/main" val="1870754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D0E14-5F35-547D-7214-CE7AA28C836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D0591DD-5606-AC77-6CA5-2429B4E97757}"/>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9D4F3A9B-FB9B-8268-191C-18BC756E3E35}"/>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A8C0F911-FE03-88B1-FF51-9564AEEA2C46}"/>
              </a:ext>
            </a:extLst>
          </p:cNvPr>
          <p:cNvSpPr txBox="1"/>
          <p:nvPr/>
        </p:nvSpPr>
        <p:spPr>
          <a:xfrm>
            <a:off x="342900" y="102871"/>
            <a:ext cx="6244851" cy="507831"/>
          </a:xfrm>
          <a:prstGeom prst="rect">
            <a:avLst/>
          </a:prstGeom>
          <a:noFill/>
        </p:spPr>
        <p:txBody>
          <a:bodyPr wrap="none">
            <a:spAutoFit/>
          </a:bodyPr>
          <a:lstStyle/>
          <a:p>
            <a:pPr algn="l">
              <a:defRPr sz="3600" b="1">
                <a:solidFill>
                  <a:srgbClr val="FFFFFF"/>
                </a:solidFill>
              </a:defRPr>
            </a:pPr>
            <a:r>
              <a:rPr sz="2700"/>
              <a:t>Multi-Agent Memory Sharing Architecture</a:t>
            </a:r>
          </a:p>
        </p:txBody>
      </p:sp>
      <p:sp>
        <p:nvSpPr>
          <p:cNvPr id="5" name="Oval 4">
            <a:extLst>
              <a:ext uri="{FF2B5EF4-FFF2-40B4-BE49-F238E27FC236}">
                <a16:creationId xmlns:a16="http://schemas.microsoft.com/office/drawing/2014/main" id="{00567CD6-E1E8-6A6B-4AC2-98E8CD0D9B7B}"/>
              </a:ext>
            </a:extLst>
          </p:cNvPr>
          <p:cNvSpPr/>
          <p:nvPr/>
        </p:nvSpPr>
        <p:spPr>
          <a:xfrm>
            <a:off x="3429001" y="2057400"/>
            <a:ext cx="2285771" cy="10287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7EDD5D60-E2D1-F8BA-F5A0-4C8E969DAAB3}"/>
              </a:ext>
            </a:extLst>
          </p:cNvPr>
          <p:cNvSpPr txBox="1"/>
          <p:nvPr/>
        </p:nvSpPr>
        <p:spPr>
          <a:xfrm>
            <a:off x="3882049" y="2331721"/>
            <a:ext cx="1379673" cy="530915"/>
          </a:xfrm>
          <a:prstGeom prst="rect">
            <a:avLst/>
          </a:prstGeom>
          <a:noFill/>
        </p:spPr>
        <p:txBody>
          <a:bodyPr wrap="none">
            <a:spAutoFit/>
          </a:bodyPr>
          <a:lstStyle/>
          <a:p>
            <a:pPr algn="ctr">
              <a:defRPr sz="2000" b="1">
                <a:solidFill>
                  <a:srgbClr val="FFFFFF"/>
                </a:solidFill>
              </a:defRPr>
            </a:pPr>
            <a:r>
              <a:rPr sz="1500"/>
              <a:t>Shared MCP</a:t>
            </a:r>
          </a:p>
          <a:p>
            <a:r>
              <a:rPr sz="1350"/>
              <a:t>Memory Layer</a:t>
            </a:r>
          </a:p>
        </p:txBody>
      </p:sp>
      <p:sp>
        <p:nvSpPr>
          <p:cNvPr id="7" name="Rounded Rectangle 6">
            <a:extLst>
              <a:ext uri="{FF2B5EF4-FFF2-40B4-BE49-F238E27FC236}">
                <a16:creationId xmlns:a16="http://schemas.microsoft.com/office/drawing/2014/main" id="{A1A827A3-EA9E-68C0-6C2E-40BB56BC0E6B}"/>
              </a:ext>
            </a:extLst>
          </p:cNvPr>
          <p:cNvSpPr/>
          <p:nvPr/>
        </p:nvSpPr>
        <p:spPr>
          <a:xfrm>
            <a:off x="1028700" y="1028700"/>
            <a:ext cx="1234440" cy="82296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a:extLst>
              <a:ext uri="{FF2B5EF4-FFF2-40B4-BE49-F238E27FC236}">
                <a16:creationId xmlns:a16="http://schemas.microsoft.com/office/drawing/2014/main" id="{4FA6135A-952C-0052-B340-131C6884CFAB}"/>
              </a:ext>
            </a:extLst>
          </p:cNvPr>
          <p:cNvSpPr txBox="1"/>
          <p:nvPr/>
        </p:nvSpPr>
        <p:spPr>
          <a:xfrm>
            <a:off x="1028700" y="1165860"/>
            <a:ext cx="1234440" cy="484748"/>
          </a:xfrm>
          <a:prstGeom prst="rect">
            <a:avLst/>
          </a:prstGeom>
          <a:noFill/>
        </p:spPr>
        <p:txBody>
          <a:bodyPr wrap="square">
            <a:spAutoFit/>
          </a:bodyPr>
          <a:lstStyle/>
          <a:p>
            <a:pPr algn="ctr">
              <a:defRPr sz="1600" b="1">
                <a:solidFill>
                  <a:srgbClr val="FFFFFF"/>
                </a:solidFill>
              </a:defRPr>
            </a:pPr>
            <a:r>
              <a:rPr sz="1200"/>
              <a:t>🤖</a:t>
            </a:r>
          </a:p>
          <a:p>
            <a:r>
              <a:rPr sz="1350"/>
              <a:t>Claude</a:t>
            </a:r>
          </a:p>
        </p:txBody>
      </p:sp>
      <p:sp>
        <p:nvSpPr>
          <p:cNvPr id="9" name="Rounded Rectangle 8">
            <a:extLst>
              <a:ext uri="{FF2B5EF4-FFF2-40B4-BE49-F238E27FC236}">
                <a16:creationId xmlns:a16="http://schemas.microsoft.com/office/drawing/2014/main" id="{3342CD59-68AC-1EDB-3475-38CA6914951E}"/>
              </a:ext>
            </a:extLst>
          </p:cNvPr>
          <p:cNvSpPr/>
          <p:nvPr/>
        </p:nvSpPr>
        <p:spPr>
          <a:xfrm>
            <a:off x="7200900" y="1028700"/>
            <a:ext cx="1234440" cy="82296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a:extLst>
              <a:ext uri="{FF2B5EF4-FFF2-40B4-BE49-F238E27FC236}">
                <a16:creationId xmlns:a16="http://schemas.microsoft.com/office/drawing/2014/main" id="{46C0C683-DB78-A64B-C900-52323D0BAAAA}"/>
              </a:ext>
            </a:extLst>
          </p:cNvPr>
          <p:cNvSpPr txBox="1"/>
          <p:nvPr/>
        </p:nvSpPr>
        <p:spPr>
          <a:xfrm>
            <a:off x="7200900" y="1165860"/>
            <a:ext cx="1234440" cy="484748"/>
          </a:xfrm>
          <a:prstGeom prst="rect">
            <a:avLst/>
          </a:prstGeom>
          <a:noFill/>
        </p:spPr>
        <p:txBody>
          <a:bodyPr wrap="square">
            <a:spAutoFit/>
          </a:bodyPr>
          <a:lstStyle/>
          <a:p>
            <a:pPr algn="ctr">
              <a:defRPr sz="1600" b="1">
                <a:solidFill>
                  <a:srgbClr val="FFFFFF"/>
                </a:solidFill>
              </a:defRPr>
            </a:pPr>
            <a:r>
              <a:rPr sz="1200"/>
              <a:t>💬</a:t>
            </a:r>
          </a:p>
          <a:p>
            <a:r>
              <a:rPr sz="1350"/>
              <a:t>ChatGPT</a:t>
            </a:r>
          </a:p>
        </p:txBody>
      </p:sp>
      <p:sp>
        <p:nvSpPr>
          <p:cNvPr id="11" name="Rounded Rectangle 10">
            <a:extLst>
              <a:ext uri="{FF2B5EF4-FFF2-40B4-BE49-F238E27FC236}">
                <a16:creationId xmlns:a16="http://schemas.microsoft.com/office/drawing/2014/main" id="{5A2F7ECD-8971-61D5-B201-57537A69FC7B}"/>
              </a:ext>
            </a:extLst>
          </p:cNvPr>
          <p:cNvSpPr/>
          <p:nvPr/>
        </p:nvSpPr>
        <p:spPr>
          <a:xfrm>
            <a:off x="1028700" y="3429000"/>
            <a:ext cx="1234440" cy="822960"/>
          </a:xfrm>
          <a:prstGeom prst="round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a:extLst>
              <a:ext uri="{FF2B5EF4-FFF2-40B4-BE49-F238E27FC236}">
                <a16:creationId xmlns:a16="http://schemas.microsoft.com/office/drawing/2014/main" id="{E9AF9239-E7E6-79C2-605F-E42B4986E311}"/>
              </a:ext>
            </a:extLst>
          </p:cNvPr>
          <p:cNvSpPr txBox="1"/>
          <p:nvPr/>
        </p:nvSpPr>
        <p:spPr>
          <a:xfrm>
            <a:off x="1028700" y="3566160"/>
            <a:ext cx="1234440" cy="484748"/>
          </a:xfrm>
          <a:prstGeom prst="rect">
            <a:avLst/>
          </a:prstGeom>
          <a:noFill/>
        </p:spPr>
        <p:txBody>
          <a:bodyPr wrap="square">
            <a:spAutoFit/>
          </a:bodyPr>
          <a:lstStyle/>
          <a:p>
            <a:pPr algn="ctr">
              <a:defRPr sz="1600" b="1">
                <a:solidFill>
                  <a:srgbClr val="FFFFFF"/>
                </a:solidFill>
              </a:defRPr>
            </a:pPr>
            <a:r>
              <a:rPr sz="1200"/>
              <a:t>👨‍💻</a:t>
            </a:r>
          </a:p>
          <a:p>
            <a:r>
              <a:rPr sz="1350"/>
              <a:t>Copilot</a:t>
            </a:r>
          </a:p>
        </p:txBody>
      </p:sp>
      <p:sp>
        <p:nvSpPr>
          <p:cNvPr id="13" name="Rounded Rectangle 12">
            <a:extLst>
              <a:ext uri="{FF2B5EF4-FFF2-40B4-BE49-F238E27FC236}">
                <a16:creationId xmlns:a16="http://schemas.microsoft.com/office/drawing/2014/main" id="{E6016EC7-902E-F178-2ADE-5925359FFE8F}"/>
              </a:ext>
            </a:extLst>
          </p:cNvPr>
          <p:cNvSpPr/>
          <p:nvPr/>
        </p:nvSpPr>
        <p:spPr>
          <a:xfrm>
            <a:off x="7200900" y="3429000"/>
            <a:ext cx="1234440" cy="822960"/>
          </a:xfrm>
          <a:prstGeom prst="roundRect">
            <a:avLst/>
          </a:prstGeom>
          <a:solidFill>
            <a:srgbClr val="E74C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a:extLst>
              <a:ext uri="{FF2B5EF4-FFF2-40B4-BE49-F238E27FC236}">
                <a16:creationId xmlns:a16="http://schemas.microsoft.com/office/drawing/2014/main" id="{C06E36FF-DD50-5E42-820C-1E3298BCC4E0}"/>
              </a:ext>
            </a:extLst>
          </p:cNvPr>
          <p:cNvSpPr txBox="1"/>
          <p:nvPr/>
        </p:nvSpPr>
        <p:spPr>
          <a:xfrm>
            <a:off x="7200900" y="3566160"/>
            <a:ext cx="1234440" cy="692497"/>
          </a:xfrm>
          <a:prstGeom prst="rect">
            <a:avLst/>
          </a:prstGeom>
          <a:noFill/>
        </p:spPr>
        <p:txBody>
          <a:bodyPr wrap="square">
            <a:spAutoFit/>
          </a:bodyPr>
          <a:lstStyle/>
          <a:p>
            <a:pPr algn="ctr">
              <a:defRPr sz="1600" b="1">
                <a:solidFill>
                  <a:srgbClr val="FFFFFF"/>
                </a:solidFill>
              </a:defRPr>
            </a:pPr>
            <a:r>
              <a:rPr sz="1200"/>
              <a:t>🔧</a:t>
            </a:r>
          </a:p>
          <a:p>
            <a:r>
              <a:rPr sz="1350"/>
              <a:t>Custom</a:t>
            </a:r>
          </a:p>
          <a:p>
            <a:r>
              <a:rPr sz="1350"/>
              <a:t>Agent</a:t>
            </a:r>
          </a:p>
        </p:txBody>
      </p:sp>
    </p:spTree>
    <p:extLst>
      <p:ext uri="{BB962C8B-B14F-4D97-AF65-F5344CB8AC3E}">
        <p14:creationId xmlns:p14="http://schemas.microsoft.com/office/powerpoint/2010/main" val="1726699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F9B2B-415F-C297-A9A2-17959C152C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7AB70F0-BF43-A1BE-0825-D906FA1F8B8A}"/>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61974030-7716-4361-D660-030BA325FD53}"/>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72FD2B9B-E1BB-D315-AAAF-0274F7CB4ACC}"/>
              </a:ext>
            </a:extLst>
          </p:cNvPr>
          <p:cNvSpPr txBox="1"/>
          <p:nvPr/>
        </p:nvSpPr>
        <p:spPr>
          <a:xfrm>
            <a:off x="342901" y="102871"/>
            <a:ext cx="4942379" cy="507831"/>
          </a:xfrm>
          <a:prstGeom prst="rect">
            <a:avLst/>
          </a:prstGeom>
          <a:noFill/>
        </p:spPr>
        <p:txBody>
          <a:bodyPr wrap="none">
            <a:spAutoFit/>
          </a:bodyPr>
          <a:lstStyle/>
          <a:p>
            <a:pPr algn="l">
              <a:defRPr sz="3600" b="1">
                <a:solidFill>
                  <a:srgbClr val="FFFFFF"/>
                </a:solidFill>
              </a:defRPr>
            </a:pPr>
            <a:r>
              <a:rPr sz="2700"/>
              <a:t>Real-World Multi-Agent Scenario</a:t>
            </a:r>
          </a:p>
        </p:txBody>
      </p:sp>
      <p:sp>
        <p:nvSpPr>
          <p:cNvPr id="5" name="Rounded Rectangle 4">
            <a:extLst>
              <a:ext uri="{FF2B5EF4-FFF2-40B4-BE49-F238E27FC236}">
                <a16:creationId xmlns:a16="http://schemas.microsoft.com/office/drawing/2014/main" id="{00B81057-635A-8392-0D7F-18C5A16779A2}"/>
              </a:ext>
            </a:extLst>
          </p:cNvPr>
          <p:cNvSpPr/>
          <p:nvPr/>
        </p:nvSpPr>
        <p:spPr>
          <a:xfrm>
            <a:off x="1028701" y="1028700"/>
            <a:ext cx="7086371" cy="8229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098E3364-99E9-E1BF-14AD-1E94E5D7D085}"/>
              </a:ext>
            </a:extLst>
          </p:cNvPr>
          <p:cNvSpPr txBox="1"/>
          <p:nvPr/>
        </p:nvSpPr>
        <p:spPr>
          <a:xfrm>
            <a:off x="1371600" y="1165860"/>
            <a:ext cx="4525598" cy="346249"/>
          </a:xfrm>
          <a:prstGeom prst="rect">
            <a:avLst/>
          </a:prstGeom>
          <a:noFill/>
        </p:spPr>
        <p:txBody>
          <a:bodyPr wrap="none">
            <a:spAutoFit/>
          </a:bodyPr>
          <a:lstStyle/>
          <a:p>
            <a:pPr>
              <a:defRPr sz="2200" b="1">
                <a:solidFill>
                  <a:srgbClr val="667EEA"/>
                </a:solidFill>
              </a:defRPr>
            </a:pPr>
            <a:r>
              <a:rPr sz="1650"/>
              <a:t>📋 Scenario: Azure Course Development Pipeline</a:t>
            </a:r>
          </a:p>
        </p:txBody>
      </p:sp>
      <p:sp>
        <p:nvSpPr>
          <p:cNvPr id="7" name="TextBox 6">
            <a:extLst>
              <a:ext uri="{FF2B5EF4-FFF2-40B4-BE49-F238E27FC236}">
                <a16:creationId xmlns:a16="http://schemas.microsoft.com/office/drawing/2014/main" id="{A6CA144E-D4A4-7494-2D59-A507C400BC2A}"/>
              </a:ext>
            </a:extLst>
          </p:cNvPr>
          <p:cNvSpPr txBox="1"/>
          <p:nvPr/>
        </p:nvSpPr>
        <p:spPr>
          <a:xfrm>
            <a:off x="1371601" y="1508761"/>
            <a:ext cx="6530955" cy="276999"/>
          </a:xfrm>
          <a:prstGeom prst="rect">
            <a:avLst/>
          </a:prstGeom>
          <a:noFill/>
        </p:spPr>
        <p:txBody>
          <a:bodyPr wrap="none">
            <a:spAutoFit/>
          </a:bodyPr>
          <a:lstStyle/>
          <a:p>
            <a:pPr>
              <a:defRPr sz="1600">
                <a:solidFill>
                  <a:srgbClr val="555555"/>
                </a:solidFill>
              </a:defRPr>
            </a:pPr>
            <a:r>
              <a:rPr sz="1200"/>
              <a:t>All agents share the same MCP memory of your course outline, student feedback, and code examples</a:t>
            </a:r>
          </a:p>
        </p:txBody>
      </p:sp>
      <p:sp>
        <p:nvSpPr>
          <p:cNvPr id="8" name="Rounded Rectangle 7">
            <a:extLst>
              <a:ext uri="{FF2B5EF4-FFF2-40B4-BE49-F238E27FC236}">
                <a16:creationId xmlns:a16="http://schemas.microsoft.com/office/drawing/2014/main" id="{C0650C74-DA32-EFE8-5557-43086A0FB6EB}"/>
              </a:ext>
            </a:extLst>
          </p:cNvPr>
          <p:cNvSpPr/>
          <p:nvPr/>
        </p:nvSpPr>
        <p:spPr>
          <a:xfrm>
            <a:off x="685800" y="2194560"/>
            <a:ext cx="2468880" cy="20574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a:extLst>
              <a:ext uri="{FF2B5EF4-FFF2-40B4-BE49-F238E27FC236}">
                <a16:creationId xmlns:a16="http://schemas.microsoft.com/office/drawing/2014/main" id="{244D9ECF-0AD8-4E5C-B605-5766E9E7E37D}"/>
              </a:ext>
            </a:extLst>
          </p:cNvPr>
          <p:cNvSpPr txBox="1"/>
          <p:nvPr/>
        </p:nvSpPr>
        <p:spPr>
          <a:xfrm>
            <a:off x="1403913" y="2331720"/>
            <a:ext cx="1032655" cy="323165"/>
          </a:xfrm>
          <a:prstGeom prst="rect">
            <a:avLst/>
          </a:prstGeom>
          <a:noFill/>
        </p:spPr>
        <p:txBody>
          <a:bodyPr wrap="none">
            <a:spAutoFit/>
          </a:bodyPr>
          <a:lstStyle/>
          <a:p>
            <a:pPr algn="ctr">
              <a:defRPr sz="2000" b="1">
                <a:solidFill>
                  <a:srgbClr val="3498DB"/>
                </a:solidFill>
              </a:defRPr>
            </a:pPr>
            <a:r>
              <a:rPr sz="1500"/>
              <a:t>🤖 Claude</a:t>
            </a:r>
          </a:p>
        </p:txBody>
      </p:sp>
      <p:sp>
        <p:nvSpPr>
          <p:cNvPr id="10" name="TextBox 9">
            <a:extLst>
              <a:ext uri="{FF2B5EF4-FFF2-40B4-BE49-F238E27FC236}">
                <a16:creationId xmlns:a16="http://schemas.microsoft.com/office/drawing/2014/main" id="{A65DA562-E9AB-0601-8975-C26CD802A4D3}"/>
              </a:ext>
            </a:extLst>
          </p:cNvPr>
          <p:cNvSpPr txBox="1"/>
          <p:nvPr/>
        </p:nvSpPr>
        <p:spPr>
          <a:xfrm>
            <a:off x="1279680" y="2743201"/>
            <a:ext cx="1281121" cy="276999"/>
          </a:xfrm>
          <a:prstGeom prst="rect">
            <a:avLst/>
          </a:prstGeom>
          <a:noFill/>
        </p:spPr>
        <p:txBody>
          <a:bodyPr wrap="none">
            <a:spAutoFit/>
          </a:bodyPr>
          <a:lstStyle/>
          <a:p>
            <a:pPr algn="ctr">
              <a:defRPr sz="1600" b="1">
                <a:solidFill>
                  <a:srgbClr val="555555"/>
                </a:solidFill>
              </a:defRPr>
            </a:pPr>
            <a:r>
              <a:rPr sz="1200"/>
              <a:t>Content Creation</a:t>
            </a:r>
          </a:p>
        </p:txBody>
      </p:sp>
      <p:sp>
        <p:nvSpPr>
          <p:cNvPr id="11" name="TextBox 10">
            <a:extLst>
              <a:ext uri="{FF2B5EF4-FFF2-40B4-BE49-F238E27FC236}">
                <a16:creationId xmlns:a16="http://schemas.microsoft.com/office/drawing/2014/main" id="{A4F6D07B-8584-11AC-691F-1EA7CCDF93DB}"/>
              </a:ext>
            </a:extLst>
          </p:cNvPr>
          <p:cNvSpPr txBox="1"/>
          <p:nvPr/>
        </p:nvSpPr>
        <p:spPr>
          <a:xfrm>
            <a:off x="960120" y="3086100"/>
            <a:ext cx="1920240" cy="854080"/>
          </a:xfrm>
          <a:prstGeom prst="rect">
            <a:avLst/>
          </a:prstGeom>
          <a:noFill/>
        </p:spPr>
        <p:txBody>
          <a:bodyPr wrap="square">
            <a:spAutoFit/>
          </a:bodyPr>
          <a:lstStyle/>
          <a:p>
            <a:pPr>
              <a:defRPr sz="1200">
                <a:solidFill>
                  <a:srgbClr val="555555"/>
                </a:solidFill>
              </a:defRPr>
            </a:pPr>
            <a:r>
              <a:rPr sz="900"/>
              <a:t>• Write course modules</a:t>
            </a:r>
          </a:p>
          <a:p>
            <a:r>
              <a:rPr sz="1350"/>
              <a:t>• Create exercises</a:t>
            </a:r>
          </a:p>
          <a:p>
            <a:r>
              <a:rPr sz="1350"/>
              <a:t>• Generate assessments</a:t>
            </a:r>
          </a:p>
          <a:p>
            <a:r>
              <a:rPr sz="1350"/>
              <a:t>• Review student work</a:t>
            </a:r>
          </a:p>
        </p:txBody>
      </p:sp>
      <p:sp>
        <p:nvSpPr>
          <p:cNvPr id="12" name="Rounded Rectangle 11">
            <a:extLst>
              <a:ext uri="{FF2B5EF4-FFF2-40B4-BE49-F238E27FC236}">
                <a16:creationId xmlns:a16="http://schemas.microsoft.com/office/drawing/2014/main" id="{368A1507-D782-8038-226A-257BA1FC3A50}"/>
              </a:ext>
            </a:extLst>
          </p:cNvPr>
          <p:cNvSpPr/>
          <p:nvPr/>
        </p:nvSpPr>
        <p:spPr>
          <a:xfrm>
            <a:off x="3360420" y="2194560"/>
            <a:ext cx="2468880" cy="20574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3" name="TextBox 12">
            <a:extLst>
              <a:ext uri="{FF2B5EF4-FFF2-40B4-BE49-F238E27FC236}">
                <a16:creationId xmlns:a16="http://schemas.microsoft.com/office/drawing/2014/main" id="{E342D3A3-6FB6-2615-1D6A-7288F427D80C}"/>
              </a:ext>
            </a:extLst>
          </p:cNvPr>
          <p:cNvSpPr txBox="1"/>
          <p:nvPr/>
        </p:nvSpPr>
        <p:spPr>
          <a:xfrm>
            <a:off x="4009188" y="2331720"/>
            <a:ext cx="1171346" cy="323165"/>
          </a:xfrm>
          <a:prstGeom prst="rect">
            <a:avLst/>
          </a:prstGeom>
          <a:noFill/>
        </p:spPr>
        <p:txBody>
          <a:bodyPr wrap="none">
            <a:spAutoFit/>
          </a:bodyPr>
          <a:lstStyle/>
          <a:p>
            <a:pPr algn="ctr">
              <a:defRPr sz="2000" b="1">
                <a:solidFill>
                  <a:srgbClr val="2ECC71"/>
                </a:solidFill>
              </a:defRPr>
            </a:pPr>
            <a:r>
              <a:rPr sz="1500"/>
              <a:t>💬 ChatGPT</a:t>
            </a:r>
          </a:p>
        </p:txBody>
      </p:sp>
      <p:sp>
        <p:nvSpPr>
          <p:cNvPr id="14" name="TextBox 13">
            <a:extLst>
              <a:ext uri="{FF2B5EF4-FFF2-40B4-BE49-F238E27FC236}">
                <a16:creationId xmlns:a16="http://schemas.microsoft.com/office/drawing/2014/main" id="{A4909909-609E-628E-9EF3-D53F3A0D8E84}"/>
              </a:ext>
            </a:extLst>
          </p:cNvPr>
          <p:cNvSpPr txBox="1"/>
          <p:nvPr/>
        </p:nvSpPr>
        <p:spPr>
          <a:xfrm>
            <a:off x="3862127" y="2743201"/>
            <a:ext cx="1465466" cy="276999"/>
          </a:xfrm>
          <a:prstGeom prst="rect">
            <a:avLst/>
          </a:prstGeom>
          <a:noFill/>
        </p:spPr>
        <p:txBody>
          <a:bodyPr wrap="none">
            <a:spAutoFit/>
          </a:bodyPr>
          <a:lstStyle/>
          <a:p>
            <a:pPr algn="ctr">
              <a:defRPr sz="1600" b="1">
                <a:solidFill>
                  <a:srgbClr val="555555"/>
                </a:solidFill>
              </a:defRPr>
            </a:pPr>
            <a:r>
              <a:rPr sz="1200"/>
              <a:t>Research &amp; Analysis</a:t>
            </a:r>
          </a:p>
        </p:txBody>
      </p:sp>
      <p:sp>
        <p:nvSpPr>
          <p:cNvPr id="15" name="TextBox 14">
            <a:extLst>
              <a:ext uri="{FF2B5EF4-FFF2-40B4-BE49-F238E27FC236}">
                <a16:creationId xmlns:a16="http://schemas.microsoft.com/office/drawing/2014/main" id="{F68206A0-6133-82A9-B8A5-150CFA7F5D8D}"/>
              </a:ext>
            </a:extLst>
          </p:cNvPr>
          <p:cNvSpPr txBox="1"/>
          <p:nvPr/>
        </p:nvSpPr>
        <p:spPr>
          <a:xfrm>
            <a:off x="3634740" y="3086100"/>
            <a:ext cx="1920240" cy="854080"/>
          </a:xfrm>
          <a:prstGeom prst="rect">
            <a:avLst/>
          </a:prstGeom>
          <a:noFill/>
        </p:spPr>
        <p:txBody>
          <a:bodyPr wrap="square">
            <a:spAutoFit/>
          </a:bodyPr>
          <a:lstStyle/>
          <a:p>
            <a:pPr>
              <a:defRPr sz="1200">
                <a:solidFill>
                  <a:srgbClr val="555555"/>
                </a:solidFill>
              </a:defRPr>
            </a:pPr>
            <a:r>
              <a:rPr sz="900"/>
              <a:t>• Web research</a:t>
            </a:r>
          </a:p>
          <a:p>
            <a:r>
              <a:rPr sz="1350"/>
              <a:t>• Trend analysis</a:t>
            </a:r>
          </a:p>
          <a:p>
            <a:r>
              <a:rPr sz="1350"/>
              <a:t>• Competitor review</a:t>
            </a:r>
          </a:p>
          <a:p>
            <a:r>
              <a:rPr sz="1350"/>
              <a:t>• Market insights</a:t>
            </a:r>
          </a:p>
        </p:txBody>
      </p:sp>
      <p:sp>
        <p:nvSpPr>
          <p:cNvPr id="16" name="Rounded Rectangle 15">
            <a:extLst>
              <a:ext uri="{FF2B5EF4-FFF2-40B4-BE49-F238E27FC236}">
                <a16:creationId xmlns:a16="http://schemas.microsoft.com/office/drawing/2014/main" id="{51CBAB59-887B-3CF0-F5E9-37E14D82A3BF}"/>
              </a:ext>
            </a:extLst>
          </p:cNvPr>
          <p:cNvSpPr/>
          <p:nvPr/>
        </p:nvSpPr>
        <p:spPr>
          <a:xfrm>
            <a:off x="6035040" y="2194560"/>
            <a:ext cx="2468880" cy="205740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7" name="TextBox 16">
            <a:extLst>
              <a:ext uri="{FF2B5EF4-FFF2-40B4-BE49-F238E27FC236}">
                <a16:creationId xmlns:a16="http://schemas.microsoft.com/office/drawing/2014/main" id="{6C99FE5A-BBCA-B5BB-6AE5-05B7DDB854AA}"/>
              </a:ext>
            </a:extLst>
          </p:cNvPr>
          <p:cNvSpPr txBox="1"/>
          <p:nvPr/>
        </p:nvSpPr>
        <p:spPr>
          <a:xfrm>
            <a:off x="6738726" y="2331720"/>
            <a:ext cx="1061509" cy="323165"/>
          </a:xfrm>
          <a:prstGeom prst="rect">
            <a:avLst/>
          </a:prstGeom>
          <a:noFill/>
        </p:spPr>
        <p:txBody>
          <a:bodyPr wrap="none">
            <a:spAutoFit/>
          </a:bodyPr>
          <a:lstStyle/>
          <a:p>
            <a:pPr algn="ctr">
              <a:defRPr sz="2000" b="1">
                <a:solidFill>
                  <a:srgbClr val="E67E22"/>
                </a:solidFill>
              </a:defRPr>
            </a:pPr>
            <a:r>
              <a:rPr sz="1500"/>
              <a:t>👨‍💻 Copilot</a:t>
            </a:r>
          </a:p>
        </p:txBody>
      </p:sp>
      <p:sp>
        <p:nvSpPr>
          <p:cNvPr id="18" name="TextBox 17">
            <a:extLst>
              <a:ext uri="{FF2B5EF4-FFF2-40B4-BE49-F238E27FC236}">
                <a16:creationId xmlns:a16="http://schemas.microsoft.com/office/drawing/2014/main" id="{6A97ABE1-EEEF-B524-F41B-CFED421AE4F4}"/>
              </a:ext>
            </a:extLst>
          </p:cNvPr>
          <p:cNvSpPr txBox="1"/>
          <p:nvPr/>
        </p:nvSpPr>
        <p:spPr>
          <a:xfrm>
            <a:off x="6693842" y="2743201"/>
            <a:ext cx="1151277" cy="276999"/>
          </a:xfrm>
          <a:prstGeom prst="rect">
            <a:avLst/>
          </a:prstGeom>
          <a:noFill/>
        </p:spPr>
        <p:txBody>
          <a:bodyPr wrap="none">
            <a:spAutoFit/>
          </a:bodyPr>
          <a:lstStyle/>
          <a:p>
            <a:pPr algn="ctr">
              <a:defRPr sz="1600" b="1">
                <a:solidFill>
                  <a:srgbClr val="555555"/>
                </a:solidFill>
              </a:defRPr>
            </a:pPr>
            <a:r>
              <a:rPr sz="1200"/>
              <a:t>Code Examples</a:t>
            </a:r>
          </a:p>
        </p:txBody>
      </p:sp>
      <p:sp>
        <p:nvSpPr>
          <p:cNvPr id="19" name="TextBox 18">
            <a:extLst>
              <a:ext uri="{FF2B5EF4-FFF2-40B4-BE49-F238E27FC236}">
                <a16:creationId xmlns:a16="http://schemas.microsoft.com/office/drawing/2014/main" id="{9378D1EA-C365-A80F-AED7-0102F2D7A16B}"/>
              </a:ext>
            </a:extLst>
          </p:cNvPr>
          <p:cNvSpPr txBox="1"/>
          <p:nvPr/>
        </p:nvSpPr>
        <p:spPr>
          <a:xfrm>
            <a:off x="6309360" y="3086100"/>
            <a:ext cx="1920240" cy="854080"/>
          </a:xfrm>
          <a:prstGeom prst="rect">
            <a:avLst/>
          </a:prstGeom>
          <a:noFill/>
        </p:spPr>
        <p:txBody>
          <a:bodyPr wrap="square">
            <a:spAutoFit/>
          </a:bodyPr>
          <a:lstStyle/>
          <a:p>
            <a:pPr>
              <a:defRPr sz="1200">
                <a:solidFill>
                  <a:srgbClr val="555555"/>
                </a:solidFill>
              </a:defRPr>
            </a:pPr>
            <a:r>
              <a:rPr sz="900"/>
              <a:t>• Write demo code</a:t>
            </a:r>
          </a:p>
          <a:p>
            <a:r>
              <a:rPr sz="1350"/>
              <a:t>• Generate tests</a:t>
            </a:r>
          </a:p>
          <a:p>
            <a:r>
              <a:rPr sz="1350"/>
              <a:t>• Debug issues</a:t>
            </a:r>
          </a:p>
          <a:p>
            <a:r>
              <a:rPr sz="1350"/>
              <a:t>• Document APIs</a:t>
            </a:r>
          </a:p>
        </p:txBody>
      </p:sp>
    </p:spTree>
    <p:extLst>
      <p:ext uri="{BB962C8B-B14F-4D97-AF65-F5344CB8AC3E}">
        <p14:creationId xmlns:p14="http://schemas.microsoft.com/office/powerpoint/2010/main" val="15653189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A95FC-2DED-8458-B268-F3A39F221D8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0CC40F3-247D-4127-BF1B-470DCEE5E2C2}"/>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D141F5C2-CAB4-D2A0-7DA0-A64F46CD8365}"/>
              </a:ext>
            </a:extLst>
          </p:cNvPr>
          <p:cNvSpPr txBox="1"/>
          <p:nvPr/>
        </p:nvSpPr>
        <p:spPr>
          <a:xfrm>
            <a:off x="1604567" y="1714500"/>
            <a:ext cx="5934638" cy="715581"/>
          </a:xfrm>
          <a:prstGeom prst="rect">
            <a:avLst/>
          </a:prstGeom>
          <a:noFill/>
        </p:spPr>
        <p:txBody>
          <a:bodyPr wrap="none">
            <a:spAutoFit/>
          </a:bodyPr>
          <a:lstStyle/>
          <a:p>
            <a:pPr algn="ctr">
              <a:defRPr sz="5400" b="1">
                <a:solidFill>
                  <a:srgbClr val="FFFFFF"/>
                </a:solidFill>
              </a:defRPr>
            </a:pPr>
            <a:r>
              <a:rPr sz="4050"/>
              <a:t>📊 Production Monitoring</a:t>
            </a:r>
          </a:p>
        </p:txBody>
      </p:sp>
      <p:sp>
        <p:nvSpPr>
          <p:cNvPr id="4" name="TextBox 3">
            <a:extLst>
              <a:ext uri="{FF2B5EF4-FFF2-40B4-BE49-F238E27FC236}">
                <a16:creationId xmlns:a16="http://schemas.microsoft.com/office/drawing/2014/main" id="{6BEB8071-1B01-4DCF-C17F-9F95CE667414}"/>
              </a:ext>
            </a:extLst>
          </p:cNvPr>
          <p:cNvSpPr txBox="1"/>
          <p:nvPr/>
        </p:nvSpPr>
        <p:spPr>
          <a:xfrm>
            <a:off x="2290653" y="2880360"/>
            <a:ext cx="4562467" cy="415498"/>
          </a:xfrm>
          <a:prstGeom prst="rect">
            <a:avLst/>
          </a:prstGeom>
          <a:noFill/>
        </p:spPr>
        <p:txBody>
          <a:bodyPr wrap="none">
            <a:spAutoFit/>
          </a:bodyPr>
          <a:lstStyle/>
          <a:p>
            <a:pPr algn="ctr">
              <a:defRPr sz="2800">
                <a:solidFill>
                  <a:srgbClr val="FFFFFF"/>
                </a:solidFill>
              </a:defRPr>
            </a:pPr>
            <a:r>
              <a:rPr sz="2100"/>
              <a:t>Observability and Performance Tracking</a:t>
            </a:r>
          </a:p>
        </p:txBody>
      </p:sp>
      <p:sp>
        <p:nvSpPr>
          <p:cNvPr id="5" name="TextBox 4">
            <a:extLst>
              <a:ext uri="{FF2B5EF4-FFF2-40B4-BE49-F238E27FC236}">
                <a16:creationId xmlns:a16="http://schemas.microsoft.com/office/drawing/2014/main" id="{8A295CA1-C7A3-E15F-DB31-274298F033AE}"/>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7208916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C0B2B-A679-9D18-C908-33107DE9189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629AF33-6DF2-6E4E-90FD-E1CE02D1A02D}"/>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D7D0DF44-3902-2F5F-B139-CE3F1F641792}"/>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37BD3E29-97DE-D2CD-B7B9-96C24C5058C9}"/>
              </a:ext>
            </a:extLst>
          </p:cNvPr>
          <p:cNvSpPr txBox="1"/>
          <p:nvPr/>
        </p:nvSpPr>
        <p:spPr>
          <a:xfrm>
            <a:off x="342900" y="102871"/>
            <a:ext cx="4661854" cy="507831"/>
          </a:xfrm>
          <a:prstGeom prst="rect">
            <a:avLst/>
          </a:prstGeom>
          <a:noFill/>
        </p:spPr>
        <p:txBody>
          <a:bodyPr wrap="none">
            <a:spAutoFit/>
          </a:bodyPr>
          <a:lstStyle/>
          <a:p>
            <a:pPr algn="l">
              <a:defRPr sz="3600" b="1">
                <a:solidFill>
                  <a:srgbClr val="FFFFFF"/>
                </a:solidFill>
              </a:defRPr>
            </a:pPr>
            <a:r>
              <a:rPr sz="2700"/>
              <a:t>Application Insights Dashboard</a:t>
            </a:r>
          </a:p>
        </p:txBody>
      </p:sp>
      <p:sp>
        <p:nvSpPr>
          <p:cNvPr id="5" name="Rounded Rectangle 4">
            <a:extLst>
              <a:ext uri="{FF2B5EF4-FFF2-40B4-BE49-F238E27FC236}">
                <a16:creationId xmlns:a16="http://schemas.microsoft.com/office/drawing/2014/main" id="{B3CD5925-3AC9-E873-44AD-3266CB82FF07}"/>
              </a:ext>
            </a:extLst>
          </p:cNvPr>
          <p:cNvSpPr/>
          <p:nvPr/>
        </p:nvSpPr>
        <p:spPr>
          <a:xfrm>
            <a:off x="685800" y="1234440"/>
            <a:ext cx="2468880" cy="13716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1C624763-8A6E-B6F2-AD3E-E6446B6924A5}"/>
              </a:ext>
            </a:extLst>
          </p:cNvPr>
          <p:cNvSpPr txBox="1"/>
          <p:nvPr/>
        </p:nvSpPr>
        <p:spPr>
          <a:xfrm>
            <a:off x="1589861" y="1371601"/>
            <a:ext cx="660758" cy="507831"/>
          </a:xfrm>
          <a:prstGeom prst="rect">
            <a:avLst/>
          </a:prstGeom>
          <a:noFill/>
        </p:spPr>
        <p:txBody>
          <a:bodyPr wrap="none">
            <a:spAutoFit/>
          </a:bodyPr>
          <a:lstStyle/>
          <a:p>
            <a:pPr algn="ctr">
              <a:defRPr sz="3600"/>
            </a:pPr>
            <a:r>
              <a:rPr sz="2700"/>
              <a:t>⏱️</a:t>
            </a:r>
          </a:p>
        </p:txBody>
      </p:sp>
      <p:sp>
        <p:nvSpPr>
          <p:cNvPr id="7" name="TextBox 6">
            <a:extLst>
              <a:ext uri="{FF2B5EF4-FFF2-40B4-BE49-F238E27FC236}">
                <a16:creationId xmlns:a16="http://schemas.microsoft.com/office/drawing/2014/main" id="{F3C39BD8-7CDD-86B5-C41D-A8456DA01100}"/>
              </a:ext>
            </a:extLst>
          </p:cNvPr>
          <p:cNvSpPr txBox="1"/>
          <p:nvPr/>
        </p:nvSpPr>
        <p:spPr>
          <a:xfrm>
            <a:off x="1345403" y="1714501"/>
            <a:ext cx="1149675" cy="276999"/>
          </a:xfrm>
          <a:prstGeom prst="rect">
            <a:avLst/>
          </a:prstGeom>
          <a:noFill/>
        </p:spPr>
        <p:txBody>
          <a:bodyPr wrap="none">
            <a:spAutoFit/>
          </a:bodyPr>
          <a:lstStyle/>
          <a:p>
            <a:pPr algn="ctr">
              <a:defRPr sz="1600" b="1">
                <a:solidFill>
                  <a:srgbClr val="555555"/>
                </a:solidFill>
              </a:defRPr>
            </a:pPr>
            <a:r>
              <a:rPr sz="1200"/>
              <a:t>Response Time</a:t>
            </a:r>
          </a:p>
        </p:txBody>
      </p:sp>
      <p:sp>
        <p:nvSpPr>
          <p:cNvPr id="8" name="TextBox 7">
            <a:extLst>
              <a:ext uri="{FF2B5EF4-FFF2-40B4-BE49-F238E27FC236}">
                <a16:creationId xmlns:a16="http://schemas.microsoft.com/office/drawing/2014/main" id="{9B78D25B-BEDF-CE03-BBCC-367908EF5155}"/>
              </a:ext>
            </a:extLst>
          </p:cNvPr>
          <p:cNvSpPr txBox="1"/>
          <p:nvPr/>
        </p:nvSpPr>
        <p:spPr>
          <a:xfrm>
            <a:off x="1362235" y="1988820"/>
            <a:ext cx="1116011" cy="415498"/>
          </a:xfrm>
          <a:prstGeom prst="rect">
            <a:avLst/>
          </a:prstGeom>
          <a:noFill/>
        </p:spPr>
        <p:txBody>
          <a:bodyPr wrap="none">
            <a:spAutoFit/>
          </a:bodyPr>
          <a:lstStyle/>
          <a:p>
            <a:pPr algn="ctr">
              <a:defRPr sz="2800" b="1">
                <a:solidFill>
                  <a:srgbClr val="2ECC71"/>
                </a:solidFill>
              </a:defRPr>
            </a:pPr>
            <a:r>
              <a:rPr sz="2100"/>
              <a:t>&lt; 500ms</a:t>
            </a:r>
          </a:p>
        </p:txBody>
      </p:sp>
      <p:sp>
        <p:nvSpPr>
          <p:cNvPr id="9" name="TextBox 8">
            <a:extLst>
              <a:ext uri="{FF2B5EF4-FFF2-40B4-BE49-F238E27FC236}">
                <a16:creationId xmlns:a16="http://schemas.microsoft.com/office/drawing/2014/main" id="{2F1E9519-9798-0226-0563-E952EE128822}"/>
              </a:ext>
            </a:extLst>
          </p:cNvPr>
          <p:cNvSpPr txBox="1"/>
          <p:nvPr/>
        </p:nvSpPr>
        <p:spPr>
          <a:xfrm>
            <a:off x="1679629" y="2331720"/>
            <a:ext cx="481222" cy="253916"/>
          </a:xfrm>
          <a:prstGeom prst="rect">
            <a:avLst/>
          </a:prstGeom>
          <a:noFill/>
        </p:spPr>
        <p:txBody>
          <a:bodyPr wrap="none">
            <a:spAutoFit/>
          </a:bodyPr>
          <a:lstStyle/>
          <a:p>
            <a:pPr algn="ctr">
              <a:defRPr sz="1400">
                <a:solidFill>
                  <a:srgbClr val="555555"/>
                </a:solidFill>
              </a:defRPr>
            </a:pPr>
            <a:r>
              <a:rPr sz="1050"/>
              <a:t>Good</a:t>
            </a:r>
          </a:p>
        </p:txBody>
      </p:sp>
      <p:sp>
        <p:nvSpPr>
          <p:cNvPr id="10" name="Rounded Rectangle 9">
            <a:extLst>
              <a:ext uri="{FF2B5EF4-FFF2-40B4-BE49-F238E27FC236}">
                <a16:creationId xmlns:a16="http://schemas.microsoft.com/office/drawing/2014/main" id="{269049A5-7D07-0199-5265-7A98E59510FC}"/>
              </a:ext>
            </a:extLst>
          </p:cNvPr>
          <p:cNvSpPr/>
          <p:nvPr/>
        </p:nvSpPr>
        <p:spPr>
          <a:xfrm>
            <a:off x="3360420" y="1234440"/>
            <a:ext cx="246888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a:extLst>
              <a:ext uri="{FF2B5EF4-FFF2-40B4-BE49-F238E27FC236}">
                <a16:creationId xmlns:a16="http://schemas.microsoft.com/office/drawing/2014/main" id="{498D3897-DD2D-FCD1-24CC-85BFFEE996B6}"/>
              </a:ext>
            </a:extLst>
          </p:cNvPr>
          <p:cNvSpPr txBox="1"/>
          <p:nvPr/>
        </p:nvSpPr>
        <p:spPr>
          <a:xfrm>
            <a:off x="4264481" y="1371601"/>
            <a:ext cx="660758" cy="507831"/>
          </a:xfrm>
          <a:prstGeom prst="rect">
            <a:avLst/>
          </a:prstGeom>
          <a:noFill/>
        </p:spPr>
        <p:txBody>
          <a:bodyPr wrap="none">
            <a:spAutoFit/>
          </a:bodyPr>
          <a:lstStyle/>
          <a:p>
            <a:pPr algn="ctr">
              <a:defRPr sz="3600"/>
            </a:pPr>
            <a:r>
              <a:rPr sz="2700"/>
              <a:t>🔄</a:t>
            </a:r>
          </a:p>
        </p:txBody>
      </p:sp>
      <p:sp>
        <p:nvSpPr>
          <p:cNvPr id="12" name="TextBox 11">
            <a:extLst>
              <a:ext uri="{FF2B5EF4-FFF2-40B4-BE49-F238E27FC236}">
                <a16:creationId xmlns:a16="http://schemas.microsoft.com/office/drawing/2014/main" id="{965DE3DA-75D7-10B9-42D8-87EEDC7D6611}"/>
              </a:ext>
            </a:extLst>
          </p:cNvPr>
          <p:cNvSpPr txBox="1"/>
          <p:nvPr/>
        </p:nvSpPr>
        <p:spPr>
          <a:xfrm>
            <a:off x="4078533" y="1714501"/>
            <a:ext cx="1032655" cy="276999"/>
          </a:xfrm>
          <a:prstGeom prst="rect">
            <a:avLst/>
          </a:prstGeom>
          <a:noFill/>
        </p:spPr>
        <p:txBody>
          <a:bodyPr wrap="none">
            <a:spAutoFit/>
          </a:bodyPr>
          <a:lstStyle/>
          <a:p>
            <a:pPr algn="ctr">
              <a:defRPr sz="1600" b="1">
                <a:solidFill>
                  <a:srgbClr val="555555"/>
                </a:solidFill>
              </a:defRPr>
            </a:pPr>
            <a:r>
              <a:rPr sz="1200"/>
              <a:t>Request Rate</a:t>
            </a:r>
          </a:p>
        </p:txBody>
      </p:sp>
      <p:sp>
        <p:nvSpPr>
          <p:cNvPr id="13" name="TextBox 12">
            <a:extLst>
              <a:ext uri="{FF2B5EF4-FFF2-40B4-BE49-F238E27FC236}">
                <a16:creationId xmlns:a16="http://schemas.microsoft.com/office/drawing/2014/main" id="{32EB027E-1527-72A9-B6E3-F0E2694B6D41}"/>
              </a:ext>
            </a:extLst>
          </p:cNvPr>
          <p:cNvSpPr txBox="1"/>
          <p:nvPr/>
        </p:nvSpPr>
        <p:spPr>
          <a:xfrm>
            <a:off x="3983956" y="1988820"/>
            <a:ext cx="1221809" cy="415498"/>
          </a:xfrm>
          <a:prstGeom prst="rect">
            <a:avLst/>
          </a:prstGeom>
          <a:noFill/>
        </p:spPr>
        <p:txBody>
          <a:bodyPr wrap="none">
            <a:spAutoFit/>
          </a:bodyPr>
          <a:lstStyle/>
          <a:p>
            <a:pPr algn="ctr">
              <a:defRPr sz="2800" b="1">
                <a:solidFill>
                  <a:srgbClr val="3498DB"/>
                </a:solidFill>
              </a:defRPr>
            </a:pPr>
            <a:r>
              <a:rPr sz="2100"/>
              <a:t>1.2K/min</a:t>
            </a:r>
          </a:p>
        </p:txBody>
      </p:sp>
      <p:sp>
        <p:nvSpPr>
          <p:cNvPr id="14" name="TextBox 13">
            <a:extLst>
              <a:ext uri="{FF2B5EF4-FFF2-40B4-BE49-F238E27FC236}">
                <a16:creationId xmlns:a16="http://schemas.microsoft.com/office/drawing/2014/main" id="{6A14574C-8205-8A5E-F3AF-2224502B2076}"/>
              </a:ext>
            </a:extLst>
          </p:cNvPr>
          <p:cNvSpPr txBox="1"/>
          <p:nvPr/>
        </p:nvSpPr>
        <p:spPr>
          <a:xfrm>
            <a:off x="4299748" y="2331720"/>
            <a:ext cx="590226" cy="253916"/>
          </a:xfrm>
          <a:prstGeom prst="rect">
            <a:avLst/>
          </a:prstGeom>
          <a:noFill/>
        </p:spPr>
        <p:txBody>
          <a:bodyPr wrap="none">
            <a:spAutoFit/>
          </a:bodyPr>
          <a:lstStyle/>
          <a:p>
            <a:pPr algn="ctr">
              <a:defRPr sz="1400">
                <a:solidFill>
                  <a:srgbClr val="555555"/>
                </a:solidFill>
              </a:defRPr>
            </a:pPr>
            <a:r>
              <a:rPr sz="1050"/>
              <a:t>Normal</a:t>
            </a:r>
          </a:p>
        </p:txBody>
      </p:sp>
      <p:sp>
        <p:nvSpPr>
          <p:cNvPr id="15" name="Rounded Rectangle 14">
            <a:extLst>
              <a:ext uri="{FF2B5EF4-FFF2-40B4-BE49-F238E27FC236}">
                <a16:creationId xmlns:a16="http://schemas.microsoft.com/office/drawing/2014/main" id="{AF002337-EF62-74B7-F6CA-3569D40A14C1}"/>
              </a:ext>
            </a:extLst>
          </p:cNvPr>
          <p:cNvSpPr/>
          <p:nvPr/>
        </p:nvSpPr>
        <p:spPr>
          <a:xfrm>
            <a:off x="6035040" y="1234440"/>
            <a:ext cx="2468880" cy="13716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a:extLst>
              <a:ext uri="{FF2B5EF4-FFF2-40B4-BE49-F238E27FC236}">
                <a16:creationId xmlns:a16="http://schemas.microsoft.com/office/drawing/2014/main" id="{E67CB236-96D0-6233-05E7-0E215AE0FD96}"/>
              </a:ext>
            </a:extLst>
          </p:cNvPr>
          <p:cNvSpPr txBox="1"/>
          <p:nvPr/>
        </p:nvSpPr>
        <p:spPr>
          <a:xfrm>
            <a:off x="6939101" y="1371601"/>
            <a:ext cx="660758" cy="507831"/>
          </a:xfrm>
          <a:prstGeom prst="rect">
            <a:avLst/>
          </a:prstGeom>
          <a:noFill/>
        </p:spPr>
        <p:txBody>
          <a:bodyPr wrap="none">
            <a:spAutoFit/>
          </a:bodyPr>
          <a:lstStyle/>
          <a:p>
            <a:pPr algn="ctr">
              <a:defRPr sz="3600"/>
            </a:pPr>
            <a:r>
              <a:rPr sz="2700"/>
              <a:t>❌</a:t>
            </a:r>
          </a:p>
        </p:txBody>
      </p:sp>
      <p:sp>
        <p:nvSpPr>
          <p:cNvPr id="17" name="TextBox 16">
            <a:extLst>
              <a:ext uri="{FF2B5EF4-FFF2-40B4-BE49-F238E27FC236}">
                <a16:creationId xmlns:a16="http://schemas.microsoft.com/office/drawing/2014/main" id="{966385D2-4159-509B-DFB2-8AC45DB1D11E}"/>
              </a:ext>
            </a:extLst>
          </p:cNvPr>
          <p:cNvSpPr txBox="1"/>
          <p:nvPr/>
        </p:nvSpPr>
        <p:spPr>
          <a:xfrm>
            <a:off x="6852539" y="1714501"/>
            <a:ext cx="833883" cy="276999"/>
          </a:xfrm>
          <a:prstGeom prst="rect">
            <a:avLst/>
          </a:prstGeom>
          <a:noFill/>
        </p:spPr>
        <p:txBody>
          <a:bodyPr wrap="none">
            <a:spAutoFit/>
          </a:bodyPr>
          <a:lstStyle/>
          <a:p>
            <a:pPr algn="ctr">
              <a:defRPr sz="1600" b="1">
                <a:solidFill>
                  <a:srgbClr val="555555"/>
                </a:solidFill>
              </a:defRPr>
            </a:pPr>
            <a:r>
              <a:rPr sz="1200"/>
              <a:t>Error Rate</a:t>
            </a:r>
          </a:p>
        </p:txBody>
      </p:sp>
      <p:sp>
        <p:nvSpPr>
          <p:cNvPr id="18" name="TextBox 17">
            <a:extLst>
              <a:ext uri="{FF2B5EF4-FFF2-40B4-BE49-F238E27FC236}">
                <a16:creationId xmlns:a16="http://schemas.microsoft.com/office/drawing/2014/main" id="{E2BBD892-FBAE-4DF0-CDBC-DBB181430E70}"/>
              </a:ext>
            </a:extLst>
          </p:cNvPr>
          <p:cNvSpPr txBox="1"/>
          <p:nvPr/>
        </p:nvSpPr>
        <p:spPr>
          <a:xfrm>
            <a:off x="6907041" y="1988820"/>
            <a:ext cx="724878" cy="415498"/>
          </a:xfrm>
          <a:prstGeom prst="rect">
            <a:avLst/>
          </a:prstGeom>
          <a:noFill/>
        </p:spPr>
        <p:txBody>
          <a:bodyPr wrap="none">
            <a:spAutoFit/>
          </a:bodyPr>
          <a:lstStyle/>
          <a:p>
            <a:pPr algn="ctr">
              <a:defRPr sz="2800" b="1">
                <a:solidFill>
                  <a:srgbClr val="2ECC71"/>
                </a:solidFill>
              </a:defRPr>
            </a:pPr>
            <a:r>
              <a:rPr sz="2100"/>
              <a:t>0.3%</a:t>
            </a:r>
          </a:p>
        </p:txBody>
      </p:sp>
      <p:sp>
        <p:nvSpPr>
          <p:cNvPr id="19" name="TextBox 18">
            <a:extLst>
              <a:ext uri="{FF2B5EF4-FFF2-40B4-BE49-F238E27FC236}">
                <a16:creationId xmlns:a16="http://schemas.microsoft.com/office/drawing/2014/main" id="{4DC54900-1866-81CD-DB71-955B35780144}"/>
              </a:ext>
            </a:extLst>
          </p:cNvPr>
          <p:cNvSpPr txBox="1"/>
          <p:nvPr/>
        </p:nvSpPr>
        <p:spPr>
          <a:xfrm>
            <a:off x="7065739" y="2331720"/>
            <a:ext cx="407484" cy="253916"/>
          </a:xfrm>
          <a:prstGeom prst="rect">
            <a:avLst/>
          </a:prstGeom>
          <a:noFill/>
        </p:spPr>
        <p:txBody>
          <a:bodyPr wrap="none">
            <a:spAutoFit/>
          </a:bodyPr>
          <a:lstStyle/>
          <a:p>
            <a:pPr algn="ctr">
              <a:defRPr sz="1400">
                <a:solidFill>
                  <a:srgbClr val="555555"/>
                </a:solidFill>
              </a:defRPr>
            </a:pPr>
            <a:r>
              <a:rPr sz="1050"/>
              <a:t>Low</a:t>
            </a:r>
          </a:p>
        </p:txBody>
      </p:sp>
      <p:sp>
        <p:nvSpPr>
          <p:cNvPr id="20" name="Rounded Rectangle 19">
            <a:extLst>
              <a:ext uri="{FF2B5EF4-FFF2-40B4-BE49-F238E27FC236}">
                <a16:creationId xmlns:a16="http://schemas.microsoft.com/office/drawing/2014/main" id="{42672D71-1B70-E02D-DD81-2A3375407B96}"/>
              </a:ext>
            </a:extLst>
          </p:cNvPr>
          <p:cNvSpPr/>
          <p:nvPr/>
        </p:nvSpPr>
        <p:spPr>
          <a:xfrm>
            <a:off x="685800" y="2811780"/>
            <a:ext cx="2468880" cy="137160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a:extLst>
              <a:ext uri="{FF2B5EF4-FFF2-40B4-BE49-F238E27FC236}">
                <a16:creationId xmlns:a16="http://schemas.microsoft.com/office/drawing/2014/main" id="{25CD6F79-816D-F907-717F-202526250527}"/>
              </a:ext>
            </a:extLst>
          </p:cNvPr>
          <p:cNvSpPr txBox="1"/>
          <p:nvPr/>
        </p:nvSpPr>
        <p:spPr>
          <a:xfrm>
            <a:off x="1589861" y="2948941"/>
            <a:ext cx="660758" cy="507831"/>
          </a:xfrm>
          <a:prstGeom prst="rect">
            <a:avLst/>
          </a:prstGeom>
          <a:noFill/>
        </p:spPr>
        <p:txBody>
          <a:bodyPr wrap="none">
            <a:spAutoFit/>
          </a:bodyPr>
          <a:lstStyle/>
          <a:p>
            <a:pPr algn="ctr">
              <a:defRPr sz="3600"/>
            </a:pPr>
            <a:r>
              <a:rPr sz="2700"/>
              <a:t>💾</a:t>
            </a:r>
          </a:p>
        </p:txBody>
      </p:sp>
      <p:sp>
        <p:nvSpPr>
          <p:cNvPr id="22" name="TextBox 21">
            <a:extLst>
              <a:ext uri="{FF2B5EF4-FFF2-40B4-BE49-F238E27FC236}">
                <a16:creationId xmlns:a16="http://schemas.microsoft.com/office/drawing/2014/main" id="{982E224B-E3F2-7CDB-B9A1-4A66FEB155C6}"/>
              </a:ext>
            </a:extLst>
          </p:cNvPr>
          <p:cNvSpPr txBox="1"/>
          <p:nvPr/>
        </p:nvSpPr>
        <p:spPr>
          <a:xfrm>
            <a:off x="1342999" y="3291841"/>
            <a:ext cx="1154483" cy="276999"/>
          </a:xfrm>
          <a:prstGeom prst="rect">
            <a:avLst/>
          </a:prstGeom>
          <a:noFill/>
        </p:spPr>
        <p:txBody>
          <a:bodyPr wrap="none">
            <a:spAutoFit/>
          </a:bodyPr>
          <a:lstStyle/>
          <a:p>
            <a:pPr algn="ctr">
              <a:defRPr sz="1600" b="1">
                <a:solidFill>
                  <a:srgbClr val="555555"/>
                </a:solidFill>
              </a:defRPr>
            </a:pPr>
            <a:r>
              <a:rPr sz="1200"/>
              <a:t>Memory Usage</a:t>
            </a:r>
          </a:p>
        </p:txBody>
      </p:sp>
      <p:sp>
        <p:nvSpPr>
          <p:cNvPr id="23" name="TextBox 22">
            <a:extLst>
              <a:ext uri="{FF2B5EF4-FFF2-40B4-BE49-F238E27FC236}">
                <a16:creationId xmlns:a16="http://schemas.microsoft.com/office/drawing/2014/main" id="{9E58DBFE-CAA8-F9B3-03B0-E7D0606682F2}"/>
              </a:ext>
            </a:extLst>
          </p:cNvPr>
          <p:cNvSpPr txBox="1"/>
          <p:nvPr/>
        </p:nvSpPr>
        <p:spPr>
          <a:xfrm>
            <a:off x="1593869" y="3566160"/>
            <a:ext cx="652744" cy="415498"/>
          </a:xfrm>
          <a:prstGeom prst="rect">
            <a:avLst/>
          </a:prstGeom>
          <a:noFill/>
        </p:spPr>
        <p:txBody>
          <a:bodyPr wrap="none">
            <a:spAutoFit/>
          </a:bodyPr>
          <a:lstStyle/>
          <a:p>
            <a:pPr algn="ctr">
              <a:defRPr sz="2800" b="1">
                <a:solidFill>
                  <a:srgbClr val="E67E22"/>
                </a:solidFill>
              </a:defRPr>
            </a:pPr>
            <a:r>
              <a:rPr sz="2100"/>
              <a:t>78%</a:t>
            </a:r>
          </a:p>
        </p:txBody>
      </p:sp>
      <p:sp>
        <p:nvSpPr>
          <p:cNvPr id="24" name="TextBox 23">
            <a:extLst>
              <a:ext uri="{FF2B5EF4-FFF2-40B4-BE49-F238E27FC236}">
                <a16:creationId xmlns:a16="http://schemas.microsoft.com/office/drawing/2014/main" id="{70EDB36A-86CD-25AC-A095-C5DBB4CB0291}"/>
              </a:ext>
            </a:extLst>
          </p:cNvPr>
          <p:cNvSpPr txBox="1"/>
          <p:nvPr/>
        </p:nvSpPr>
        <p:spPr>
          <a:xfrm>
            <a:off x="1747758" y="3909060"/>
            <a:ext cx="344966" cy="253916"/>
          </a:xfrm>
          <a:prstGeom prst="rect">
            <a:avLst/>
          </a:prstGeom>
          <a:noFill/>
        </p:spPr>
        <p:txBody>
          <a:bodyPr wrap="none">
            <a:spAutoFit/>
          </a:bodyPr>
          <a:lstStyle/>
          <a:p>
            <a:pPr algn="ctr">
              <a:defRPr sz="1400">
                <a:solidFill>
                  <a:srgbClr val="555555"/>
                </a:solidFill>
              </a:defRPr>
            </a:pPr>
            <a:r>
              <a:rPr sz="1050"/>
              <a:t>OK</a:t>
            </a:r>
          </a:p>
        </p:txBody>
      </p:sp>
      <p:sp>
        <p:nvSpPr>
          <p:cNvPr id="25" name="Rounded Rectangle 24">
            <a:extLst>
              <a:ext uri="{FF2B5EF4-FFF2-40B4-BE49-F238E27FC236}">
                <a16:creationId xmlns:a16="http://schemas.microsoft.com/office/drawing/2014/main" id="{2A957ED6-A853-BB55-DCA3-364123903836}"/>
              </a:ext>
            </a:extLst>
          </p:cNvPr>
          <p:cNvSpPr/>
          <p:nvPr/>
        </p:nvSpPr>
        <p:spPr>
          <a:xfrm>
            <a:off x="3360420" y="2811780"/>
            <a:ext cx="246888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a:extLst>
              <a:ext uri="{FF2B5EF4-FFF2-40B4-BE49-F238E27FC236}">
                <a16:creationId xmlns:a16="http://schemas.microsoft.com/office/drawing/2014/main" id="{AEB48006-10E5-21C7-3627-295516BFC039}"/>
              </a:ext>
            </a:extLst>
          </p:cNvPr>
          <p:cNvSpPr txBox="1"/>
          <p:nvPr/>
        </p:nvSpPr>
        <p:spPr>
          <a:xfrm>
            <a:off x="4264481" y="2948941"/>
            <a:ext cx="660758" cy="507831"/>
          </a:xfrm>
          <a:prstGeom prst="rect">
            <a:avLst/>
          </a:prstGeom>
          <a:noFill/>
        </p:spPr>
        <p:txBody>
          <a:bodyPr wrap="none">
            <a:spAutoFit/>
          </a:bodyPr>
          <a:lstStyle/>
          <a:p>
            <a:pPr algn="ctr">
              <a:defRPr sz="3600"/>
            </a:pPr>
            <a:r>
              <a:rPr sz="2700"/>
              <a:t>📊</a:t>
            </a:r>
          </a:p>
        </p:txBody>
      </p:sp>
      <p:sp>
        <p:nvSpPr>
          <p:cNvPr id="27" name="TextBox 26">
            <a:extLst>
              <a:ext uri="{FF2B5EF4-FFF2-40B4-BE49-F238E27FC236}">
                <a16:creationId xmlns:a16="http://schemas.microsoft.com/office/drawing/2014/main" id="{0837290D-FF33-94DD-6C71-D2AC8D0BAB89}"/>
              </a:ext>
            </a:extLst>
          </p:cNvPr>
          <p:cNvSpPr txBox="1"/>
          <p:nvPr/>
        </p:nvSpPr>
        <p:spPr>
          <a:xfrm>
            <a:off x="4093762" y="3291841"/>
            <a:ext cx="1002197" cy="276999"/>
          </a:xfrm>
          <a:prstGeom prst="rect">
            <a:avLst/>
          </a:prstGeom>
          <a:noFill/>
        </p:spPr>
        <p:txBody>
          <a:bodyPr wrap="none">
            <a:spAutoFit/>
          </a:bodyPr>
          <a:lstStyle/>
          <a:p>
            <a:pPr algn="ctr">
              <a:defRPr sz="1600" b="1">
                <a:solidFill>
                  <a:srgbClr val="555555"/>
                </a:solidFill>
              </a:defRPr>
            </a:pPr>
            <a:r>
              <a:rPr sz="1200"/>
              <a:t>Token Usage</a:t>
            </a:r>
          </a:p>
        </p:txBody>
      </p:sp>
      <p:sp>
        <p:nvSpPr>
          <p:cNvPr id="28" name="TextBox 27">
            <a:extLst>
              <a:ext uri="{FF2B5EF4-FFF2-40B4-BE49-F238E27FC236}">
                <a16:creationId xmlns:a16="http://schemas.microsoft.com/office/drawing/2014/main" id="{CCCA9132-94A4-52CE-246A-FC0EE48F2DC6}"/>
              </a:ext>
            </a:extLst>
          </p:cNvPr>
          <p:cNvSpPr txBox="1"/>
          <p:nvPr/>
        </p:nvSpPr>
        <p:spPr>
          <a:xfrm>
            <a:off x="4114601" y="3566160"/>
            <a:ext cx="960520" cy="415498"/>
          </a:xfrm>
          <a:prstGeom prst="rect">
            <a:avLst/>
          </a:prstGeom>
          <a:noFill/>
        </p:spPr>
        <p:txBody>
          <a:bodyPr wrap="none">
            <a:spAutoFit/>
          </a:bodyPr>
          <a:lstStyle/>
          <a:p>
            <a:pPr algn="ctr">
              <a:defRPr sz="2800" b="1">
                <a:solidFill>
                  <a:srgbClr val="3498DB"/>
                </a:solidFill>
              </a:defRPr>
            </a:pPr>
            <a:r>
              <a:rPr sz="2100"/>
              <a:t>45K/hr</a:t>
            </a:r>
          </a:p>
        </p:txBody>
      </p:sp>
      <p:sp>
        <p:nvSpPr>
          <p:cNvPr id="29" name="TextBox 28">
            <a:extLst>
              <a:ext uri="{FF2B5EF4-FFF2-40B4-BE49-F238E27FC236}">
                <a16:creationId xmlns:a16="http://schemas.microsoft.com/office/drawing/2014/main" id="{5448D1AD-1F6F-546B-46B4-80732031DEB3}"/>
              </a:ext>
            </a:extLst>
          </p:cNvPr>
          <p:cNvSpPr txBox="1"/>
          <p:nvPr/>
        </p:nvSpPr>
        <p:spPr>
          <a:xfrm>
            <a:off x="4277305" y="3909060"/>
            <a:ext cx="635110" cy="253916"/>
          </a:xfrm>
          <a:prstGeom prst="rect">
            <a:avLst/>
          </a:prstGeom>
          <a:noFill/>
        </p:spPr>
        <p:txBody>
          <a:bodyPr wrap="none">
            <a:spAutoFit/>
          </a:bodyPr>
          <a:lstStyle/>
          <a:p>
            <a:pPr algn="ctr">
              <a:defRPr sz="1400">
                <a:solidFill>
                  <a:srgbClr val="555555"/>
                </a:solidFill>
              </a:defRPr>
            </a:pPr>
            <a:r>
              <a:rPr sz="1050"/>
              <a:t>Efficient</a:t>
            </a:r>
          </a:p>
        </p:txBody>
      </p:sp>
      <p:sp>
        <p:nvSpPr>
          <p:cNvPr id="30" name="Rounded Rectangle 29">
            <a:extLst>
              <a:ext uri="{FF2B5EF4-FFF2-40B4-BE49-F238E27FC236}">
                <a16:creationId xmlns:a16="http://schemas.microsoft.com/office/drawing/2014/main" id="{D2DF3126-488B-EFE5-9265-2EA2A00813B0}"/>
              </a:ext>
            </a:extLst>
          </p:cNvPr>
          <p:cNvSpPr/>
          <p:nvPr/>
        </p:nvSpPr>
        <p:spPr>
          <a:xfrm>
            <a:off x="6035040" y="2811780"/>
            <a:ext cx="2468880" cy="13716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1" name="TextBox 30">
            <a:extLst>
              <a:ext uri="{FF2B5EF4-FFF2-40B4-BE49-F238E27FC236}">
                <a16:creationId xmlns:a16="http://schemas.microsoft.com/office/drawing/2014/main" id="{AF8AD827-7442-6114-66B7-B67608268D38}"/>
              </a:ext>
            </a:extLst>
          </p:cNvPr>
          <p:cNvSpPr txBox="1"/>
          <p:nvPr/>
        </p:nvSpPr>
        <p:spPr>
          <a:xfrm>
            <a:off x="6939101" y="2948941"/>
            <a:ext cx="660758" cy="507831"/>
          </a:xfrm>
          <a:prstGeom prst="rect">
            <a:avLst/>
          </a:prstGeom>
          <a:noFill/>
        </p:spPr>
        <p:txBody>
          <a:bodyPr wrap="none">
            <a:spAutoFit/>
          </a:bodyPr>
          <a:lstStyle/>
          <a:p>
            <a:pPr algn="ctr">
              <a:defRPr sz="3600"/>
            </a:pPr>
            <a:r>
              <a:rPr sz="2700"/>
              <a:t>👥</a:t>
            </a:r>
          </a:p>
        </p:txBody>
      </p:sp>
      <p:sp>
        <p:nvSpPr>
          <p:cNvPr id="32" name="TextBox 31">
            <a:extLst>
              <a:ext uri="{FF2B5EF4-FFF2-40B4-BE49-F238E27FC236}">
                <a16:creationId xmlns:a16="http://schemas.microsoft.com/office/drawing/2014/main" id="{D7284B57-98D3-DDE5-9A69-7973FD81486C}"/>
              </a:ext>
            </a:extLst>
          </p:cNvPr>
          <p:cNvSpPr txBox="1"/>
          <p:nvPr/>
        </p:nvSpPr>
        <p:spPr>
          <a:xfrm>
            <a:off x="6783610" y="3291841"/>
            <a:ext cx="971741" cy="276999"/>
          </a:xfrm>
          <a:prstGeom prst="rect">
            <a:avLst/>
          </a:prstGeom>
          <a:noFill/>
        </p:spPr>
        <p:txBody>
          <a:bodyPr wrap="none">
            <a:spAutoFit/>
          </a:bodyPr>
          <a:lstStyle/>
          <a:p>
            <a:pPr algn="ctr">
              <a:defRPr sz="1600" b="1">
                <a:solidFill>
                  <a:srgbClr val="555555"/>
                </a:solidFill>
              </a:defRPr>
            </a:pPr>
            <a:r>
              <a:rPr sz="1200"/>
              <a:t>Active Users</a:t>
            </a:r>
          </a:p>
        </p:txBody>
      </p:sp>
      <p:sp>
        <p:nvSpPr>
          <p:cNvPr id="33" name="TextBox 32">
            <a:extLst>
              <a:ext uri="{FF2B5EF4-FFF2-40B4-BE49-F238E27FC236}">
                <a16:creationId xmlns:a16="http://schemas.microsoft.com/office/drawing/2014/main" id="{EE924D8C-C994-64FC-F8A8-48C5ADFEE189}"/>
              </a:ext>
            </a:extLst>
          </p:cNvPr>
          <p:cNvSpPr txBox="1"/>
          <p:nvPr/>
        </p:nvSpPr>
        <p:spPr>
          <a:xfrm>
            <a:off x="6972764" y="3566160"/>
            <a:ext cx="593432" cy="415498"/>
          </a:xfrm>
          <a:prstGeom prst="rect">
            <a:avLst/>
          </a:prstGeom>
          <a:noFill/>
        </p:spPr>
        <p:txBody>
          <a:bodyPr wrap="none">
            <a:spAutoFit/>
          </a:bodyPr>
          <a:lstStyle/>
          <a:p>
            <a:pPr algn="ctr">
              <a:defRPr sz="2800" b="1">
                <a:solidFill>
                  <a:srgbClr val="2ECC71"/>
                </a:solidFill>
              </a:defRPr>
            </a:pPr>
            <a:r>
              <a:rPr sz="2100"/>
              <a:t>324</a:t>
            </a:r>
          </a:p>
        </p:txBody>
      </p:sp>
      <p:sp>
        <p:nvSpPr>
          <p:cNvPr id="34" name="TextBox 33">
            <a:extLst>
              <a:ext uri="{FF2B5EF4-FFF2-40B4-BE49-F238E27FC236}">
                <a16:creationId xmlns:a16="http://schemas.microsoft.com/office/drawing/2014/main" id="{3C663395-0F62-59A9-D60B-755034A2A3C0}"/>
              </a:ext>
            </a:extLst>
          </p:cNvPr>
          <p:cNvSpPr txBox="1"/>
          <p:nvPr/>
        </p:nvSpPr>
        <p:spPr>
          <a:xfrm>
            <a:off x="7007229" y="3909060"/>
            <a:ext cx="524503" cy="253916"/>
          </a:xfrm>
          <a:prstGeom prst="rect">
            <a:avLst/>
          </a:prstGeom>
          <a:noFill/>
        </p:spPr>
        <p:txBody>
          <a:bodyPr wrap="none">
            <a:spAutoFit/>
          </a:bodyPr>
          <a:lstStyle/>
          <a:p>
            <a:pPr algn="ctr">
              <a:defRPr sz="1400">
                <a:solidFill>
                  <a:srgbClr val="555555"/>
                </a:solidFill>
              </a:defRPr>
            </a:pPr>
            <a:r>
              <a:rPr sz="1050"/>
              <a:t>Active</a:t>
            </a:r>
          </a:p>
        </p:txBody>
      </p:sp>
    </p:spTree>
    <p:extLst>
      <p:ext uri="{BB962C8B-B14F-4D97-AF65-F5344CB8AC3E}">
        <p14:creationId xmlns:p14="http://schemas.microsoft.com/office/powerpoint/2010/main" val="33900619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2024371392"/>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erson wearing glasses and a black jacket&#10;&#10;Description automatically generated">
            <a:extLst>
              <a:ext uri="{FF2B5EF4-FFF2-40B4-BE49-F238E27FC236}">
                <a16:creationId xmlns:a16="http://schemas.microsoft.com/office/drawing/2014/main" id="{92297AF4-D93F-A1DC-D317-3D9E6FDAA5AC}"/>
              </a:ext>
            </a:extLst>
          </p:cNvPr>
          <p:cNvPicPr>
            <a:picLocks noChangeAspect="1"/>
          </p:cNvPicPr>
          <p:nvPr/>
        </p:nvPicPr>
        <p:blipFill>
          <a:blip r:embed="rId7"/>
          <a:stretch>
            <a:fillRect/>
          </a:stretch>
        </p:blipFill>
        <p:spPr>
          <a:xfrm>
            <a:off x="6852858" y="1669236"/>
            <a:ext cx="2011305" cy="1734208"/>
          </a:xfrm>
          <a:prstGeom prst="rect">
            <a:avLst/>
          </a:prstGeom>
        </p:spPr>
      </p:pic>
    </p:spTree>
    <p:extLst>
      <p:ext uri="{BB962C8B-B14F-4D97-AF65-F5344CB8AC3E}">
        <p14:creationId xmlns:p14="http://schemas.microsoft.com/office/powerpoint/2010/main" val="4004251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793343" y="9336"/>
            <a:ext cx="7548179" cy="463628"/>
          </a:xfrm>
        </p:spPr>
        <p:txBody>
          <a:bodyPr anchor="ctr">
            <a:normAutofit/>
          </a:bodyPr>
          <a:lstStyle/>
          <a:p>
            <a:r>
              <a:rPr lang="en-US"/>
              <a:t>LLM Multi-Modal Processing</a:t>
            </a:r>
          </a:p>
        </p:txBody>
      </p:sp>
      <p:pic>
        <p:nvPicPr>
          <p:cNvPr id="6" name="Picture 5" descr="A black square with white text and arrows&#10;&#10;AI-generated content may be incorrect.">
            <a:extLst>
              <a:ext uri="{FF2B5EF4-FFF2-40B4-BE49-F238E27FC236}">
                <a16:creationId xmlns:a16="http://schemas.microsoft.com/office/drawing/2014/main" id="{846E276A-B537-7CDA-D6B5-E0A78A5F7FEA}"/>
              </a:ext>
            </a:extLst>
          </p:cNvPr>
          <p:cNvPicPr>
            <a:picLocks noChangeAspect="1"/>
          </p:cNvPicPr>
          <p:nvPr/>
        </p:nvPicPr>
        <p:blipFill>
          <a:blip r:embed="rId3"/>
          <a:srcRect t="1147" r="-1" b="1116"/>
          <a:stretch>
            <a:fillRect/>
          </a:stretch>
        </p:blipFill>
        <p:spPr>
          <a:xfrm>
            <a:off x="900501" y="987374"/>
            <a:ext cx="7333862" cy="3655572"/>
          </a:xfrm>
          <a:prstGeom prst="rect">
            <a:avLst/>
          </a:prstGeom>
          <a:noFill/>
        </p:spPr>
      </p:pic>
    </p:spTree>
    <p:extLst>
      <p:ext uri="{BB962C8B-B14F-4D97-AF65-F5344CB8AC3E}">
        <p14:creationId xmlns:p14="http://schemas.microsoft.com/office/powerpoint/2010/main" val="2741063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tmp/rasterized-gradient-ea78baae.png"/>
          <p:cNvPicPr>
            <a:picLocks noChangeAspect="1"/>
          </p:cNvPicPr>
          <p:nvPr/>
        </p:nvPicPr>
        <p:blipFill>
          <a:blip r:embed="rId3"/>
          <a:stretch>
            <a:fillRect/>
          </a:stretch>
        </p:blipFill>
        <p:spPr>
          <a:xfrm>
            <a:off x="0" y="0"/>
            <a:ext cx="9144000" cy="57150"/>
          </a:xfrm>
          <a:prstGeom prst="rect">
            <a:avLst/>
          </a:prstGeom>
        </p:spPr>
      </p:pic>
      <p:sp>
        <p:nvSpPr>
          <p:cNvPr id="3" name="Text 0"/>
          <p:cNvSpPr/>
          <p:nvPr/>
        </p:nvSpPr>
        <p:spPr>
          <a:xfrm>
            <a:off x="2381155" y="903089"/>
            <a:ext cx="4381691" cy="457200"/>
          </a:xfrm>
          <a:prstGeom prst="rect">
            <a:avLst/>
          </a:prstGeom>
          <a:noFill/>
          <a:ln/>
        </p:spPr>
        <p:txBody>
          <a:bodyPr wrap="square" lIns="0" tIns="0" rIns="0" bIns="0" rtlCol="0" anchor="t"/>
          <a:lstStyle/>
          <a:p>
            <a:pPr marL="0" indent="0" algn="ctr">
              <a:lnSpc>
                <a:spcPts val="3600"/>
              </a:lnSpc>
              <a:buNone/>
            </a:pPr>
            <a:r>
              <a:rPr lang="en-US" sz="3600" b="1" dirty="0">
                <a:solidFill>
                  <a:srgbClr val="0D004D"/>
                </a:solidFill>
                <a:latin typeface="Arial" pitchFamily="34" charset="0"/>
                <a:ea typeface="Arial" pitchFamily="34" charset="-122"/>
                <a:cs typeface="Arial" pitchFamily="34" charset="-120"/>
              </a:rPr>
              <a:t>Context Engineering</a:t>
            </a:r>
            <a:endParaRPr lang="en-US" sz="3600" dirty="0"/>
          </a:p>
        </p:txBody>
      </p:sp>
      <p:sp>
        <p:nvSpPr>
          <p:cNvPr id="4" name="Text 1"/>
          <p:cNvSpPr/>
          <p:nvPr/>
        </p:nvSpPr>
        <p:spPr>
          <a:xfrm>
            <a:off x="297105" y="1870844"/>
            <a:ext cx="8549640" cy="373261"/>
          </a:xfrm>
          <a:prstGeom prst="rect">
            <a:avLst/>
          </a:prstGeom>
          <a:noFill/>
          <a:ln/>
        </p:spPr>
        <p:txBody>
          <a:bodyPr wrap="square" lIns="0" tIns="0" rIns="0" bIns="0" rtlCol="0" anchor="t"/>
          <a:lstStyle/>
          <a:p>
            <a:pPr marL="0" indent="0" algn="ctr">
              <a:lnSpc>
                <a:spcPts val="2940"/>
              </a:lnSpc>
              <a:spcBef>
                <a:spcPts val="1200"/>
              </a:spcBef>
              <a:buNone/>
            </a:pPr>
            <a:r>
              <a:rPr lang="en-US" sz="2100" b="1" dirty="0">
                <a:solidFill>
                  <a:srgbClr val="7950E2"/>
                </a:solidFill>
                <a:latin typeface="Arial" pitchFamily="34" charset="0"/>
                <a:ea typeface="Arial" pitchFamily="34" charset="-122"/>
                <a:cs typeface="Arial" pitchFamily="34" charset="-120"/>
              </a:rPr>
              <a:t>for LLM Applications with MCP</a:t>
            </a:r>
            <a:endParaRPr lang="en-US" sz="2100" dirty="0"/>
          </a:p>
        </p:txBody>
      </p:sp>
      <p:sp>
        <p:nvSpPr>
          <p:cNvPr id="5" name="Text 2"/>
          <p:cNvSpPr/>
          <p:nvPr/>
        </p:nvSpPr>
        <p:spPr>
          <a:xfrm>
            <a:off x="1913596" y="2419350"/>
            <a:ext cx="5316807" cy="239911"/>
          </a:xfrm>
          <a:prstGeom prst="rect">
            <a:avLst/>
          </a:prstGeom>
          <a:noFill/>
          <a:ln/>
        </p:spPr>
        <p:txBody>
          <a:bodyPr wrap="square" lIns="0" tIns="0" rIns="0" bIns="0" rtlCol="0" anchor="t"/>
          <a:lstStyle/>
          <a:p>
            <a:pPr marL="0" indent="0" algn="ctr">
              <a:lnSpc>
                <a:spcPts val="1890"/>
              </a:lnSpc>
              <a:spcBef>
                <a:spcPts val="3000"/>
              </a:spcBef>
              <a:buNone/>
            </a:pPr>
            <a:r>
              <a:rPr lang="en-US" sz="1350" dirty="0">
                <a:solidFill>
                  <a:srgbClr val="5A5775"/>
                </a:solidFill>
                <a:latin typeface="Arial" pitchFamily="34" charset="0"/>
                <a:ea typeface="Arial" pitchFamily="34" charset="-122"/>
                <a:cs typeface="Arial" pitchFamily="34" charset="-120"/>
              </a:rPr>
              <a:t>The skill that separates toy demos from production-grade AI systems</a:t>
            </a:r>
            <a:endParaRPr lang="en-US" sz="1350" dirty="0"/>
          </a:p>
        </p:txBody>
      </p:sp>
      <p:pic>
        <p:nvPicPr>
          <p:cNvPr id="6" name="Image 1" descr="/tmp/rasterized-gradient-13cdbd7c.png"/>
          <p:cNvPicPr>
            <a:picLocks noChangeAspect="1"/>
          </p:cNvPicPr>
          <p:nvPr/>
        </p:nvPicPr>
        <p:blipFill>
          <a:blip r:embed="rId4"/>
          <a:stretch>
            <a:fillRect/>
          </a:stretch>
        </p:blipFill>
        <p:spPr>
          <a:xfrm>
            <a:off x="4000500" y="3192661"/>
            <a:ext cx="1143000" cy="38100"/>
          </a:xfrm>
          <a:prstGeom prst="rect">
            <a:avLst/>
          </a:prstGeom>
        </p:spPr>
      </p:pic>
      <p:sp>
        <p:nvSpPr>
          <p:cNvPr id="7" name="Text 3"/>
          <p:cNvSpPr/>
          <p:nvPr/>
        </p:nvSpPr>
        <p:spPr>
          <a:xfrm>
            <a:off x="3455933" y="3764161"/>
            <a:ext cx="2231984" cy="213271"/>
          </a:xfrm>
          <a:prstGeom prst="rect">
            <a:avLst/>
          </a:prstGeom>
          <a:noFill/>
          <a:ln/>
        </p:spPr>
        <p:txBody>
          <a:bodyPr wrap="square" lIns="0" tIns="0" rIns="0" bIns="0" rtlCol="0" anchor="t"/>
          <a:lstStyle/>
          <a:p>
            <a:pPr marL="0" indent="0" algn="ctr">
              <a:lnSpc>
                <a:spcPts val="1680"/>
              </a:lnSpc>
              <a:buNone/>
            </a:pPr>
            <a:r>
              <a:rPr lang="en-US" sz="1200" b="1" dirty="0">
                <a:solidFill>
                  <a:srgbClr val="0D004D"/>
                </a:solidFill>
                <a:latin typeface="Arial" pitchFamily="34" charset="0"/>
                <a:ea typeface="Arial" pitchFamily="34" charset="-122"/>
                <a:cs typeface="Arial" pitchFamily="34" charset="-120"/>
              </a:rPr>
              <a:t>Tim Warner</a:t>
            </a:r>
            <a:endParaRPr lang="en-US" sz="1200" dirty="0"/>
          </a:p>
        </p:txBody>
      </p:sp>
      <p:sp>
        <p:nvSpPr>
          <p:cNvPr id="8" name="Text 4"/>
          <p:cNvSpPr/>
          <p:nvPr/>
        </p:nvSpPr>
        <p:spPr>
          <a:xfrm>
            <a:off x="3455933" y="4053632"/>
            <a:ext cx="2231984" cy="186630"/>
          </a:xfrm>
          <a:prstGeom prst="rect">
            <a:avLst/>
          </a:prstGeom>
          <a:noFill/>
          <a:ln/>
        </p:spPr>
        <p:txBody>
          <a:bodyPr wrap="square" lIns="0" tIns="0" rIns="0" bIns="0" rtlCol="0" anchor="t"/>
          <a:lstStyle/>
          <a:p>
            <a:pPr marL="0" indent="0" algn="ctr">
              <a:lnSpc>
                <a:spcPts val="1470"/>
              </a:lnSpc>
              <a:spcBef>
                <a:spcPts val="600"/>
              </a:spcBef>
              <a:buNone/>
            </a:pPr>
            <a:r>
              <a:rPr lang="en-US" sz="1050" dirty="0">
                <a:solidFill>
                  <a:srgbClr val="5A5775"/>
                </a:solidFill>
                <a:latin typeface="Arial" pitchFamily="34" charset="0"/>
                <a:ea typeface="Arial" pitchFamily="34" charset="-122"/>
                <a:cs typeface="Arial" pitchFamily="34" charset="-120"/>
              </a:rPr>
              <a:t>Microsoft MVP • TechTrainerTim.com</a:t>
            </a:r>
            <a:endParaRPr lang="en-US" sz="1050" dirty="0"/>
          </a:p>
        </p:txBody>
      </p:sp>
      <p:pic>
        <p:nvPicPr>
          <p:cNvPr id="9" name="Image 2" descr="/tmp/rasterized-gradient-d18e66d4.png"/>
          <p:cNvPicPr>
            <a:picLocks noChangeAspect="1"/>
          </p:cNvPicPr>
          <p:nvPr/>
        </p:nvPicPr>
        <p:blipFill>
          <a:blip r:embed="rId5"/>
          <a:stretch>
            <a:fillRect/>
          </a:stretch>
        </p:blipFill>
        <p:spPr>
          <a:xfrm>
            <a:off x="-476250" y="4381500"/>
            <a:ext cx="10096500" cy="1143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1000" y="228600"/>
            <a:ext cx="4284536" cy="304800"/>
          </a:xfrm>
          <a:prstGeom prst="rect">
            <a:avLst/>
          </a:prstGeom>
          <a:noFill/>
          <a:ln/>
        </p:spPr>
        <p:txBody>
          <a:bodyPr wrap="square" lIns="0" tIns="0" rIns="0" bIns="0" rtlCol="0" anchor="t"/>
          <a:lstStyle/>
          <a:p>
            <a:pPr marL="0" indent="0" algn="l">
              <a:lnSpc>
                <a:spcPts val="2400"/>
              </a:lnSpc>
              <a:buNone/>
            </a:pPr>
            <a:r>
              <a:rPr lang="en-US" sz="2400" b="1" dirty="0">
                <a:solidFill>
                  <a:srgbClr val="0D004D"/>
                </a:solidFill>
                <a:latin typeface="Arial" pitchFamily="34" charset="0"/>
                <a:ea typeface="Arial" pitchFamily="34" charset="-122"/>
                <a:cs typeface="Arial" pitchFamily="34" charset="-120"/>
              </a:rPr>
              <a:t>The Core Problem</a:t>
            </a:r>
            <a:endParaRPr lang="en-US" sz="2400" dirty="0"/>
          </a:p>
        </p:txBody>
      </p:sp>
      <p:pic>
        <p:nvPicPr>
          <p:cNvPr id="3" name="Image 0" descr="/tmp/rasterized-gradient-e3341476.png"/>
          <p:cNvPicPr>
            <a:picLocks noChangeAspect="1"/>
          </p:cNvPicPr>
          <p:nvPr/>
        </p:nvPicPr>
        <p:blipFill>
          <a:blip r:embed="rId3"/>
          <a:stretch>
            <a:fillRect/>
          </a:stretch>
        </p:blipFill>
        <p:spPr>
          <a:xfrm>
            <a:off x="381000" y="838200"/>
            <a:ext cx="8382000" cy="1028700"/>
          </a:xfrm>
          <a:prstGeom prst="rect">
            <a:avLst/>
          </a:prstGeom>
        </p:spPr>
      </p:pic>
      <p:sp>
        <p:nvSpPr>
          <p:cNvPr id="4" name="Text 1"/>
          <p:cNvSpPr/>
          <p:nvPr/>
        </p:nvSpPr>
        <p:spPr>
          <a:xfrm>
            <a:off x="695325" y="1066800"/>
            <a:ext cx="7956994" cy="571500"/>
          </a:xfrm>
          <a:prstGeom prst="rect">
            <a:avLst/>
          </a:prstGeom>
          <a:noFill/>
          <a:ln/>
        </p:spPr>
        <p:txBody>
          <a:bodyPr wrap="square" lIns="0" tIns="0" rIns="0" bIns="0" rtlCol="0" anchor="t"/>
          <a:lstStyle/>
          <a:p>
            <a:pPr marL="0" indent="0" algn="l">
              <a:lnSpc>
                <a:spcPts val="2250"/>
              </a:lnSpc>
              <a:buNone/>
            </a:pPr>
            <a:r>
              <a:rPr lang="en-US" sz="1500" b="1" dirty="0">
                <a:solidFill>
                  <a:srgbClr val="0D004D"/>
                </a:solidFill>
                <a:latin typeface="Arial" pitchFamily="34" charset="0"/>
                <a:ea typeface="Arial" pitchFamily="34" charset="-122"/>
                <a:cs typeface="Arial" pitchFamily="34" charset="-120"/>
              </a:rPr>
              <a:t>LLMs are stateless by design. Every API call starts fresh with zero memory of what happened before.</a:t>
            </a:r>
            <a:endParaRPr lang="en-US" sz="1500" dirty="0"/>
          </a:p>
        </p:txBody>
      </p:sp>
      <p:sp>
        <p:nvSpPr>
          <p:cNvPr id="5" name="Text 2"/>
          <p:cNvSpPr/>
          <p:nvPr/>
        </p:nvSpPr>
        <p:spPr>
          <a:xfrm>
            <a:off x="381000" y="2345085"/>
            <a:ext cx="3742441" cy="186630"/>
          </a:xfrm>
          <a:prstGeom prst="rect">
            <a:avLst/>
          </a:prstGeom>
          <a:noFill/>
          <a:ln/>
        </p:spPr>
        <p:txBody>
          <a:bodyPr wrap="square" lIns="0" tIns="0" rIns="0" bIns="0" rtlCol="0" anchor="t"/>
          <a:lstStyle/>
          <a:p>
            <a:pPr marL="0" indent="0" algn="l">
              <a:lnSpc>
                <a:spcPts val="1470"/>
              </a:lnSpc>
              <a:buNone/>
            </a:pPr>
            <a:r>
              <a:rPr lang="en-US" sz="1050" b="1" dirty="0">
                <a:solidFill>
                  <a:srgbClr val="7950E2"/>
                </a:solidFill>
                <a:latin typeface="Arial" pitchFamily="34" charset="0"/>
                <a:ea typeface="Arial" pitchFamily="34" charset="-122"/>
                <a:cs typeface="Arial" pitchFamily="34" charset="-120"/>
              </a:rPr>
              <a:t>THE CONSEQUENCE</a:t>
            </a:r>
            <a:endParaRPr lang="en-US" sz="1050" dirty="0"/>
          </a:p>
        </p:txBody>
      </p:sp>
      <p:sp>
        <p:nvSpPr>
          <p:cNvPr id="6" name="Text 3"/>
          <p:cNvSpPr/>
          <p:nvPr/>
        </p:nvSpPr>
        <p:spPr>
          <a:xfrm>
            <a:off x="381000" y="2646015"/>
            <a:ext cx="3669060" cy="2019300"/>
          </a:xfrm>
          <a:prstGeom prst="roundRect">
            <a:avLst>
              <a:gd name="adj" fmla="val 3019"/>
            </a:avLst>
          </a:prstGeom>
          <a:solidFill>
            <a:srgbClr val="F8F7FA"/>
          </a:solidFill>
          <a:ln/>
        </p:spPr>
        <p:txBody>
          <a:bodyPr wrap="square" rtlCol="0" anchor="ctr"/>
          <a:lstStyle/>
          <a:p>
            <a:pPr marL="0" indent="0">
              <a:buNone/>
            </a:pPr>
            <a:endParaRPr lang="en-US" dirty="0"/>
          </a:p>
        </p:txBody>
      </p:sp>
      <p:sp>
        <p:nvSpPr>
          <p:cNvPr id="7" name="Text 4"/>
          <p:cNvSpPr/>
          <p:nvPr/>
        </p:nvSpPr>
        <p:spPr>
          <a:xfrm>
            <a:off x="533400" y="2798415"/>
            <a:ext cx="3364260" cy="1714500"/>
          </a:xfrm>
          <a:prstGeom prst="rect">
            <a:avLst/>
          </a:prstGeom>
          <a:noFill/>
          <a:ln/>
        </p:spPr>
        <p:txBody>
          <a:bodyPr wrap="square" lIns="95250" tIns="0" rIns="0" bIns="0" rtlCol="0" anchor="t"/>
          <a:lstStyle/>
          <a:p>
            <a:pPr marL="95250" indent="-95250" algn="l">
              <a:lnSpc>
                <a:spcPts val="2100"/>
              </a:lnSpc>
              <a:buSzPct val="100000"/>
              <a:buChar char="•"/>
            </a:pPr>
            <a:r>
              <a:rPr lang="en-US" sz="1350" dirty="0">
                <a:solidFill>
                  <a:srgbClr val="0D004D"/>
                </a:solidFill>
                <a:latin typeface="Arial" pitchFamily="34" charset="0"/>
                <a:ea typeface="Arial" pitchFamily="34" charset="-122"/>
                <a:cs typeface="Arial" pitchFamily="34" charset="-120"/>
              </a:rPr>
              <a:t>Context windows have hard limits</a:t>
            </a:r>
            <a:endParaRPr lang="en-US" sz="1350" dirty="0"/>
          </a:p>
          <a:p>
            <a:pPr marL="95250" indent="-95250" algn="l">
              <a:lnSpc>
                <a:spcPts val="2100"/>
              </a:lnSpc>
              <a:buSzPct val="100000"/>
              <a:buChar char="•"/>
            </a:pPr>
            <a:r>
              <a:rPr lang="en-US" sz="1350" dirty="0">
                <a:solidFill>
                  <a:srgbClr val="0D004D"/>
                </a:solidFill>
                <a:latin typeface="Arial" pitchFamily="34" charset="0"/>
                <a:ea typeface="Arial" pitchFamily="34" charset="-122"/>
                <a:cs typeface="Arial" pitchFamily="34" charset="-120"/>
              </a:rPr>
              <a:t>Long-running agents accumulate massive histories</a:t>
            </a:r>
            <a:endParaRPr lang="en-US" sz="1350" dirty="0"/>
          </a:p>
          <a:p>
            <a:pPr marL="95250" indent="-95250" algn="l">
              <a:lnSpc>
                <a:spcPts val="2100"/>
              </a:lnSpc>
              <a:buSzPct val="100000"/>
              <a:buChar char="•"/>
            </a:pPr>
            <a:r>
              <a:rPr lang="en-US" sz="1350" dirty="0">
                <a:solidFill>
                  <a:srgbClr val="0D004D"/>
                </a:solidFill>
                <a:latin typeface="Arial" pitchFamily="34" charset="0"/>
                <a:ea typeface="Arial" pitchFamily="34" charset="-122"/>
                <a:cs typeface="Arial" pitchFamily="34" charset="-120"/>
              </a:rPr>
              <a:t>Performance degrades even before limits</a:t>
            </a:r>
            <a:endParaRPr lang="en-US" sz="1350" dirty="0"/>
          </a:p>
          <a:p>
            <a:pPr marL="95250" indent="-95250" algn="l">
              <a:lnSpc>
                <a:spcPts val="2100"/>
              </a:lnSpc>
              <a:buSzPct val="100000"/>
              <a:buChar char="•"/>
            </a:pPr>
            <a:r>
              <a:rPr lang="en-US" sz="1350" dirty="0">
                <a:solidFill>
                  <a:srgbClr val="0D004D"/>
                </a:solidFill>
                <a:latin typeface="Arial" pitchFamily="34" charset="0"/>
                <a:ea typeface="Arial" pitchFamily="34" charset="-122"/>
                <a:cs typeface="Arial" pitchFamily="34" charset="-120"/>
              </a:rPr>
              <a:t>Not all history is relevant to the current task</a:t>
            </a:r>
            <a:endParaRPr lang="en-US" sz="1350" dirty="0"/>
          </a:p>
        </p:txBody>
      </p:sp>
      <p:sp>
        <p:nvSpPr>
          <p:cNvPr id="8" name="Text 5"/>
          <p:cNvSpPr/>
          <p:nvPr/>
        </p:nvSpPr>
        <p:spPr>
          <a:xfrm>
            <a:off x="4278660" y="2545110"/>
            <a:ext cx="4574027" cy="186630"/>
          </a:xfrm>
          <a:prstGeom prst="rect">
            <a:avLst/>
          </a:prstGeom>
          <a:noFill/>
          <a:ln/>
        </p:spPr>
        <p:txBody>
          <a:bodyPr wrap="square" lIns="0" tIns="0" rIns="0" bIns="0" rtlCol="0" anchor="t"/>
          <a:lstStyle/>
          <a:p>
            <a:pPr marL="0" indent="0" algn="l">
              <a:lnSpc>
                <a:spcPts val="1470"/>
              </a:lnSpc>
              <a:buNone/>
            </a:pPr>
            <a:r>
              <a:rPr lang="en-US" sz="1050" b="1" dirty="0">
                <a:solidFill>
                  <a:srgbClr val="56E2E1"/>
                </a:solidFill>
                <a:latin typeface="Arial" pitchFamily="34" charset="0"/>
                <a:ea typeface="Arial" pitchFamily="34" charset="-122"/>
                <a:cs typeface="Arial" pitchFamily="34" charset="-120"/>
              </a:rPr>
              <a:t>THE DEFINITION</a:t>
            </a:r>
            <a:endParaRPr lang="en-US" sz="1050" dirty="0"/>
          </a:p>
        </p:txBody>
      </p:sp>
      <p:sp>
        <p:nvSpPr>
          <p:cNvPr id="9" name="Text 6"/>
          <p:cNvSpPr/>
          <p:nvPr/>
        </p:nvSpPr>
        <p:spPr>
          <a:xfrm>
            <a:off x="4278660" y="2846040"/>
            <a:ext cx="4484340" cy="1619101"/>
          </a:xfrm>
          <a:prstGeom prst="roundRect">
            <a:avLst>
              <a:gd name="adj" fmla="val 3765"/>
            </a:avLst>
          </a:prstGeom>
          <a:solidFill>
            <a:srgbClr val="0D004D"/>
          </a:solidFill>
          <a:ln/>
        </p:spPr>
        <p:txBody>
          <a:bodyPr wrap="square" rtlCol="0" anchor="ctr"/>
          <a:lstStyle/>
          <a:p>
            <a:pPr marL="0" indent="0">
              <a:buNone/>
            </a:pPr>
            <a:endParaRPr lang="en-US" dirty="0"/>
          </a:p>
        </p:txBody>
      </p:sp>
      <p:sp>
        <p:nvSpPr>
          <p:cNvPr id="10" name="Text 7"/>
          <p:cNvSpPr/>
          <p:nvPr/>
        </p:nvSpPr>
        <p:spPr>
          <a:xfrm>
            <a:off x="4507260" y="3074640"/>
            <a:ext cx="4107683" cy="822871"/>
          </a:xfrm>
          <a:prstGeom prst="rect">
            <a:avLst/>
          </a:prstGeom>
          <a:noFill/>
          <a:ln/>
        </p:spPr>
        <p:txBody>
          <a:bodyPr wrap="square" lIns="0" tIns="0" rIns="0" bIns="0" rtlCol="0" anchor="t"/>
          <a:lstStyle/>
          <a:p>
            <a:pPr marL="0" indent="0" algn="l">
              <a:lnSpc>
                <a:spcPts val="2160"/>
              </a:lnSpc>
              <a:buNone/>
            </a:pPr>
            <a:r>
              <a:rPr lang="en-US" sz="1350" i="1" dirty="0">
                <a:solidFill>
                  <a:srgbClr val="FFFFFF"/>
                </a:solidFill>
                <a:latin typeface="Arial" pitchFamily="34" charset="0"/>
                <a:ea typeface="Arial" pitchFamily="34" charset="-122"/>
                <a:cs typeface="Arial" pitchFamily="34" charset="-120"/>
              </a:rPr>
              <a:t>"Context engineering is the delicate art and science of filling the context window with just the right information for the next step."</a:t>
            </a:r>
            <a:endParaRPr lang="en-US" sz="1350" dirty="0"/>
          </a:p>
        </p:txBody>
      </p:sp>
      <p:sp>
        <p:nvSpPr>
          <p:cNvPr id="11" name="Text 8"/>
          <p:cNvSpPr/>
          <p:nvPr/>
        </p:nvSpPr>
        <p:spPr>
          <a:xfrm>
            <a:off x="4507260" y="4049911"/>
            <a:ext cx="4107683" cy="186630"/>
          </a:xfrm>
          <a:prstGeom prst="rect">
            <a:avLst/>
          </a:prstGeom>
          <a:noFill/>
          <a:ln/>
        </p:spPr>
        <p:txBody>
          <a:bodyPr wrap="square" lIns="0" tIns="0" rIns="0" bIns="0" rtlCol="0" anchor="t"/>
          <a:lstStyle/>
          <a:p>
            <a:pPr marL="0" indent="0" algn="l">
              <a:lnSpc>
                <a:spcPts val="1470"/>
              </a:lnSpc>
              <a:spcBef>
                <a:spcPts val="1200"/>
              </a:spcBef>
              <a:buNone/>
            </a:pPr>
            <a:r>
              <a:rPr lang="en-US" sz="1050" b="1" dirty="0">
                <a:solidFill>
                  <a:srgbClr val="B79BFE"/>
                </a:solidFill>
                <a:latin typeface="Arial" pitchFamily="34" charset="0"/>
                <a:ea typeface="Arial" pitchFamily="34" charset="-122"/>
                <a:cs typeface="Arial" pitchFamily="34" charset="-120"/>
              </a:rPr>
              <a:t>— Andrej Karpathy</a:t>
            </a:r>
            <a:endParaRPr lang="en-US" sz="1050" dirty="0"/>
          </a:p>
        </p:txBody>
      </p:sp>
      <p:sp>
        <p:nvSpPr>
          <p:cNvPr id="12" name="Text 9"/>
          <p:cNvSpPr/>
          <p:nvPr/>
        </p:nvSpPr>
        <p:spPr>
          <a:xfrm>
            <a:off x="381000" y="4781550"/>
            <a:ext cx="2194489" cy="133350"/>
          </a:xfrm>
          <a:prstGeom prst="rect">
            <a:avLst/>
          </a:prstGeom>
          <a:noFill/>
          <a:ln/>
        </p:spPr>
        <p:txBody>
          <a:bodyPr wrap="square" lIns="0" tIns="0" rIns="0" bIns="0" rtlCol="0" anchor="t"/>
          <a:lstStyle/>
          <a:p>
            <a:pPr marL="0" indent="0" algn="l">
              <a:lnSpc>
                <a:spcPts val="1050"/>
              </a:lnSpc>
              <a:buNone/>
            </a:pPr>
            <a:r>
              <a:rPr lang="en-US" sz="750" dirty="0">
                <a:solidFill>
                  <a:srgbClr val="5A5775"/>
                </a:solidFill>
                <a:latin typeface="Arial" pitchFamily="34" charset="0"/>
                <a:ea typeface="Arial" pitchFamily="34" charset="-122"/>
                <a:cs typeface="Arial" pitchFamily="34" charset="-120"/>
              </a:rPr>
              <a:t>Cognizant Engineer Training • Context Engineering</a:t>
            </a:r>
            <a:endParaRPr lang="en-US" sz="75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1000" y="228600"/>
            <a:ext cx="6616256" cy="304800"/>
          </a:xfrm>
          <a:prstGeom prst="rect">
            <a:avLst/>
          </a:prstGeom>
          <a:noFill/>
          <a:ln/>
        </p:spPr>
        <p:txBody>
          <a:bodyPr wrap="square" lIns="0" tIns="0" rIns="0" bIns="0" rtlCol="0" anchor="t"/>
          <a:lstStyle/>
          <a:p>
            <a:pPr marL="0" indent="0" algn="l">
              <a:lnSpc>
                <a:spcPts val="2400"/>
              </a:lnSpc>
              <a:buNone/>
            </a:pPr>
            <a:r>
              <a:rPr lang="en-US" sz="2400" b="1" dirty="0">
                <a:solidFill>
                  <a:srgbClr val="0D004D"/>
                </a:solidFill>
                <a:latin typeface="Arial" pitchFamily="34" charset="0"/>
                <a:ea typeface="Arial" pitchFamily="34" charset="-122"/>
                <a:cs typeface="Arial" pitchFamily="34" charset="-120"/>
              </a:rPr>
              <a:t>The Mental Model: LLM as Operating System</a:t>
            </a:r>
            <a:endParaRPr lang="en-US" sz="2400" dirty="0"/>
          </a:p>
        </p:txBody>
      </p:sp>
      <p:sp>
        <p:nvSpPr>
          <p:cNvPr id="3" name="Text 1"/>
          <p:cNvSpPr/>
          <p:nvPr/>
        </p:nvSpPr>
        <p:spPr>
          <a:xfrm>
            <a:off x="381000" y="1142107"/>
            <a:ext cx="3590788" cy="173236"/>
          </a:xfrm>
          <a:prstGeom prst="rect">
            <a:avLst/>
          </a:prstGeom>
          <a:noFill/>
          <a:ln/>
        </p:spPr>
        <p:txBody>
          <a:bodyPr wrap="square" lIns="0" tIns="0" rIns="0" bIns="0" rtlCol="0" anchor="t"/>
          <a:lstStyle/>
          <a:p>
            <a:pPr marL="0" indent="0" algn="l">
              <a:lnSpc>
                <a:spcPts val="1365"/>
              </a:lnSpc>
              <a:spcAft>
                <a:spcPts val="600"/>
              </a:spcAft>
              <a:buNone/>
            </a:pPr>
            <a:r>
              <a:rPr lang="en-US" sz="975" b="1" dirty="0">
                <a:solidFill>
                  <a:srgbClr val="7950E2"/>
                </a:solidFill>
                <a:latin typeface="Arial" pitchFamily="34" charset="0"/>
                <a:ea typeface="Arial" pitchFamily="34" charset="-122"/>
                <a:cs typeface="Arial" pitchFamily="34" charset="-120"/>
              </a:rPr>
              <a:t>TRADITIONAL COMPUTER</a:t>
            </a:r>
            <a:endParaRPr lang="en-US" sz="975" dirty="0"/>
          </a:p>
        </p:txBody>
      </p:sp>
      <p:sp>
        <p:nvSpPr>
          <p:cNvPr id="4" name="Text 2"/>
          <p:cNvSpPr/>
          <p:nvPr/>
        </p:nvSpPr>
        <p:spPr>
          <a:xfrm>
            <a:off x="381000" y="1467743"/>
            <a:ext cx="3520380" cy="723900"/>
          </a:xfrm>
          <a:prstGeom prst="roundRect">
            <a:avLst>
              <a:gd name="adj" fmla="val 8421"/>
            </a:avLst>
          </a:prstGeom>
          <a:solidFill>
            <a:srgbClr val="E8F7F7"/>
          </a:solidFill>
          <a:ln w="19050">
            <a:solidFill>
              <a:srgbClr val="56E2E1"/>
            </a:solidFill>
          </a:ln>
        </p:spPr>
        <p:txBody>
          <a:bodyPr wrap="square" rtlCol="0" anchor="ctr"/>
          <a:lstStyle/>
          <a:p>
            <a:pPr marL="0" indent="0">
              <a:buNone/>
            </a:pPr>
            <a:endParaRPr lang="en-US" dirty="0"/>
          </a:p>
        </p:txBody>
      </p:sp>
      <p:sp>
        <p:nvSpPr>
          <p:cNvPr id="5" name="Text 3"/>
          <p:cNvSpPr/>
          <p:nvPr/>
        </p:nvSpPr>
        <p:spPr>
          <a:xfrm>
            <a:off x="552450" y="1620143"/>
            <a:ext cx="419100" cy="419100"/>
          </a:xfrm>
          <a:prstGeom prst="roundRect">
            <a:avLst>
              <a:gd name="adj" fmla="val 14545"/>
            </a:avLst>
          </a:prstGeom>
          <a:solidFill>
            <a:srgbClr val="56E2E1"/>
          </a:solidFill>
          <a:ln/>
        </p:spPr>
        <p:txBody>
          <a:bodyPr wrap="square" rtlCol="0" anchor="ctr"/>
          <a:lstStyle/>
          <a:p>
            <a:pPr marL="0" indent="0">
              <a:buNone/>
            </a:pPr>
            <a:endParaRPr lang="en-US" dirty="0"/>
          </a:p>
        </p:txBody>
      </p:sp>
      <p:sp>
        <p:nvSpPr>
          <p:cNvPr id="6" name="Text 4"/>
          <p:cNvSpPr/>
          <p:nvPr/>
        </p:nvSpPr>
        <p:spPr>
          <a:xfrm>
            <a:off x="580876" y="1709738"/>
            <a:ext cx="369341" cy="239911"/>
          </a:xfrm>
          <a:prstGeom prst="rect">
            <a:avLst/>
          </a:prstGeom>
          <a:noFill/>
          <a:ln/>
        </p:spPr>
        <p:txBody>
          <a:bodyPr wrap="square" lIns="0" tIns="0" rIns="0" bIns="0" rtlCol="0" anchor="t"/>
          <a:lstStyle/>
          <a:p>
            <a:pPr marL="0" indent="0" algn="l">
              <a:lnSpc>
                <a:spcPts val="1890"/>
              </a:lnSpc>
              <a:buNone/>
            </a:pPr>
            <a:r>
              <a:rPr lang="en-US" sz="1350" b="1" dirty="0">
                <a:solidFill>
                  <a:srgbClr val="0D004D"/>
                </a:solidFill>
                <a:latin typeface="Arial" pitchFamily="34" charset="0"/>
                <a:ea typeface="Arial" pitchFamily="34" charset="-122"/>
                <a:cs typeface="Arial" pitchFamily="34" charset="-120"/>
              </a:rPr>
              <a:t>CPU</a:t>
            </a:r>
            <a:endParaRPr lang="en-US" sz="1350" dirty="0"/>
          </a:p>
        </p:txBody>
      </p:sp>
      <p:sp>
        <p:nvSpPr>
          <p:cNvPr id="7" name="Text 5"/>
          <p:cNvSpPr/>
          <p:nvPr/>
        </p:nvSpPr>
        <p:spPr>
          <a:xfrm>
            <a:off x="1085850" y="1736378"/>
            <a:ext cx="929956" cy="186630"/>
          </a:xfrm>
          <a:prstGeom prst="rect">
            <a:avLst/>
          </a:prstGeom>
          <a:noFill/>
          <a:ln/>
        </p:spPr>
        <p:txBody>
          <a:bodyPr wrap="square" lIns="0" tIns="0" rIns="0" bIns="0" rtlCol="0" anchor="t"/>
          <a:lstStyle/>
          <a:p>
            <a:pPr marL="0" indent="0" algn="l">
              <a:lnSpc>
                <a:spcPts val="1470"/>
              </a:lnSpc>
              <a:buNone/>
            </a:pPr>
            <a:r>
              <a:rPr lang="en-US" sz="1050" dirty="0">
                <a:solidFill>
                  <a:srgbClr val="0D004D"/>
                </a:solidFill>
                <a:latin typeface="Arial" pitchFamily="34" charset="0"/>
                <a:ea typeface="Arial" pitchFamily="34" charset="-122"/>
                <a:cs typeface="Arial" pitchFamily="34" charset="-120"/>
              </a:rPr>
              <a:t>Processing unit</a:t>
            </a:r>
            <a:endParaRPr lang="en-US" sz="1050" dirty="0"/>
          </a:p>
        </p:txBody>
      </p:sp>
      <p:sp>
        <p:nvSpPr>
          <p:cNvPr id="8" name="Text 6"/>
          <p:cNvSpPr/>
          <p:nvPr/>
        </p:nvSpPr>
        <p:spPr>
          <a:xfrm>
            <a:off x="381000" y="2267843"/>
            <a:ext cx="3520380" cy="723900"/>
          </a:xfrm>
          <a:prstGeom prst="roundRect">
            <a:avLst>
              <a:gd name="adj" fmla="val 8421"/>
            </a:avLst>
          </a:prstGeom>
          <a:solidFill>
            <a:srgbClr val="F5F0FF"/>
          </a:solidFill>
          <a:ln w="19050">
            <a:solidFill>
              <a:srgbClr val="7950E2"/>
            </a:solidFill>
          </a:ln>
        </p:spPr>
        <p:txBody>
          <a:bodyPr wrap="square" rtlCol="0" anchor="ctr"/>
          <a:lstStyle/>
          <a:p>
            <a:pPr marL="0" indent="0">
              <a:buNone/>
            </a:pPr>
            <a:endParaRPr lang="en-US" dirty="0"/>
          </a:p>
        </p:txBody>
      </p:sp>
      <p:sp>
        <p:nvSpPr>
          <p:cNvPr id="9" name="Text 7"/>
          <p:cNvSpPr/>
          <p:nvPr/>
        </p:nvSpPr>
        <p:spPr>
          <a:xfrm>
            <a:off x="552450" y="2420243"/>
            <a:ext cx="419100" cy="419100"/>
          </a:xfrm>
          <a:prstGeom prst="roundRect">
            <a:avLst>
              <a:gd name="adj" fmla="val 14545"/>
            </a:avLst>
          </a:prstGeom>
          <a:solidFill>
            <a:srgbClr val="7950E2"/>
          </a:solidFill>
          <a:ln/>
        </p:spPr>
        <p:txBody>
          <a:bodyPr wrap="square" rtlCol="0" anchor="ctr"/>
          <a:lstStyle/>
          <a:p>
            <a:pPr marL="0" indent="0">
              <a:buNone/>
            </a:pPr>
            <a:endParaRPr lang="en-US" dirty="0"/>
          </a:p>
        </p:txBody>
      </p:sp>
      <p:sp>
        <p:nvSpPr>
          <p:cNvPr id="10" name="Text 8"/>
          <p:cNvSpPr/>
          <p:nvPr/>
        </p:nvSpPr>
        <p:spPr>
          <a:xfrm>
            <a:off x="566738" y="2509838"/>
            <a:ext cx="398336" cy="239911"/>
          </a:xfrm>
          <a:prstGeom prst="rect">
            <a:avLst/>
          </a:prstGeom>
          <a:noFill/>
          <a:ln/>
        </p:spPr>
        <p:txBody>
          <a:bodyPr wrap="square" lIns="0" tIns="0" rIns="0" bIns="0" rtlCol="0" anchor="t"/>
          <a:lstStyle/>
          <a:p>
            <a:pPr marL="0" indent="0" algn="l">
              <a:lnSpc>
                <a:spcPts val="1890"/>
              </a:lnSpc>
              <a:buNone/>
            </a:pPr>
            <a:r>
              <a:rPr lang="en-US" sz="1350" b="1" dirty="0">
                <a:solidFill>
                  <a:srgbClr val="FFFFFF"/>
                </a:solidFill>
                <a:latin typeface="Arial" pitchFamily="34" charset="0"/>
                <a:ea typeface="Arial" pitchFamily="34" charset="-122"/>
                <a:cs typeface="Arial" pitchFamily="34" charset="-120"/>
              </a:rPr>
              <a:t>RAM</a:t>
            </a:r>
            <a:endParaRPr lang="en-US" sz="1350" dirty="0"/>
          </a:p>
        </p:txBody>
      </p:sp>
      <p:sp>
        <p:nvSpPr>
          <p:cNvPr id="11" name="Text 9"/>
          <p:cNvSpPr/>
          <p:nvPr/>
        </p:nvSpPr>
        <p:spPr>
          <a:xfrm>
            <a:off x="1085850" y="2536478"/>
            <a:ext cx="1474024" cy="186630"/>
          </a:xfrm>
          <a:prstGeom prst="rect">
            <a:avLst/>
          </a:prstGeom>
          <a:noFill/>
          <a:ln/>
        </p:spPr>
        <p:txBody>
          <a:bodyPr wrap="square" lIns="0" tIns="0" rIns="0" bIns="0" rtlCol="0" anchor="t"/>
          <a:lstStyle/>
          <a:p>
            <a:pPr marL="0" indent="0" algn="l">
              <a:lnSpc>
                <a:spcPts val="1470"/>
              </a:lnSpc>
              <a:buNone/>
            </a:pPr>
            <a:r>
              <a:rPr lang="en-US" sz="1050" dirty="0">
                <a:solidFill>
                  <a:srgbClr val="0D004D"/>
                </a:solidFill>
                <a:latin typeface="Arial" pitchFamily="34" charset="0"/>
                <a:ea typeface="Arial" pitchFamily="34" charset="-122"/>
                <a:cs typeface="Arial" pitchFamily="34" charset="-120"/>
              </a:rPr>
              <a:t>Limited working memory</a:t>
            </a:r>
            <a:endParaRPr lang="en-US" sz="1050" dirty="0"/>
          </a:p>
        </p:txBody>
      </p:sp>
      <p:sp>
        <p:nvSpPr>
          <p:cNvPr id="12" name="Text 10"/>
          <p:cNvSpPr/>
          <p:nvPr/>
        </p:nvSpPr>
        <p:spPr>
          <a:xfrm>
            <a:off x="381000" y="3067943"/>
            <a:ext cx="3520380" cy="723900"/>
          </a:xfrm>
          <a:prstGeom prst="roundRect">
            <a:avLst>
              <a:gd name="adj" fmla="val 8421"/>
            </a:avLst>
          </a:prstGeom>
          <a:solidFill>
            <a:srgbClr val="FFF5F8"/>
          </a:solidFill>
          <a:ln w="19050">
            <a:solidFill>
              <a:srgbClr val="EC8DE2"/>
            </a:solidFill>
          </a:ln>
        </p:spPr>
        <p:txBody>
          <a:bodyPr wrap="square" rtlCol="0" anchor="ctr"/>
          <a:lstStyle/>
          <a:p>
            <a:pPr marL="0" indent="0">
              <a:buNone/>
            </a:pPr>
            <a:endParaRPr lang="en-US" dirty="0"/>
          </a:p>
        </p:txBody>
      </p:sp>
      <p:sp>
        <p:nvSpPr>
          <p:cNvPr id="13" name="Text 11"/>
          <p:cNvSpPr/>
          <p:nvPr/>
        </p:nvSpPr>
        <p:spPr>
          <a:xfrm>
            <a:off x="552450" y="3220343"/>
            <a:ext cx="419100" cy="419100"/>
          </a:xfrm>
          <a:prstGeom prst="roundRect">
            <a:avLst>
              <a:gd name="adj" fmla="val 14545"/>
            </a:avLst>
          </a:prstGeom>
          <a:solidFill>
            <a:srgbClr val="EC8DE2"/>
          </a:solidFill>
          <a:ln/>
        </p:spPr>
        <p:txBody>
          <a:bodyPr wrap="square" rtlCol="0" anchor="ctr"/>
          <a:lstStyle/>
          <a:p>
            <a:pPr marL="0" indent="0">
              <a:buNone/>
            </a:pPr>
            <a:endParaRPr lang="en-US" dirty="0"/>
          </a:p>
        </p:txBody>
      </p:sp>
      <p:sp>
        <p:nvSpPr>
          <p:cNvPr id="14" name="Text 12"/>
          <p:cNvSpPr/>
          <p:nvPr/>
        </p:nvSpPr>
        <p:spPr>
          <a:xfrm>
            <a:off x="579834" y="3323183"/>
            <a:ext cx="371466" cy="213271"/>
          </a:xfrm>
          <a:prstGeom prst="rect">
            <a:avLst/>
          </a:prstGeom>
          <a:noFill/>
          <a:ln/>
        </p:spPr>
        <p:txBody>
          <a:bodyPr wrap="square" lIns="0" tIns="0" rIns="0" bIns="0" rtlCol="0" anchor="t"/>
          <a:lstStyle/>
          <a:p>
            <a:pPr marL="0" indent="0" algn="l">
              <a:lnSpc>
                <a:spcPts val="1680"/>
              </a:lnSpc>
              <a:buNone/>
            </a:pPr>
            <a:r>
              <a:rPr lang="en-US" sz="1200" b="1" dirty="0">
                <a:solidFill>
                  <a:srgbClr val="0D004D"/>
                </a:solidFill>
                <a:latin typeface="Arial" pitchFamily="34" charset="0"/>
                <a:ea typeface="Arial" pitchFamily="34" charset="-122"/>
                <a:cs typeface="Arial" pitchFamily="34" charset="-120"/>
              </a:rPr>
              <a:t>DISK</a:t>
            </a:r>
            <a:endParaRPr lang="en-US" sz="1200" dirty="0"/>
          </a:p>
        </p:txBody>
      </p:sp>
      <p:sp>
        <p:nvSpPr>
          <p:cNvPr id="15" name="Text 13"/>
          <p:cNvSpPr/>
          <p:nvPr/>
        </p:nvSpPr>
        <p:spPr>
          <a:xfrm>
            <a:off x="1085850" y="3336578"/>
            <a:ext cx="1096333" cy="186630"/>
          </a:xfrm>
          <a:prstGeom prst="rect">
            <a:avLst/>
          </a:prstGeom>
          <a:noFill/>
          <a:ln/>
        </p:spPr>
        <p:txBody>
          <a:bodyPr wrap="square" lIns="0" tIns="0" rIns="0" bIns="0" rtlCol="0" anchor="t"/>
          <a:lstStyle/>
          <a:p>
            <a:pPr marL="0" indent="0" algn="l">
              <a:lnSpc>
                <a:spcPts val="1470"/>
              </a:lnSpc>
              <a:buNone/>
            </a:pPr>
            <a:r>
              <a:rPr lang="en-US" sz="1050" dirty="0">
                <a:solidFill>
                  <a:srgbClr val="0D004D"/>
                </a:solidFill>
                <a:latin typeface="Arial" pitchFamily="34" charset="0"/>
                <a:ea typeface="Arial" pitchFamily="34" charset="-122"/>
                <a:cs typeface="Arial" pitchFamily="34" charset="-120"/>
              </a:rPr>
              <a:t>Persistent storage</a:t>
            </a:r>
            <a:endParaRPr lang="en-US" sz="1050" dirty="0"/>
          </a:p>
        </p:txBody>
      </p:sp>
      <p:sp>
        <p:nvSpPr>
          <p:cNvPr id="16" name="Text 14"/>
          <p:cNvSpPr/>
          <p:nvPr/>
        </p:nvSpPr>
        <p:spPr>
          <a:xfrm>
            <a:off x="381000" y="3868043"/>
            <a:ext cx="3520380" cy="723900"/>
          </a:xfrm>
          <a:prstGeom prst="roundRect">
            <a:avLst>
              <a:gd name="adj" fmla="val 8421"/>
            </a:avLst>
          </a:prstGeom>
          <a:solidFill>
            <a:srgbClr val="FFF9E6"/>
          </a:solidFill>
          <a:ln w="19050">
            <a:solidFill>
              <a:srgbClr val="FFCE00"/>
            </a:solidFill>
          </a:ln>
        </p:spPr>
        <p:txBody>
          <a:bodyPr wrap="square" rtlCol="0" anchor="ctr"/>
          <a:lstStyle/>
          <a:p>
            <a:pPr marL="0" indent="0">
              <a:buNone/>
            </a:pPr>
            <a:endParaRPr lang="en-US" dirty="0"/>
          </a:p>
        </p:txBody>
      </p:sp>
      <p:sp>
        <p:nvSpPr>
          <p:cNvPr id="17" name="Text 15"/>
          <p:cNvSpPr/>
          <p:nvPr/>
        </p:nvSpPr>
        <p:spPr>
          <a:xfrm>
            <a:off x="552450" y="4020443"/>
            <a:ext cx="419100" cy="419100"/>
          </a:xfrm>
          <a:prstGeom prst="roundRect">
            <a:avLst>
              <a:gd name="adj" fmla="val 14545"/>
            </a:avLst>
          </a:prstGeom>
          <a:solidFill>
            <a:srgbClr val="FFCE00"/>
          </a:solidFill>
          <a:ln/>
        </p:spPr>
        <p:txBody>
          <a:bodyPr wrap="square" rtlCol="0" anchor="ctr"/>
          <a:lstStyle/>
          <a:p>
            <a:pPr marL="0" indent="0">
              <a:buNone/>
            </a:pPr>
            <a:endParaRPr lang="en-US" dirty="0"/>
          </a:p>
        </p:txBody>
      </p:sp>
      <p:sp>
        <p:nvSpPr>
          <p:cNvPr id="18" name="Text 16"/>
          <p:cNvSpPr/>
          <p:nvPr/>
        </p:nvSpPr>
        <p:spPr>
          <a:xfrm>
            <a:off x="638026" y="4110038"/>
            <a:ext cx="252755" cy="239911"/>
          </a:xfrm>
          <a:prstGeom prst="rect">
            <a:avLst/>
          </a:prstGeom>
          <a:noFill/>
          <a:ln/>
        </p:spPr>
        <p:txBody>
          <a:bodyPr wrap="square" lIns="0" tIns="0" rIns="0" bIns="0" rtlCol="0" anchor="t"/>
          <a:lstStyle/>
          <a:p>
            <a:pPr marL="0" indent="0" algn="l">
              <a:lnSpc>
                <a:spcPts val="1890"/>
              </a:lnSpc>
              <a:buNone/>
            </a:pPr>
            <a:r>
              <a:rPr lang="en-US" sz="1350" b="1" dirty="0">
                <a:solidFill>
                  <a:srgbClr val="0D004D"/>
                </a:solidFill>
                <a:latin typeface="Arial" pitchFamily="34" charset="0"/>
                <a:ea typeface="Arial" pitchFamily="34" charset="-122"/>
                <a:cs typeface="Arial" pitchFamily="34" charset="-120"/>
              </a:rPr>
              <a:t>OS</a:t>
            </a:r>
            <a:endParaRPr lang="en-US" sz="1350" dirty="0"/>
          </a:p>
        </p:txBody>
      </p:sp>
      <p:sp>
        <p:nvSpPr>
          <p:cNvPr id="19" name="Text 17"/>
          <p:cNvSpPr/>
          <p:nvPr/>
        </p:nvSpPr>
        <p:spPr>
          <a:xfrm>
            <a:off x="1085850" y="4136678"/>
            <a:ext cx="1844731" cy="186630"/>
          </a:xfrm>
          <a:prstGeom prst="rect">
            <a:avLst/>
          </a:prstGeom>
          <a:noFill/>
          <a:ln/>
        </p:spPr>
        <p:txBody>
          <a:bodyPr wrap="square" lIns="0" tIns="0" rIns="0" bIns="0" rtlCol="0" anchor="t"/>
          <a:lstStyle/>
          <a:p>
            <a:pPr marL="0" indent="0" algn="l">
              <a:lnSpc>
                <a:spcPts val="1470"/>
              </a:lnSpc>
              <a:buNone/>
            </a:pPr>
            <a:r>
              <a:rPr lang="en-US" sz="1050" dirty="0">
                <a:solidFill>
                  <a:srgbClr val="0D004D"/>
                </a:solidFill>
                <a:latin typeface="Arial" pitchFamily="34" charset="0"/>
                <a:ea typeface="Arial" pitchFamily="34" charset="-122"/>
                <a:cs typeface="Arial" pitchFamily="34" charset="-120"/>
              </a:rPr>
              <a:t>Manages what loads into RAM</a:t>
            </a:r>
            <a:endParaRPr lang="en-US" sz="1050" dirty="0"/>
          </a:p>
        </p:txBody>
      </p:sp>
      <p:sp>
        <p:nvSpPr>
          <p:cNvPr id="20" name="Text 18"/>
          <p:cNvSpPr/>
          <p:nvPr/>
        </p:nvSpPr>
        <p:spPr>
          <a:xfrm>
            <a:off x="4312741" y="2547045"/>
            <a:ext cx="466344" cy="639961"/>
          </a:xfrm>
          <a:prstGeom prst="rect">
            <a:avLst/>
          </a:prstGeom>
          <a:noFill/>
          <a:ln/>
        </p:spPr>
        <p:txBody>
          <a:bodyPr wrap="square" lIns="0" tIns="0" rIns="0" bIns="0" rtlCol="0" anchor="t"/>
          <a:lstStyle/>
          <a:p>
            <a:pPr marL="0" indent="0" algn="l">
              <a:lnSpc>
                <a:spcPts val="5040"/>
              </a:lnSpc>
              <a:buNone/>
            </a:pPr>
            <a:r>
              <a:rPr lang="en-US" sz="3600" dirty="0">
                <a:solidFill>
                  <a:srgbClr val="B79BFE"/>
                </a:solidFill>
                <a:latin typeface="Arial" pitchFamily="34" charset="0"/>
                <a:ea typeface="Arial" pitchFamily="34" charset="-122"/>
                <a:cs typeface="Arial" pitchFamily="34" charset="-120"/>
              </a:rPr>
              <a:t>→</a:t>
            </a:r>
            <a:endParaRPr lang="en-US" sz="3600" dirty="0"/>
          </a:p>
        </p:txBody>
      </p:sp>
      <p:sp>
        <p:nvSpPr>
          <p:cNvPr id="21" name="Text 19"/>
          <p:cNvSpPr/>
          <p:nvPr/>
        </p:nvSpPr>
        <p:spPr>
          <a:xfrm>
            <a:off x="5181451" y="1142107"/>
            <a:ext cx="3590788" cy="173236"/>
          </a:xfrm>
          <a:prstGeom prst="rect">
            <a:avLst/>
          </a:prstGeom>
          <a:noFill/>
          <a:ln/>
        </p:spPr>
        <p:txBody>
          <a:bodyPr wrap="square" lIns="0" tIns="0" rIns="0" bIns="0" rtlCol="0" anchor="t"/>
          <a:lstStyle/>
          <a:p>
            <a:pPr marL="0" indent="0" algn="l">
              <a:lnSpc>
                <a:spcPts val="1365"/>
              </a:lnSpc>
              <a:spcAft>
                <a:spcPts val="600"/>
              </a:spcAft>
              <a:buNone/>
            </a:pPr>
            <a:r>
              <a:rPr lang="en-US" sz="975" b="1" dirty="0">
                <a:solidFill>
                  <a:srgbClr val="0D004D"/>
                </a:solidFill>
                <a:latin typeface="Arial" pitchFamily="34" charset="0"/>
                <a:ea typeface="Arial" pitchFamily="34" charset="-122"/>
                <a:cs typeface="Arial" pitchFamily="34" charset="-120"/>
              </a:rPr>
              <a:t>LLM SYSTEM</a:t>
            </a:r>
            <a:endParaRPr lang="en-US" sz="975" dirty="0"/>
          </a:p>
        </p:txBody>
      </p:sp>
      <p:sp>
        <p:nvSpPr>
          <p:cNvPr id="22" name="Text 20"/>
          <p:cNvSpPr/>
          <p:nvPr/>
        </p:nvSpPr>
        <p:spPr>
          <a:xfrm>
            <a:off x="5181451" y="1467743"/>
            <a:ext cx="3520380" cy="723900"/>
          </a:xfrm>
          <a:prstGeom prst="roundRect">
            <a:avLst>
              <a:gd name="adj" fmla="val 8421"/>
            </a:avLst>
          </a:prstGeom>
          <a:solidFill>
            <a:srgbClr val="E8F7F7"/>
          </a:solidFill>
          <a:ln w="19050">
            <a:solidFill>
              <a:srgbClr val="56E2E1"/>
            </a:solidFill>
          </a:ln>
        </p:spPr>
        <p:txBody>
          <a:bodyPr wrap="square" rtlCol="0" anchor="ctr"/>
          <a:lstStyle/>
          <a:p>
            <a:pPr marL="0" indent="0">
              <a:buNone/>
            </a:pPr>
            <a:endParaRPr lang="en-US" dirty="0"/>
          </a:p>
        </p:txBody>
      </p:sp>
      <p:sp>
        <p:nvSpPr>
          <p:cNvPr id="23" name="Text 21"/>
          <p:cNvSpPr/>
          <p:nvPr/>
        </p:nvSpPr>
        <p:spPr>
          <a:xfrm>
            <a:off x="5352901" y="1620143"/>
            <a:ext cx="419100" cy="419100"/>
          </a:xfrm>
          <a:prstGeom prst="roundRect">
            <a:avLst>
              <a:gd name="adj" fmla="val 14545"/>
            </a:avLst>
          </a:prstGeom>
          <a:solidFill>
            <a:srgbClr val="56E2E1"/>
          </a:solidFill>
          <a:ln/>
        </p:spPr>
        <p:txBody>
          <a:bodyPr wrap="square" rtlCol="0" anchor="ctr"/>
          <a:lstStyle/>
          <a:p>
            <a:pPr marL="0" indent="0">
              <a:buNone/>
            </a:pPr>
            <a:endParaRPr lang="en-US" dirty="0"/>
          </a:p>
        </p:txBody>
      </p:sp>
      <p:sp>
        <p:nvSpPr>
          <p:cNvPr id="24" name="Text 22"/>
          <p:cNvSpPr/>
          <p:nvPr/>
        </p:nvSpPr>
        <p:spPr>
          <a:xfrm>
            <a:off x="5405884" y="1722983"/>
            <a:ext cx="319397" cy="213271"/>
          </a:xfrm>
          <a:prstGeom prst="rect">
            <a:avLst/>
          </a:prstGeom>
          <a:noFill/>
          <a:ln/>
        </p:spPr>
        <p:txBody>
          <a:bodyPr wrap="square" lIns="0" tIns="0" rIns="0" bIns="0" rtlCol="0" anchor="t"/>
          <a:lstStyle/>
          <a:p>
            <a:pPr marL="0" indent="0" algn="l">
              <a:lnSpc>
                <a:spcPts val="1680"/>
              </a:lnSpc>
              <a:buNone/>
            </a:pPr>
            <a:r>
              <a:rPr lang="en-US" sz="1200" b="1" dirty="0">
                <a:solidFill>
                  <a:srgbClr val="0D004D"/>
                </a:solidFill>
                <a:latin typeface="Arial" pitchFamily="34" charset="0"/>
                <a:ea typeface="Arial" pitchFamily="34" charset="-122"/>
                <a:cs typeface="Arial" pitchFamily="34" charset="-120"/>
              </a:rPr>
              <a:t>LLM</a:t>
            </a:r>
            <a:endParaRPr lang="en-US" sz="1200" dirty="0"/>
          </a:p>
        </p:txBody>
      </p:sp>
      <p:sp>
        <p:nvSpPr>
          <p:cNvPr id="25" name="Text 23"/>
          <p:cNvSpPr/>
          <p:nvPr/>
        </p:nvSpPr>
        <p:spPr>
          <a:xfrm>
            <a:off x="5886301" y="1736378"/>
            <a:ext cx="960165" cy="186630"/>
          </a:xfrm>
          <a:prstGeom prst="rect">
            <a:avLst/>
          </a:prstGeom>
          <a:noFill/>
          <a:ln/>
        </p:spPr>
        <p:txBody>
          <a:bodyPr wrap="square" lIns="0" tIns="0" rIns="0" bIns="0" rtlCol="0" anchor="t"/>
          <a:lstStyle/>
          <a:p>
            <a:pPr marL="0" indent="0" algn="l">
              <a:lnSpc>
                <a:spcPts val="1470"/>
              </a:lnSpc>
              <a:buNone/>
            </a:pPr>
            <a:r>
              <a:rPr lang="en-US" sz="1050" dirty="0">
                <a:solidFill>
                  <a:srgbClr val="0D004D"/>
                </a:solidFill>
                <a:latin typeface="Arial" pitchFamily="34" charset="0"/>
                <a:ea typeface="Arial" pitchFamily="34" charset="-122"/>
                <a:cs typeface="Arial" pitchFamily="34" charset="-120"/>
              </a:rPr>
              <a:t>The model itself</a:t>
            </a:r>
            <a:endParaRPr lang="en-US" sz="1050" dirty="0"/>
          </a:p>
        </p:txBody>
      </p:sp>
      <p:sp>
        <p:nvSpPr>
          <p:cNvPr id="26" name="Text 24"/>
          <p:cNvSpPr/>
          <p:nvPr/>
        </p:nvSpPr>
        <p:spPr>
          <a:xfrm>
            <a:off x="5181451" y="2267843"/>
            <a:ext cx="3520380" cy="723900"/>
          </a:xfrm>
          <a:prstGeom prst="roundRect">
            <a:avLst>
              <a:gd name="adj" fmla="val 8421"/>
            </a:avLst>
          </a:prstGeom>
          <a:solidFill>
            <a:srgbClr val="F5F0FF"/>
          </a:solidFill>
          <a:ln w="19050">
            <a:solidFill>
              <a:srgbClr val="7950E2"/>
            </a:solidFill>
          </a:ln>
        </p:spPr>
        <p:txBody>
          <a:bodyPr wrap="square" rtlCol="0" anchor="ctr"/>
          <a:lstStyle/>
          <a:p>
            <a:pPr marL="0" indent="0">
              <a:buNone/>
            </a:pPr>
            <a:endParaRPr lang="en-US" dirty="0"/>
          </a:p>
        </p:txBody>
      </p:sp>
      <p:sp>
        <p:nvSpPr>
          <p:cNvPr id="27" name="Text 25"/>
          <p:cNvSpPr/>
          <p:nvPr/>
        </p:nvSpPr>
        <p:spPr>
          <a:xfrm>
            <a:off x="5352901" y="2420243"/>
            <a:ext cx="419100" cy="419100"/>
          </a:xfrm>
          <a:prstGeom prst="roundRect">
            <a:avLst>
              <a:gd name="adj" fmla="val 14545"/>
            </a:avLst>
          </a:prstGeom>
          <a:solidFill>
            <a:srgbClr val="7950E2"/>
          </a:solidFill>
          <a:ln/>
        </p:spPr>
        <p:txBody>
          <a:bodyPr wrap="square" rtlCol="0" anchor="ctr"/>
          <a:lstStyle/>
          <a:p>
            <a:pPr marL="0" indent="0">
              <a:buNone/>
            </a:pPr>
            <a:endParaRPr lang="en-US" dirty="0"/>
          </a:p>
        </p:txBody>
      </p:sp>
      <p:sp>
        <p:nvSpPr>
          <p:cNvPr id="28" name="Text 26"/>
          <p:cNvSpPr/>
          <p:nvPr/>
        </p:nvSpPr>
        <p:spPr>
          <a:xfrm>
            <a:off x="5465296" y="2496443"/>
            <a:ext cx="194310" cy="266700"/>
          </a:xfrm>
          <a:prstGeom prst="rect">
            <a:avLst/>
          </a:prstGeom>
          <a:noFill/>
          <a:ln/>
        </p:spPr>
        <p:txBody>
          <a:bodyPr wrap="square" lIns="0" tIns="0" rIns="0" bIns="0" rtlCol="0" anchor="t"/>
          <a:lstStyle/>
          <a:p>
            <a:pPr marL="0" indent="0" algn="ctr">
              <a:lnSpc>
                <a:spcPts val="1050"/>
              </a:lnSpc>
              <a:buNone/>
            </a:pPr>
            <a:r>
              <a:rPr lang="en-US" sz="750" dirty="0">
                <a:solidFill>
                  <a:srgbClr val="FFFFFF"/>
                </a:solidFill>
                <a:latin typeface="Arial" pitchFamily="34" charset="0"/>
                <a:ea typeface="Arial" pitchFamily="34" charset="-122"/>
                <a:cs typeface="Arial" pitchFamily="34" charset="-120"/>
              </a:rPr>
              <a:t>CTX</a:t>
            </a:r>
            <a:endParaRPr lang="en-US" sz="750" dirty="0"/>
          </a:p>
          <a:p>
            <a:pPr marL="0" indent="0" algn="ctr">
              <a:lnSpc>
                <a:spcPts val="1050"/>
              </a:lnSpc>
              <a:buNone/>
            </a:pPr>
            <a:r>
              <a:rPr lang="en-US" sz="750" dirty="0">
                <a:solidFill>
                  <a:srgbClr val="FFFFFF"/>
                </a:solidFill>
                <a:latin typeface="Arial" pitchFamily="34" charset="0"/>
                <a:ea typeface="Arial" pitchFamily="34" charset="-122"/>
                <a:cs typeface="Arial" pitchFamily="34" charset="-120"/>
              </a:rPr>
              <a:t>WIN</a:t>
            </a:r>
            <a:endParaRPr lang="en-US" sz="750" dirty="0"/>
          </a:p>
        </p:txBody>
      </p:sp>
      <p:sp>
        <p:nvSpPr>
          <p:cNvPr id="29" name="Text 27"/>
          <p:cNvSpPr/>
          <p:nvPr/>
        </p:nvSpPr>
        <p:spPr>
          <a:xfrm>
            <a:off x="5886301" y="2536478"/>
            <a:ext cx="1601995"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Context window</a:t>
            </a:r>
            <a:r>
              <a:rPr lang="en-US" sz="1050" dirty="0">
                <a:solidFill>
                  <a:srgbClr val="0D004D"/>
                </a:solidFill>
                <a:latin typeface="Arial" pitchFamily="34" charset="0"/>
                <a:ea typeface="Arial" pitchFamily="34" charset="-122"/>
                <a:cs typeface="Arial" pitchFamily="34" charset="-120"/>
              </a:rPr>
              <a:t> (limited!)</a:t>
            </a:r>
            <a:endParaRPr lang="en-US" sz="1050" dirty="0"/>
          </a:p>
        </p:txBody>
      </p:sp>
      <p:sp>
        <p:nvSpPr>
          <p:cNvPr id="30" name="Text 28"/>
          <p:cNvSpPr/>
          <p:nvPr/>
        </p:nvSpPr>
        <p:spPr>
          <a:xfrm>
            <a:off x="5181451" y="3067943"/>
            <a:ext cx="3520380" cy="723900"/>
          </a:xfrm>
          <a:prstGeom prst="roundRect">
            <a:avLst>
              <a:gd name="adj" fmla="val 8421"/>
            </a:avLst>
          </a:prstGeom>
          <a:solidFill>
            <a:srgbClr val="FFF5F8"/>
          </a:solidFill>
          <a:ln w="19050">
            <a:solidFill>
              <a:srgbClr val="EC8DE2"/>
            </a:solidFill>
          </a:ln>
        </p:spPr>
        <p:txBody>
          <a:bodyPr wrap="square" rtlCol="0" anchor="ctr"/>
          <a:lstStyle/>
          <a:p>
            <a:pPr marL="0" indent="0">
              <a:buNone/>
            </a:pPr>
            <a:endParaRPr lang="en-US" dirty="0"/>
          </a:p>
        </p:txBody>
      </p:sp>
      <p:sp>
        <p:nvSpPr>
          <p:cNvPr id="31" name="Text 29"/>
          <p:cNvSpPr/>
          <p:nvPr/>
        </p:nvSpPr>
        <p:spPr>
          <a:xfrm>
            <a:off x="5352901" y="3220343"/>
            <a:ext cx="419100" cy="419100"/>
          </a:xfrm>
          <a:prstGeom prst="roundRect">
            <a:avLst>
              <a:gd name="adj" fmla="val 14545"/>
            </a:avLst>
          </a:prstGeom>
          <a:solidFill>
            <a:srgbClr val="EC8DE2"/>
          </a:solidFill>
          <a:ln/>
        </p:spPr>
        <p:txBody>
          <a:bodyPr wrap="square" rtlCol="0" anchor="ctr"/>
          <a:lstStyle/>
          <a:p>
            <a:pPr marL="0" indent="0">
              <a:buNone/>
            </a:pPr>
            <a:endParaRPr lang="en-US" dirty="0"/>
          </a:p>
        </p:txBody>
      </p:sp>
      <p:sp>
        <p:nvSpPr>
          <p:cNvPr id="32" name="Text 30"/>
          <p:cNvSpPr/>
          <p:nvPr/>
        </p:nvSpPr>
        <p:spPr>
          <a:xfrm>
            <a:off x="5449053" y="3296543"/>
            <a:ext cx="226796" cy="266700"/>
          </a:xfrm>
          <a:prstGeom prst="rect">
            <a:avLst/>
          </a:prstGeom>
          <a:noFill/>
          <a:ln/>
        </p:spPr>
        <p:txBody>
          <a:bodyPr wrap="square" lIns="0" tIns="0" rIns="0" bIns="0" rtlCol="0" anchor="t"/>
          <a:lstStyle/>
          <a:p>
            <a:pPr marL="0" indent="0" algn="ctr">
              <a:lnSpc>
                <a:spcPts val="1050"/>
              </a:lnSpc>
              <a:buNone/>
            </a:pPr>
            <a:r>
              <a:rPr lang="en-US" sz="750" dirty="0">
                <a:solidFill>
                  <a:srgbClr val="0D004D"/>
                </a:solidFill>
                <a:latin typeface="Arial" pitchFamily="34" charset="0"/>
                <a:ea typeface="Arial" pitchFamily="34" charset="-122"/>
                <a:cs typeface="Arial" pitchFamily="34" charset="-120"/>
              </a:rPr>
              <a:t>MEM</a:t>
            </a:r>
            <a:endParaRPr lang="en-US" sz="750" dirty="0"/>
          </a:p>
          <a:p>
            <a:pPr marL="0" indent="0" algn="ctr">
              <a:lnSpc>
                <a:spcPts val="1050"/>
              </a:lnSpc>
              <a:buNone/>
            </a:pPr>
            <a:r>
              <a:rPr lang="en-US" sz="750" dirty="0">
                <a:solidFill>
                  <a:srgbClr val="0D004D"/>
                </a:solidFill>
                <a:latin typeface="Arial" pitchFamily="34" charset="0"/>
                <a:ea typeface="Arial" pitchFamily="34" charset="-122"/>
                <a:cs typeface="Arial" pitchFamily="34" charset="-120"/>
              </a:rPr>
              <a:t>DB</a:t>
            </a:r>
            <a:endParaRPr lang="en-US" sz="750" dirty="0"/>
          </a:p>
        </p:txBody>
      </p:sp>
      <p:sp>
        <p:nvSpPr>
          <p:cNvPr id="33" name="Text 31"/>
          <p:cNvSpPr/>
          <p:nvPr/>
        </p:nvSpPr>
        <p:spPr>
          <a:xfrm>
            <a:off x="5886301" y="3336578"/>
            <a:ext cx="1436224" cy="186630"/>
          </a:xfrm>
          <a:prstGeom prst="rect">
            <a:avLst/>
          </a:prstGeom>
          <a:noFill/>
          <a:ln/>
        </p:spPr>
        <p:txBody>
          <a:bodyPr wrap="square" lIns="0" tIns="0" rIns="0" bIns="0" rtlCol="0" anchor="t"/>
          <a:lstStyle/>
          <a:p>
            <a:pPr marL="0" indent="0" algn="l">
              <a:lnSpc>
                <a:spcPts val="1470"/>
              </a:lnSpc>
              <a:buNone/>
            </a:pPr>
            <a:r>
              <a:rPr lang="en-US" sz="1050" dirty="0">
                <a:solidFill>
                  <a:srgbClr val="0D004D"/>
                </a:solidFill>
                <a:latin typeface="Arial" pitchFamily="34" charset="0"/>
                <a:ea typeface="Arial" pitchFamily="34" charset="-122"/>
                <a:cs typeface="Arial" pitchFamily="34" charset="-120"/>
              </a:rPr>
              <a:t>External memory stores</a:t>
            </a:r>
            <a:endParaRPr lang="en-US" sz="1050" dirty="0"/>
          </a:p>
        </p:txBody>
      </p:sp>
      <p:sp>
        <p:nvSpPr>
          <p:cNvPr id="34" name="Text 32"/>
          <p:cNvSpPr/>
          <p:nvPr/>
        </p:nvSpPr>
        <p:spPr>
          <a:xfrm>
            <a:off x="5181451" y="3868043"/>
            <a:ext cx="3520380" cy="723900"/>
          </a:xfrm>
          <a:prstGeom prst="roundRect">
            <a:avLst>
              <a:gd name="adj" fmla="val 8421"/>
            </a:avLst>
          </a:prstGeom>
          <a:solidFill>
            <a:srgbClr val="FFF9E6"/>
          </a:solidFill>
          <a:ln w="19050">
            <a:solidFill>
              <a:srgbClr val="FFCE00"/>
            </a:solidFill>
          </a:ln>
        </p:spPr>
        <p:txBody>
          <a:bodyPr wrap="square" rtlCol="0" anchor="ctr"/>
          <a:lstStyle/>
          <a:p>
            <a:pPr marL="0" indent="0">
              <a:buNone/>
            </a:pPr>
            <a:endParaRPr lang="en-US" dirty="0"/>
          </a:p>
        </p:txBody>
      </p:sp>
      <p:sp>
        <p:nvSpPr>
          <p:cNvPr id="35" name="Text 33"/>
          <p:cNvSpPr/>
          <p:nvPr/>
        </p:nvSpPr>
        <p:spPr>
          <a:xfrm>
            <a:off x="5352901" y="4020443"/>
            <a:ext cx="419100" cy="419100"/>
          </a:xfrm>
          <a:prstGeom prst="roundRect">
            <a:avLst>
              <a:gd name="adj" fmla="val 14545"/>
            </a:avLst>
          </a:prstGeom>
          <a:solidFill>
            <a:srgbClr val="FFCE00"/>
          </a:solidFill>
          <a:ln/>
        </p:spPr>
        <p:txBody>
          <a:bodyPr wrap="square" rtlCol="0" anchor="ctr"/>
          <a:lstStyle/>
          <a:p>
            <a:pPr marL="0" indent="0">
              <a:buNone/>
            </a:pPr>
            <a:endParaRPr lang="en-US" dirty="0"/>
          </a:p>
        </p:txBody>
      </p:sp>
      <p:sp>
        <p:nvSpPr>
          <p:cNvPr id="36" name="Text 34"/>
          <p:cNvSpPr/>
          <p:nvPr/>
        </p:nvSpPr>
        <p:spPr>
          <a:xfrm>
            <a:off x="5397252" y="4123283"/>
            <a:ext cx="336855" cy="213271"/>
          </a:xfrm>
          <a:prstGeom prst="rect">
            <a:avLst/>
          </a:prstGeom>
          <a:noFill/>
          <a:ln/>
        </p:spPr>
        <p:txBody>
          <a:bodyPr wrap="square" lIns="0" tIns="0" rIns="0" bIns="0" rtlCol="0" anchor="t"/>
          <a:lstStyle/>
          <a:p>
            <a:pPr marL="0" indent="0" algn="l">
              <a:lnSpc>
                <a:spcPts val="1680"/>
              </a:lnSpc>
              <a:buNone/>
            </a:pPr>
            <a:r>
              <a:rPr lang="en-US" sz="1200" b="1" dirty="0">
                <a:solidFill>
                  <a:srgbClr val="0D004D"/>
                </a:solidFill>
                <a:latin typeface="Arial" pitchFamily="34" charset="0"/>
                <a:ea typeface="Arial" pitchFamily="34" charset="-122"/>
                <a:cs typeface="Arial" pitchFamily="34" charset="-120"/>
              </a:rPr>
              <a:t>YOU</a:t>
            </a:r>
            <a:endParaRPr lang="en-US" sz="1200" dirty="0"/>
          </a:p>
        </p:txBody>
      </p:sp>
      <p:sp>
        <p:nvSpPr>
          <p:cNvPr id="37" name="Text 35"/>
          <p:cNvSpPr/>
          <p:nvPr/>
        </p:nvSpPr>
        <p:spPr>
          <a:xfrm>
            <a:off x="5886301" y="4136678"/>
            <a:ext cx="1670459"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Context engineering layer</a:t>
            </a:r>
            <a:endParaRPr lang="en-US" sz="1050" dirty="0"/>
          </a:p>
        </p:txBody>
      </p:sp>
      <p:sp>
        <p:nvSpPr>
          <p:cNvPr id="38" name="Text 36"/>
          <p:cNvSpPr/>
          <p:nvPr/>
        </p:nvSpPr>
        <p:spPr>
          <a:xfrm>
            <a:off x="381000" y="4781550"/>
            <a:ext cx="2194489" cy="133350"/>
          </a:xfrm>
          <a:prstGeom prst="rect">
            <a:avLst/>
          </a:prstGeom>
          <a:noFill/>
          <a:ln/>
        </p:spPr>
        <p:txBody>
          <a:bodyPr wrap="square" lIns="0" tIns="0" rIns="0" bIns="0" rtlCol="0" anchor="t"/>
          <a:lstStyle/>
          <a:p>
            <a:pPr marL="0" indent="0" algn="l">
              <a:lnSpc>
                <a:spcPts val="1050"/>
              </a:lnSpc>
              <a:buNone/>
            </a:pPr>
            <a:r>
              <a:rPr lang="en-US" sz="750" dirty="0">
                <a:solidFill>
                  <a:srgbClr val="5A5775"/>
                </a:solidFill>
                <a:latin typeface="Arial" pitchFamily="34" charset="0"/>
                <a:ea typeface="Arial" pitchFamily="34" charset="-122"/>
                <a:cs typeface="Arial" pitchFamily="34" charset="-120"/>
              </a:rPr>
              <a:t>Cognizant Engineer Training • Context Engineering</a:t>
            </a:r>
            <a:endParaRPr lang="en-US" sz="75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1000" y="228600"/>
            <a:ext cx="4284536" cy="304800"/>
          </a:xfrm>
          <a:prstGeom prst="rect">
            <a:avLst/>
          </a:prstGeom>
          <a:noFill/>
          <a:ln/>
        </p:spPr>
        <p:txBody>
          <a:bodyPr wrap="square" lIns="0" tIns="0" rIns="0" bIns="0" rtlCol="0" anchor="t"/>
          <a:lstStyle/>
          <a:p>
            <a:pPr marL="0" indent="0" algn="l">
              <a:lnSpc>
                <a:spcPts val="2400"/>
              </a:lnSpc>
              <a:buNone/>
            </a:pPr>
            <a:r>
              <a:rPr lang="en-US" sz="2400" b="1" dirty="0">
                <a:solidFill>
                  <a:srgbClr val="0D004D"/>
                </a:solidFill>
                <a:latin typeface="Arial" pitchFamily="34" charset="0"/>
                <a:ea typeface="Arial" pitchFamily="34" charset="-122"/>
                <a:cs typeface="Arial" pitchFamily="34" charset="-120"/>
              </a:rPr>
              <a:t>The Four Canonical Patterns</a:t>
            </a:r>
            <a:endParaRPr lang="en-US" sz="2400" dirty="0"/>
          </a:p>
        </p:txBody>
      </p:sp>
      <p:pic>
        <p:nvPicPr>
          <p:cNvPr id="3" name="Image 0" descr="/tmp/rasterized-gradient-fdbdfaa4.png"/>
          <p:cNvPicPr>
            <a:picLocks noChangeAspect="1"/>
          </p:cNvPicPr>
          <p:nvPr/>
        </p:nvPicPr>
        <p:blipFill>
          <a:blip r:embed="rId3"/>
          <a:stretch>
            <a:fillRect/>
          </a:stretch>
        </p:blipFill>
        <p:spPr>
          <a:xfrm>
            <a:off x="304800" y="1257300"/>
            <a:ext cx="2019300" cy="3238500"/>
          </a:xfrm>
          <a:prstGeom prst="rect">
            <a:avLst/>
          </a:prstGeom>
        </p:spPr>
      </p:pic>
      <p:sp>
        <p:nvSpPr>
          <p:cNvPr id="4" name="Text 1"/>
          <p:cNvSpPr/>
          <p:nvPr/>
        </p:nvSpPr>
        <p:spPr>
          <a:xfrm>
            <a:off x="1752600" y="1066800"/>
            <a:ext cx="762000" cy="762000"/>
          </a:xfrm>
          <a:prstGeom prst="roundRect">
            <a:avLst>
              <a:gd name="adj" fmla="val 120000"/>
            </a:avLst>
          </a:prstGeom>
          <a:solidFill>
            <a:srgbClr val="FFFFFF">
              <a:alpha val="10000"/>
            </a:srgbClr>
          </a:solidFill>
          <a:ln/>
        </p:spPr>
        <p:txBody>
          <a:bodyPr wrap="square" rtlCol="0" anchor="ctr"/>
          <a:lstStyle/>
          <a:p>
            <a:pPr marL="0" indent="0">
              <a:buNone/>
            </a:pPr>
            <a:endParaRPr lang="en-US" dirty="0"/>
          </a:p>
        </p:txBody>
      </p:sp>
      <p:sp>
        <p:nvSpPr>
          <p:cNvPr id="5" name="Text 2"/>
          <p:cNvSpPr/>
          <p:nvPr/>
        </p:nvSpPr>
        <p:spPr>
          <a:xfrm>
            <a:off x="495300" y="1447800"/>
            <a:ext cx="1671066" cy="159990"/>
          </a:xfrm>
          <a:prstGeom prst="rect">
            <a:avLst/>
          </a:prstGeom>
          <a:noFill/>
          <a:ln/>
        </p:spPr>
        <p:txBody>
          <a:bodyPr wrap="square" lIns="0" tIns="0" rIns="0" bIns="0" rtlCol="0" anchor="t"/>
          <a:lstStyle/>
          <a:p>
            <a:pPr marL="0" indent="0" algn="l">
              <a:lnSpc>
                <a:spcPts val="1260"/>
              </a:lnSpc>
              <a:buNone/>
            </a:pPr>
            <a:r>
              <a:rPr lang="en-US" sz="900" b="1" dirty="0">
                <a:solidFill>
                  <a:srgbClr val="FFFFFF">
                    <a:alpha val="70000"/>
                  </a:srgbClr>
                </a:solidFill>
                <a:latin typeface="Arial" pitchFamily="34" charset="0"/>
                <a:ea typeface="Arial" pitchFamily="34" charset="-122"/>
                <a:cs typeface="Arial" pitchFamily="34" charset="-120"/>
              </a:rPr>
              <a:t>PATTERN 1</a:t>
            </a:r>
            <a:endParaRPr lang="en-US" sz="900" dirty="0"/>
          </a:p>
        </p:txBody>
      </p:sp>
      <p:sp>
        <p:nvSpPr>
          <p:cNvPr id="6" name="Text 3"/>
          <p:cNvSpPr/>
          <p:nvPr/>
        </p:nvSpPr>
        <p:spPr>
          <a:xfrm>
            <a:off x="495300" y="1836390"/>
            <a:ext cx="884110" cy="296317"/>
          </a:xfrm>
          <a:prstGeom prst="rect">
            <a:avLst/>
          </a:prstGeom>
          <a:noFill/>
          <a:ln/>
        </p:spPr>
        <p:txBody>
          <a:bodyPr wrap="square" lIns="0" tIns="0" rIns="0" bIns="0" rtlCol="0" anchor="t"/>
          <a:lstStyle/>
          <a:p>
            <a:pPr marL="0" indent="0" algn="l">
              <a:lnSpc>
                <a:spcPts val="2333"/>
              </a:lnSpc>
              <a:spcBef>
                <a:spcPts val="600"/>
              </a:spcBef>
              <a:buNone/>
            </a:pPr>
            <a:r>
              <a:rPr lang="en-US" sz="2100" b="1" dirty="0">
                <a:solidFill>
                  <a:srgbClr val="FFFFFF"/>
                </a:solidFill>
                <a:latin typeface="Arial" pitchFamily="34" charset="0"/>
                <a:ea typeface="Arial" pitchFamily="34" charset="-122"/>
                <a:cs typeface="Arial" pitchFamily="34" charset="-120"/>
              </a:rPr>
              <a:t>WRITE</a:t>
            </a:r>
            <a:endParaRPr lang="en-US" sz="2100" dirty="0"/>
          </a:p>
        </p:txBody>
      </p:sp>
      <p:sp>
        <p:nvSpPr>
          <p:cNvPr id="7" name="Text 4"/>
          <p:cNvSpPr/>
          <p:nvPr/>
        </p:nvSpPr>
        <p:spPr>
          <a:xfrm>
            <a:off x="495300" y="2399407"/>
            <a:ext cx="381000" cy="28575"/>
          </a:xfrm>
          <a:prstGeom prst="rect">
            <a:avLst/>
          </a:prstGeom>
          <a:solidFill>
            <a:srgbClr val="56E2E1"/>
          </a:solidFill>
          <a:ln/>
        </p:spPr>
        <p:txBody>
          <a:bodyPr wrap="square" rtlCol="0" anchor="ctr"/>
          <a:lstStyle/>
          <a:p>
            <a:pPr marL="0" indent="0">
              <a:buNone/>
            </a:pPr>
            <a:endParaRPr lang="en-US" dirty="0"/>
          </a:p>
        </p:txBody>
      </p:sp>
      <p:sp>
        <p:nvSpPr>
          <p:cNvPr id="8" name="Text 5"/>
          <p:cNvSpPr/>
          <p:nvPr/>
        </p:nvSpPr>
        <p:spPr>
          <a:xfrm>
            <a:off x="495300" y="2694682"/>
            <a:ext cx="1671066" cy="860227"/>
          </a:xfrm>
          <a:prstGeom prst="rect">
            <a:avLst/>
          </a:prstGeom>
          <a:noFill/>
          <a:ln/>
        </p:spPr>
        <p:txBody>
          <a:bodyPr wrap="square" lIns="0" tIns="0" rIns="0" bIns="0" rtlCol="0" anchor="t"/>
          <a:lstStyle/>
          <a:p>
            <a:pPr marL="0" indent="0" algn="l">
              <a:lnSpc>
                <a:spcPts val="1575"/>
              </a:lnSpc>
              <a:buNone/>
            </a:pPr>
            <a:r>
              <a:rPr lang="en-US" sz="1050" b="1" dirty="0">
                <a:solidFill>
                  <a:srgbClr val="FFFFFF"/>
                </a:solidFill>
                <a:latin typeface="Arial" pitchFamily="34" charset="0"/>
                <a:ea typeface="Arial" pitchFamily="34" charset="-122"/>
                <a:cs typeface="Arial" pitchFamily="34" charset="-120"/>
              </a:rPr>
              <a:t>Save context outside the window</a:t>
            </a:r>
            <a:r>
              <a:rPr lang="en-US" sz="1050" dirty="0">
                <a:solidFill>
                  <a:srgbClr val="FFFFFF"/>
                </a:solidFill>
                <a:latin typeface="Arial" pitchFamily="34" charset="0"/>
                <a:ea typeface="Arial" pitchFamily="34" charset="-122"/>
                <a:cs typeface="Arial" pitchFamily="34" charset="-120"/>
              </a:rPr>
              <a:t> to external storage for later retrieval.</a:t>
            </a:r>
            <a:endParaRPr lang="en-US" sz="1050" dirty="0"/>
          </a:p>
        </p:txBody>
      </p:sp>
      <p:sp>
        <p:nvSpPr>
          <p:cNvPr id="9" name="Text 6"/>
          <p:cNvSpPr/>
          <p:nvPr/>
        </p:nvSpPr>
        <p:spPr>
          <a:xfrm>
            <a:off x="495300" y="3821609"/>
            <a:ext cx="1638300" cy="483691"/>
          </a:xfrm>
          <a:prstGeom prst="roundRect">
            <a:avLst>
              <a:gd name="adj" fmla="val 12603"/>
            </a:avLst>
          </a:prstGeom>
          <a:solidFill>
            <a:srgbClr val="FFFFFF">
              <a:alpha val="15000"/>
            </a:srgbClr>
          </a:solidFill>
          <a:ln/>
        </p:spPr>
        <p:txBody>
          <a:bodyPr wrap="square" rtlCol="0" anchor="ctr"/>
          <a:lstStyle/>
          <a:p>
            <a:pPr marL="0" indent="0">
              <a:buNone/>
            </a:pPr>
            <a:endParaRPr lang="en-US" dirty="0"/>
          </a:p>
        </p:txBody>
      </p:sp>
      <p:sp>
        <p:nvSpPr>
          <p:cNvPr id="10" name="Text 7"/>
          <p:cNvSpPr/>
          <p:nvPr/>
        </p:nvSpPr>
        <p:spPr>
          <a:xfrm>
            <a:off x="590550" y="3916859"/>
            <a:ext cx="1476756" cy="293191"/>
          </a:xfrm>
          <a:prstGeom prst="rect">
            <a:avLst/>
          </a:prstGeom>
          <a:noFill/>
          <a:ln/>
        </p:spPr>
        <p:txBody>
          <a:bodyPr wrap="square" lIns="0" tIns="0" rIns="0" bIns="0" rtlCol="0" anchor="t"/>
          <a:lstStyle/>
          <a:p>
            <a:pPr marL="0" indent="0" algn="l">
              <a:lnSpc>
                <a:spcPts val="1155"/>
              </a:lnSpc>
              <a:buNone/>
            </a:pPr>
            <a:r>
              <a:rPr lang="en-US" sz="825" dirty="0">
                <a:solidFill>
                  <a:srgbClr val="FFFFFF"/>
                </a:solidFill>
                <a:latin typeface="Arial" pitchFamily="34" charset="0"/>
                <a:ea typeface="Arial" pitchFamily="34" charset="-122"/>
                <a:cs typeface="Arial" pitchFamily="34" charset="-120"/>
              </a:rPr>
              <a:t>→ Memory stores, vector DBs, scratchpads</a:t>
            </a:r>
            <a:endParaRPr lang="en-US" sz="825" dirty="0"/>
          </a:p>
        </p:txBody>
      </p:sp>
      <p:pic>
        <p:nvPicPr>
          <p:cNvPr id="11" name="Image 1" descr="/tmp/rasterized-gradient-ccb81d58.png"/>
          <p:cNvPicPr>
            <a:picLocks noChangeAspect="1"/>
          </p:cNvPicPr>
          <p:nvPr/>
        </p:nvPicPr>
        <p:blipFill>
          <a:blip r:embed="rId4"/>
          <a:stretch>
            <a:fillRect/>
          </a:stretch>
        </p:blipFill>
        <p:spPr>
          <a:xfrm>
            <a:off x="2476500" y="1257300"/>
            <a:ext cx="2019300" cy="3238500"/>
          </a:xfrm>
          <a:prstGeom prst="rect">
            <a:avLst/>
          </a:prstGeom>
        </p:spPr>
      </p:pic>
      <p:sp>
        <p:nvSpPr>
          <p:cNvPr id="12" name="Text 8"/>
          <p:cNvSpPr/>
          <p:nvPr/>
        </p:nvSpPr>
        <p:spPr>
          <a:xfrm>
            <a:off x="3924300" y="1066800"/>
            <a:ext cx="762000" cy="762000"/>
          </a:xfrm>
          <a:prstGeom prst="roundRect">
            <a:avLst>
              <a:gd name="adj" fmla="val 120000"/>
            </a:avLst>
          </a:prstGeom>
          <a:solidFill>
            <a:srgbClr val="FFFFFF">
              <a:alpha val="10000"/>
            </a:srgbClr>
          </a:solidFill>
          <a:ln/>
        </p:spPr>
        <p:txBody>
          <a:bodyPr wrap="square" rtlCol="0" anchor="ctr"/>
          <a:lstStyle/>
          <a:p>
            <a:pPr marL="0" indent="0">
              <a:buNone/>
            </a:pPr>
            <a:endParaRPr lang="en-US" dirty="0"/>
          </a:p>
        </p:txBody>
      </p:sp>
      <p:sp>
        <p:nvSpPr>
          <p:cNvPr id="13" name="Text 9"/>
          <p:cNvSpPr/>
          <p:nvPr/>
        </p:nvSpPr>
        <p:spPr>
          <a:xfrm>
            <a:off x="2667000" y="1447800"/>
            <a:ext cx="1671066" cy="159990"/>
          </a:xfrm>
          <a:prstGeom prst="rect">
            <a:avLst/>
          </a:prstGeom>
          <a:noFill/>
          <a:ln/>
        </p:spPr>
        <p:txBody>
          <a:bodyPr wrap="square" lIns="0" tIns="0" rIns="0" bIns="0" rtlCol="0" anchor="t"/>
          <a:lstStyle/>
          <a:p>
            <a:pPr marL="0" indent="0" algn="l">
              <a:lnSpc>
                <a:spcPts val="1260"/>
              </a:lnSpc>
              <a:buNone/>
            </a:pPr>
            <a:r>
              <a:rPr lang="en-US" sz="900" b="1" dirty="0">
                <a:solidFill>
                  <a:srgbClr val="0D004D">
                    <a:alpha val="60000"/>
                  </a:srgbClr>
                </a:solidFill>
                <a:latin typeface="Arial" pitchFamily="34" charset="0"/>
                <a:ea typeface="Arial" pitchFamily="34" charset="-122"/>
                <a:cs typeface="Arial" pitchFamily="34" charset="-120"/>
              </a:rPr>
              <a:t>PATTERN 2</a:t>
            </a:r>
            <a:endParaRPr lang="en-US" sz="900" dirty="0"/>
          </a:p>
        </p:txBody>
      </p:sp>
      <p:sp>
        <p:nvSpPr>
          <p:cNvPr id="14" name="Text 10"/>
          <p:cNvSpPr/>
          <p:nvPr/>
        </p:nvSpPr>
        <p:spPr>
          <a:xfrm>
            <a:off x="2667000" y="1836390"/>
            <a:ext cx="1078421" cy="296317"/>
          </a:xfrm>
          <a:prstGeom prst="rect">
            <a:avLst/>
          </a:prstGeom>
          <a:noFill/>
          <a:ln/>
        </p:spPr>
        <p:txBody>
          <a:bodyPr wrap="square" lIns="0" tIns="0" rIns="0" bIns="0" rtlCol="0" anchor="t"/>
          <a:lstStyle/>
          <a:p>
            <a:pPr marL="0" indent="0" algn="l">
              <a:lnSpc>
                <a:spcPts val="2333"/>
              </a:lnSpc>
              <a:spcBef>
                <a:spcPts val="600"/>
              </a:spcBef>
              <a:buNone/>
            </a:pPr>
            <a:r>
              <a:rPr lang="en-US" sz="2100" b="1" dirty="0">
                <a:solidFill>
                  <a:srgbClr val="0D004D"/>
                </a:solidFill>
                <a:latin typeface="Arial" pitchFamily="34" charset="0"/>
                <a:ea typeface="Arial" pitchFamily="34" charset="-122"/>
                <a:cs typeface="Arial" pitchFamily="34" charset="-120"/>
              </a:rPr>
              <a:t>SELECT</a:t>
            </a:r>
            <a:endParaRPr lang="en-US" sz="2100" dirty="0"/>
          </a:p>
        </p:txBody>
      </p:sp>
      <p:sp>
        <p:nvSpPr>
          <p:cNvPr id="15" name="Text 11"/>
          <p:cNvSpPr/>
          <p:nvPr/>
        </p:nvSpPr>
        <p:spPr>
          <a:xfrm>
            <a:off x="2667000" y="2399407"/>
            <a:ext cx="381000" cy="28575"/>
          </a:xfrm>
          <a:prstGeom prst="rect">
            <a:avLst/>
          </a:prstGeom>
          <a:solidFill>
            <a:srgbClr val="7950E2"/>
          </a:solidFill>
          <a:ln/>
        </p:spPr>
        <p:txBody>
          <a:bodyPr wrap="square" rtlCol="0" anchor="ctr"/>
          <a:lstStyle/>
          <a:p>
            <a:pPr marL="0" indent="0">
              <a:buNone/>
            </a:pPr>
            <a:endParaRPr lang="en-US" dirty="0"/>
          </a:p>
        </p:txBody>
      </p:sp>
      <p:sp>
        <p:nvSpPr>
          <p:cNvPr id="16" name="Text 12"/>
          <p:cNvSpPr/>
          <p:nvPr/>
        </p:nvSpPr>
        <p:spPr>
          <a:xfrm>
            <a:off x="2667000" y="2694682"/>
            <a:ext cx="1671066" cy="860227"/>
          </a:xfrm>
          <a:prstGeom prst="rect">
            <a:avLst/>
          </a:prstGeom>
          <a:noFill/>
          <a:ln/>
        </p:spPr>
        <p:txBody>
          <a:bodyPr wrap="square" lIns="0" tIns="0" rIns="0" bIns="0" rtlCol="0" anchor="t"/>
          <a:lstStyle/>
          <a:p>
            <a:pPr marL="0" indent="0" algn="l">
              <a:lnSpc>
                <a:spcPts val="1575"/>
              </a:lnSpc>
              <a:buNone/>
            </a:pPr>
            <a:r>
              <a:rPr lang="en-US" sz="1050" b="1" dirty="0">
                <a:solidFill>
                  <a:srgbClr val="0D004D"/>
                </a:solidFill>
                <a:latin typeface="Arial" pitchFamily="34" charset="0"/>
                <a:ea typeface="Arial" pitchFamily="34" charset="-122"/>
                <a:cs typeface="Arial" pitchFamily="34" charset="-120"/>
              </a:rPr>
              <a:t>Pull relevant context back</a:t>
            </a:r>
            <a:r>
              <a:rPr lang="en-US" sz="1050" dirty="0">
                <a:solidFill>
                  <a:srgbClr val="0D004D"/>
                </a:solidFill>
                <a:latin typeface="Arial" pitchFamily="34" charset="0"/>
                <a:ea typeface="Arial" pitchFamily="34" charset="-122"/>
                <a:cs typeface="Arial" pitchFamily="34" charset="-120"/>
              </a:rPr>
              <a:t> into the window when needed.</a:t>
            </a:r>
            <a:endParaRPr lang="en-US" sz="1050" dirty="0"/>
          </a:p>
        </p:txBody>
      </p:sp>
      <p:sp>
        <p:nvSpPr>
          <p:cNvPr id="17" name="Text 13"/>
          <p:cNvSpPr/>
          <p:nvPr/>
        </p:nvSpPr>
        <p:spPr>
          <a:xfrm>
            <a:off x="2667000" y="3821609"/>
            <a:ext cx="1638300" cy="483691"/>
          </a:xfrm>
          <a:prstGeom prst="roundRect">
            <a:avLst>
              <a:gd name="adj" fmla="val 12603"/>
            </a:avLst>
          </a:prstGeom>
          <a:solidFill>
            <a:srgbClr val="FFFFFF">
              <a:alpha val="40000"/>
            </a:srgbClr>
          </a:solidFill>
          <a:ln/>
        </p:spPr>
        <p:txBody>
          <a:bodyPr wrap="square" rtlCol="0" anchor="ctr"/>
          <a:lstStyle/>
          <a:p>
            <a:pPr marL="0" indent="0">
              <a:buNone/>
            </a:pPr>
            <a:endParaRPr lang="en-US" dirty="0"/>
          </a:p>
        </p:txBody>
      </p:sp>
      <p:sp>
        <p:nvSpPr>
          <p:cNvPr id="18" name="Text 14"/>
          <p:cNvSpPr/>
          <p:nvPr/>
        </p:nvSpPr>
        <p:spPr>
          <a:xfrm>
            <a:off x="2762250" y="3916859"/>
            <a:ext cx="1476756" cy="293191"/>
          </a:xfrm>
          <a:prstGeom prst="rect">
            <a:avLst/>
          </a:prstGeom>
          <a:noFill/>
          <a:ln/>
        </p:spPr>
        <p:txBody>
          <a:bodyPr wrap="square" lIns="0" tIns="0" rIns="0" bIns="0" rtlCol="0" anchor="t"/>
          <a:lstStyle/>
          <a:p>
            <a:pPr marL="0" indent="0" algn="l">
              <a:lnSpc>
                <a:spcPts val="1155"/>
              </a:lnSpc>
              <a:buNone/>
            </a:pPr>
            <a:r>
              <a:rPr lang="en-US" sz="825" dirty="0">
                <a:solidFill>
                  <a:srgbClr val="0D004D"/>
                </a:solidFill>
                <a:latin typeface="Arial" pitchFamily="34" charset="0"/>
                <a:ea typeface="Arial" pitchFamily="34" charset="-122"/>
                <a:cs typeface="Arial" pitchFamily="34" charset="-120"/>
              </a:rPr>
              <a:t>→ RAG, semantic search, memory retrieval</a:t>
            </a:r>
            <a:endParaRPr lang="en-US" sz="825" dirty="0"/>
          </a:p>
        </p:txBody>
      </p:sp>
      <p:pic>
        <p:nvPicPr>
          <p:cNvPr id="19" name="Image 2" descr="/tmp/rasterized-gradient-ee0ab32b.png"/>
          <p:cNvPicPr>
            <a:picLocks noChangeAspect="1"/>
          </p:cNvPicPr>
          <p:nvPr/>
        </p:nvPicPr>
        <p:blipFill>
          <a:blip r:embed="rId5"/>
          <a:stretch>
            <a:fillRect/>
          </a:stretch>
        </p:blipFill>
        <p:spPr>
          <a:xfrm>
            <a:off x="4648200" y="1257300"/>
            <a:ext cx="2019300" cy="3238500"/>
          </a:xfrm>
          <a:prstGeom prst="rect">
            <a:avLst/>
          </a:prstGeom>
        </p:spPr>
      </p:pic>
      <p:sp>
        <p:nvSpPr>
          <p:cNvPr id="20" name="Text 15"/>
          <p:cNvSpPr/>
          <p:nvPr/>
        </p:nvSpPr>
        <p:spPr>
          <a:xfrm>
            <a:off x="6096000" y="1066800"/>
            <a:ext cx="762000" cy="762000"/>
          </a:xfrm>
          <a:prstGeom prst="roundRect">
            <a:avLst>
              <a:gd name="adj" fmla="val 120000"/>
            </a:avLst>
          </a:prstGeom>
          <a:solidFill>
            <a:srgbClr val="FFFFFF">
              <a:alpha val="10000"/>
            </a:srgbClr>
          </a:solidFill>
          <a:ln/>
        </p:spPr>
        <p:txBody>
          <a:bodyPr wrap="square" rtlCol="0" anchor="ctr"/>
          <a:lstStyle/>
          <a:p>
            <a:pPr marL="0" indent="0">
              <a:buNone/>
            </a:pPr>
            <a:endParaRPr lang="en-US" dirty="0"/>
          </a:p>
        </p:txBody>
      </p:sp>
      <p:sp>
        <p:nvSpPr>
          <p:cNvPr id="21" name="Text 16"/>
          <p:cNvSpPr/>
          <p:nvPr/>
        </p:nvSpPr>
        <p:spPr>
          <a:xfrm>
            <a:off x="4838700" y="1447800"/>
            <a:ext cx="1671066" cy="159990"/>
          </a:xfrm>
          <a:prstGeom prst="rect">
            <a:avLst/>
          </a:prstGeom>
          <a:noFill/>
          <a:ln/>
        </p:spPr>
        <p:txBody>
          <a:bodyPr wrap="square" lIns="0" tIns="0" rIns="0" bIns="0" rtlCol="0" anchor="t"/>
          <a:lstStyle/>
          <a:p>
            <a:pPr marL="0" indent="0" algn="l">
              <a:lnSpc>
                <a:spcPts val="1260"/>
              </a:lnSpc>
              <a:buNone/>
            </a:pPr>
            <a:r>
              <a:rPr lang="en-US" sz="900" b="1" dirty="0">
                <a:solidFill>
                  <a:srgbClr val="0D004D">
                    <a:alpha val="60000"/>
                  </a:srgbClr>
                </a:solidFill>
                <a:latin typeface="Arial" pitchFamily="34" charset="0"/>
                <a:ea typeface="Arial" pitchFamily="34" charset="-122"/>
                <a:cs typeface="Arial" pitchFamily="34" charset="-120"/>
              </a:rPr>
              <a:t>PATTERN 3</a:t>
            </a:r>
            <a:endParaRPr lang="en-US" sz="900" dirty="0"/>
          </a:p>
        </p:txBody>
      </p:sp>
      <p:sp>
        <p:nvSpPr>
          <p:cNvPr id="22" name="Text 17"/>
          <p:cNvSpPr/>
          <p:nvPr/>
        </p:nvSpPr>
        <p:spPr>
          <a:xfrm>
            <a:off x="4838700" y="1836390"/>
            <a:ext cx="1564195" cy="296317"/>
          </a:xfrm>
          <a:prstGeom prst="rect">
            <a:avLst/>
          </a:prstGeom>
          <a:noFill/>
          <a:ln/>
        </p:spPr>
        <p:txBody>
          <a:bodyPr wrap="square" lIns="0" tIns="0" rIns="0" bIns="0" rtlCol="0" anchor="t"/>
          <a:lstStyle/>
          <a:p>
            <a:pPr marL="0" indent="0" algn="l">
              <a:lnSpc>
                <a:spcPts val="2333"/>
              </a:lnSpc>
              <a:spcBef>
                <a:spcPts val="600"/>
              </a:spcBef>
              <a:buNone/>
            </a:pPr>
            <a:r>
              <a:rPr lang="en-US" sz="2100" b="1" dirty="0">
                <a:solidFill>
                  <a:srgbClr val="0D004D"/>
                </a:solidFill>
                <a:latin typeface="Arial" pitchFamily="34" charset="0"/>
                <a:ea typeface="Arial" pitchFamily="34" charset="-122"/>
                <a:cs typeface="Arial" pitchFamily="34" charset="-120"/>
              </a:rPr>
              <a:t>COMPRESS</a:t>
            </a:r>
            <a:endParaRPr lang="en-US" sz="2100" dirty="0"/>
          </a:p>
        </p:txBody>
      </p:sp>
      <p:sp>
        <p:nvSpPr>
          <p:cNvPr id="23" name="Text 18"/>
          <p:cNvSpPr/>
          <p:nvPr/>
        </p:nvSpPr>
        <p:spPr>
          <a:xfrm>
            <a:off x="4838700" y="2399407"/>
            <a:ext cx="381000" cy="28575"/>
          </a:xfrm>
          <a:prstGeom prst="rect">
            <a:avLst/>
          </a:prstGeom>
          <a:solidFill>
            <a:srgbClr val="0D004D"/>
          </a:solidFill>
          <a:ln/>
        </p:spPr>
        <p:txBody>
          <a:bodyPr wrap="square" rtlCol="0" anchor="ctr"/>
          <a:lstStyle/>
          <a:p>
            <a:pPr marL="0" indent="0">
              <a:buNone/>
            </a:pPr>
            <a:endParaRPr lang="en-US" dirty="0"/>
          </a:p>
        </p:txBody>
      </p:sp>
      <p:sp>
        <p:nvSpPr>
          <p:cNvPr id="24" name="Text 19"/>
          <p:cNvSpPr/>
          <p:nvPr/>
        </p:nvSpPr>
        <p:spPr>
          <a:xfrm>
            <a:off x="4838700" y="2694682"/>
            <a:ext cx="1671066" cy="860227"/>
          </a:xfrm>
          <a:prstGeom prst="rect">
            <a:avLst/>
          </a:prstGeom>
          <a:noFill/>
          <a:ln/>
        </p:spPr>
        <p:txBody>
          <a:bodyPr wrap="square" lIns="0" tIns="0" rIns="0" bIns="0" rtlCol="0" anchor="t"/>
          <a:lstStyle/>
          <a:p>
            <a:pPr marL="0" indent="0" algn="l">
              <a:lnSpc>
                <a:spcPts val="1575"/>
              </a:lnSpc>
              <a:buNone/>
            </a:pPr>
            <a:r>
              <a:rPr lang="en-US" sz="1050" b="1" dirty="0">
                <a:solidFill>
                  <a:srgbClr val="0D004D"/>
                </a:solidFill>
                <a:latin typeface="Arial" pitchFamily="34" charset="0"/>
                <a:ea typeface="Arial" pitchFamily="34" charset="-122"/>
                <a:cs typeface="Arial" pitchFamily="34" charset="-120"/>
              </a:rPr>
              <a:t>Reduce tokens</a:t>
            </a:r>
            <a:r>
              <a:rPr lang="en-US" sz="1050" dirty="0">
                <a:solidFill>
                  <a:srgbClr val="0D004D"/>
                </a:solidFill>
                <a:latin typeface="Arial" pitchFamily="34" charset="0"/>
                <a:ea typeface="Arial" pitchFamily="34" charset="-122"/>
                <a:cs typeface="Arial" pitchFamily="34" charset="-120"/>
              </a:rPr>
              <a:t> while retaining essential meaning and signal.</a:t>
            </a:r>
            <a:endParaRPr lang="en-US" sz="1050" dirty="0"/>
          </a:p>
        </p:txBody>
      </p:sp>
      <p:sp>
        <p:nvSpPr>
          <p:cNvPr id="25" name="Text 20"/>
          <p:cNvSpPr/>
          <p:nvPr/>
        </p:nvSpPr>
        <p:spPr>
          <a:xfrm>
            <a:off x="4838700" y="3821609"/>
            <a:ext cx="1638300" cy="483691"/>
          </a:xfrm>
          <a:prstGeom prst="roundRect">
            <a:avLst>
              <a:gd name="adj" fmla="val 12603"/>
            </a:avLst>
          </a:prstGeom>
          <a:solidFill>
            <a:srgbClr val="FFFFFF">
              <a:alpha val="40000"/>
            </a:srgbClr>
          </a:solidFill>
          <a:ln/>
        </p:spPr>
        <p:txBody>
          <a:bodyPr wrap="square" rtlCol="0" anchor="ctr"/>
          <a:lstStyle/>
          <a:p>
            <a:pPr marL="0" indent="0">
              <a:buNone/>
            </a:pPr>
            <a:endParaRPr lang="en-US" dirty="0"/>
          </a:p>
        </p:txBody>
      </p:sp>
      <p:sp>
        <p:nvSpPr>
          <p:cNvPr id="26" name="Text 21"/>
          <p:cNvSpPr/>
          <p:nvPr/>
        </p:nvSpPr>
        <p:spPr>
          <a:xfrm>
            <a:off x="4933950" y="3916859"/>
            <a:ext cx="1476756" cy="293191"/>
          </a:xfrm>
          <a:prstGeom prst="rect">
            <a:avLst/>
          </a:prstGeom>
          <a:noFill/>
          <a:ln/>
        </p:spPr>
        <p:txBody>
          <a:bodyPr wrap="square" lIns="0" tIns="0" rIns="0" bIns="0" rtlCol="0" anchor="t"/>
          <a:lstStyle/>
          <a:p>
            <a:pPr marL="0" indent="0" algn="l">
              <a:lnSpc>
                <a:spcPts val="1155"/>
              </a:lnSpc>
              <a:buNone/>
            </a:pPr>
            <a:r>
              <a:rPr lang="en-US" sz="825" dirty="0">
                <a:solidFill>
                  <a:srgbClr val="0D004D"/>
                </a:solidFill>
                <a:latin typeface="Arial" pitchFamily="34" charset="0"/>
                <a:ea typeface="Arial" pitchFamily="34" charset="-122"/>
                <a:cs typeface="Arial" pitchFamily="34" charset="-120"/>
              </a:rPr>
              <a:t>→ Summarization, trimming, auto-compact</a:t>
            </a:r>
            <a:endParaRPr lang="en-US" sz="825" dirty="0"/>
          </a:p>
        </p:txBody>
      </p:sp>
      <p:pic>
        <p:nvPicPr>
          <p:cNvPr id="27" name="Image 3" descr="/tmp/rasterized-gradient-c12e748b.png"/>
          <p:cNvPicPr>
            <a:picLocks noChangeAspect="1"/>
          </p:cNvPicPr>
          <p:nvPr/>
        </p:nvPicPr>
        <p:blipFill>
          <a:blip r:embed="rId6"/>
          <a:stretch>
            <a:fillRect/>
          </a:stretch>
        </p:blipFill>
        <p:spPr>
          <a:xfrm>
            <a:off x="6819900" y="1257300"/>
            <a:ext cx="2019300" cy="3238500"/>
          </a:xfrm>
          <a:prstGeom prst="rect">
            <a:avLst/>
          </a:prstGeom>
        </p:spPr>
      </p:pic>
      <p:sp>
        <p:nvSpPr>
          <p:cNvPr id="28" name="Text 22"/>
          <p:cNvSpPr/>
          <p:nvPr/>
        </p:nvSpPr>
        <p:spPr>
          <a:xfrm>
            <a:off x="8267700" y="1066800"/>
            <a:ext cx="762000" cy="762000"/>
          </a:xfrm>
          <a:prstGeom prst="roundRect">
            <a:avLst>
              <a:gd name="adj" fmla="val 120000"/>
            </a:avLst>
          </a:prstGeom>
          <a:solidFill>
            <a:srgbClr val="FFFFFF">
              <a:alpha val="20000"/>
            </a:srgbClr>
          </a:solidFill>
          <a:ln/>
        </p:spPr>
        <p:txBody>
          <a:bodyPr wrap="square" rtlCol="0" anchor="ctr"/>
          <a:lstStyle/>
          <a:p>
            <a:pPr marL="0" indent="0">
              <a:buNone/>
            </a:pPr>
            <a:endParaRPr lang="en-US" dirty="0"/>
          </a:p>
        </p:txBody>
      </p:sp>
      <p:sp>
        <p:nvSpPr>
          <p:cNvPr id="29" name="Text 23"/>
          <p:cNvSpPr/>
          <p:nvPr/>
        </p:nvSpPr>
        <p:spPr>
          <a:xfrm>
            <a:off x="7010400" y="1447800"/>
            <a:ext cx="1671066" cy="159990"/>
          </a:xfrm>
          <a:prstGeom prst="rect">
            <a:avLst/>
          </a:prstGeom>
          <a:noFill/>
          <a:ln/>
        </p:spPr>
        <p:txBody>
          <a:bodyPr wrap="square" lIns="0" tIns="0" rIns="0" bIns="0" rtlCol="0" anchor="t"/>
          <a:lstStyle/>
          <a:p>
            <a:pPr marL="0" indent="0" algn="l">
              <a:lnSpc>
                <a:spcPts val="1260"/>
              </a:lnSpc>
              <a:buNone/>
            </a:pPr>
            <a:r>
              <a:rPr lang="en-US" sz="900" b="1" dirty="0">
                <a:solidFill>
                  <a:srgbClr val="0D004D">
                    <a:alpha val="60000"/>
                  </a:srgbClr>
                </a:solidFill>
                <a:latin typeface="Arial" pitchFamily="34" charset="0"/>
                <a:ea typeface="Arial" pitchFamily="34" charset="-122"/>
                <a:cs typeface="Arial" pitchFamily="34" charset="-120"/>
              </a:rPr>
              <a:t>PATTERN 4</a:t>
            </a:r>
            <a:endParaRPr lang="en-US" sz="900" dirty="0"/>
          </a:p>
        </p:txBody>
      </p:sp>
      <p:sp>
        <p:nvSpPr>
          <p:cNvPr id="30" name="Text 24"/>
          <p:cNvSpPr/>
          <p:nvPr/>
        </p:nvSpPr>
        <p:spPr>
          <a:xfrm>
            <a:off x="7010400" y="1836390"/>
            <a:ext cx="1165860" cy="296317"/>
          </a:xfrm>
          <a:prstGeom prst="rect">
            <a:avLst/>
          </a:prstGeom>
          <a:noFill/>
          <a:ln/>
        </p:spPr>
        <p:txBody>
          <a:bodyPr wrap="square" lIns="0" tIns="0" rIns="0" bIns="0" rtlCol="0" anchor="t"/>
          <a:lstStyle/>
          <a:p>
            <a:pPr marL="0" indent="0" algn="l">
              <a:lnSpc>
                <a:spcPts val="2333"/>
              </a:lnSpc>
              <a:spcBef>
                <a:spcPts val="600"/>
              </a:spcBef>
              <a:buNone/>
            </a:pPr>
            <a:r>
              <a:rPr lang="en-US" sz="2100" b="1" dirty="0">
                <a:solidFill>
                  <a:srgbClr val="0D004D"/>
                </a:solidFill>
                <a:latin typeface="Arial" pitchFamily="34" charset="0"/>
                <a:ea typeface="Arial" pitchFamily="34" charset="-122"/>
                <a:cs typeface="Arial" pitchFamily="34" charset="-120"/>
              </a:rPr>
              <a:t>ISOLATE</a:t>
            </a:r>
            <a:endParaRPr lang="en-US" sz="2100" dirty="0"/>
          </a:p>
        </p:txBody>
      </p:sp>
      <p:sp>
        <p:nvSpPr>
          <p:cNvPr id="31" name="Text 25"/>
          <p:cNvSpPr/>
          <p:nvPr/>
        </p:nvSpPr>
        <p:spPr>
          <a:xfrm>
            <a:off x="7010400" y="2399407"/>
            <a:ext cx="381000" cy="28575"/>
          </a:xfrm>
          <a:prstGeom prst="rect">
            <a:avLst/>
          </a:prstGeom>
          <a:solidFill>
            <a:srgbClr val="0D004D"/>
          </a:solidFill>
          <a:ln/>
        </p:spPr>
        <p:txBody>
          <a:bodyPr wrap="square" rtlCol="0" anchor="ctr"/>
          <a:lstStyle/>
          <a:p>
            <a:pPr marL="0" indent="0">
              <a:buNone/>
            </a:pPr>
            <a:endParaRPr lang="en-US" dirty="0"/>
          </a:p>
        </p:txBody>
      </p:sp>
      <p:sp>
        <p:nvSpPr>
          <p:cNvPr id="32" name="Text 26"/>
          <p:cNvSpPr/>
          <p:nvPr/>
        </p:nvSpPr>
        <p:spPr>
          <a:xfrm>
            <a:off x="7010400" y="2694682"/>
            <a:ext cx="1671066" cy="860227"/>
          </a:xfrm>
          <a:prstGeom prst="rect">
            <a:avLst/>
          </a:prstGeom>
          <a:noFill/>
          <a:ln/>
        </p:spPr>
        <p:txBody>
          <a:bodyPr wrap="square" lIns="0" tIns="0" rIns="0" bIns="0" rtlCol="0" anchor="t"/>
          <a:lstStyle/>
          <a:p>
            <a:pPr marL="0" indent="0" algn="l">
              <a:lnSpc>
                <a:spcPts val="1575"/>
              </a:lnSpc>
              <a:buNone/>
            </a:pPr>
            <a:r>
              <a:rPr lang="en-US" sz="1050" b="1" dirty="0">
                <a:solidFill>
                  <a:srgbClr val="0D004D"/>
                </a:solidFill>
                <a:latin typeface="Arial" pitchFamily="34" charset="0"/>
                <a:ea typeface="Arial" pitchFamily="34" charset="-122"/>
                <a:cs typeface="Arial" pitchFamily="34" charset="-120"/>
              </a:rPr>
              <a:t>Keep contexts separate</a:t>
            </a:r>
            <a:r>
              <a:rPr lang="en-US" sz="1050" dirty="0">
                <a:solidFill>
                  <a:srgbClr val="0D004D"/>
                </a:solidFill>
                <a:latin typeface="Arial" pitchFamily="34" charset="0"/>
                <a:ea typeface="Arial" pitchFamily="34" charset="-122"/>
                <a:cs typeface="Arial" pitchFamily="34" charset="-120"/>
              </a:rPr>
              <a:t> until specifically needed.</a:t>
            </a:r>
            <a:endParaRPr lang="en-US" sz="1050" dirty="0"/>
          </a:p>
        </p:txBody>
      </p:sp>
      <p:sp>
        <p:nvSpPr>
          <p:cNvPr id="33" name="Text 27"/>
          <p:cNvSpPr/>
          <p:nvPr/>
        </p:nvSpPr>
        <p:spPr>
          <a:xfrm>
            <a:off x="7010400" y="3821609"/>
            <a:ext cx="1638300" cy="483691"/>
          </a:xfrm>
          <a:prstGeom prst="roundRect">
            <a:avLst>
              <a:gd name="adj" fmla="val 12603"/>
            </a:avLst>
          </a:prstGeom>
          <a:solidFill>
            <a:srgbClr val="FFFFFF">
              <a:alpha val="40000"/>
            </a:srgbClr>
          </a:solidFill>
          <a:ln/>
        </p:spPr>
        <p:txBody>
          <a:bodyPr wrap="square" rtlCol="0" anchor="ctr"/>
          <a:lstStyle/>
          <a:p>
            <a:pPr marL="0" indent="0">
              <a:buNone/>
            </a:pPr>
            <a:endParaRPr lang="en-US" dirty="0"/>
          </a:p>
        </p:txBody>
      </p:sp>
      <p:sp>
        <p:nvSpPr>
          <p:cNvPr id="34" name="Text 28"/>
          <p:cNvSpPr/>
          <p:nvPr/>
        </p:nvSpPr>
        <p:spPr>
          <a:xfrm>
            <a:off x="7105650" y="3916859"/>
            <a:ext cx="1476756" cy="293191"/>
          </a:xfrm>
          <a:prstGeom prst="rect">
            <a:avLst/>
          </a:prstGeom>
          <a:noFill/>
          <a:ln/>
        </p:spPr>
        <p:txBody>
          <a:bodyPr wrap="square" lIns="0" tIns="0" rIns="0" bIns="0" rtlCol="0" anchor="t"/>
          <a:lstStyle/>
          <a:p>
            <a:pPr marL="0" indent="0" algn="l">
              <a:lnSpc>
                <a:spcPts val="1155"/>
              </a:lnSpc>
              <a:buNone/>
            </a:pPr>
            <a:r>
              <a:rPr lang="en-US" sz="825" dirty="0">
                <a:solidFill>
                  <a:srgbClr val="0D004D"/>
                </a:solidFill>
                <a:latin typeface="Arial" pitchFamily="34" charset="0"/>
                <a:ea typeface="Arial" pitchFamily="34" charset="-122"/>
                <a:cs typeface="Arial" pitchFamily="34" charset="-120"/>
              </a:rPr>
              <a:t>→ State boundaries, sandboxing, multi-agent</a:t>
            </a:r>
            <a:endParaRPr lang="en-US" sz="825" dirty="0"/>
          </a:p>
        </p:txBody>
      </p:sp>
      <p:sp>
        <p:nvSpPr>
          <p:cNvPr id="35" name="Text 29"/>
          <p:cNvSpPr/>
          <p:nvPr/>
        </p:nvSpPr>
        <p:spPr>
          <a:xfrm>
            <a:off x="381000" y="4781550"/>
            <a:ext cx="2194489" cy="133350"/>
          </a:xfrm>
          <a:prstGeom prst="rect">
            <a:avLst/>
          </a:prstGeom>
          <a:noFill/>
          <a:ln/>
        </p:spPr>
        <p:txBody>
          <a:bodyPr wrap="square" lIns="0" tIns="0" rIns="0" bIns="0" rtlCol="0" anchor="t"/>
          <a:lstStyle/>
          <a:p>
            <a:pPr marL="0" indent="0" algn="l">
              <a:lnSpc>
                <a:spcPts val="1050"/>
              </a:lnSpc>
              <a:buNone/>
            </a:pPr>
            <a:r>
              <a:rPr lang="en-US" sz="750" dirty="0">
                <a:solidFill>
                  <a:srgbClr val="5A5775"/>
                </a:solidFill>
                <a:latin typeface="Arial" pitchFamily="34" charset="0"/>
                <a:ea typeface="Arial" pitchFamily="34" charset="-122"/>
                <a:cs typeface="Arial" pitchFamily="34" charset="-120"/>
              </a:rPr>
              <a:t>Cognizant Engineer Training • Context Engineering</a:t>
            </a:r>
            <a:endParaRPr lang="en-US" sz="75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1000" y="228600"/>
            <a:ext cx="1026021" cy="339030"/>
          </a:xfrm>
          <a:prstGeom prst="roundRect">
            <a:avLst>
              <a:gd name="adj" fmla="val 17981"/>
            </a:avLst>
          </a:prstGeom>
          <a:solidFill>
            <a:srgbClr val="7950E2"/>
          </a:solidFill>
          <a:ln/>
        </p:spPr>
        <p:txBody>
          <a:bodyPr wrap="square" rtlCol="0" anchor="ctr"/>
          <a:lstStyle/>
          <a:p>
            <a:pPr marL="0" indent="0">
              <a:buNone/>
            </a:pPr>
            <a:endParaRPr lang="en-US" dirty="0"/>
          </a:p>
        </p:txBody>
      </p:sp>
      <p:sp>
        <p:nvSpPr>
          <p:cNvPr id="3" name="Text 1"/>
          <p:cNvSpPr/>
          <p:nvPr/>
        </p:nvSpPr>
        <p:spPr>
          <a:xfrm>
            <a:off x="533400" y="304800"/>
            <a:ext cx="735646" cy="186630"/>
          </a:xfrm>
          <a:prstGeom prst="rect">
            <a:avLst/>
          </a:prstGeom>
          <a:noFill/>
          <a:ln/>
        </p:spPr>
        <p:txBody>
          <a:bodyPr wrap="square" lIns="0" tIns="0" rIns="0" bIns="0" rtlCol="0" anchor="t"/>
          <a:lstStyle/>
          <a:p>
            <a:pPr marL="0" indent="0" algn="l">
              <a:lnSpc>
                <a:spcPts val="1470"/>
              </a:lnSpc>
              <a:buNone/>
            </a:pPr>
            <a:r>
              <a:rPr lang="en-US" sz="1050" b="1" dirty="0">
                <a:solidFill>
                  <a:srgbClr val="FFFFFF"/>
                </a:solidFill>
                <a:latin typeface="Arial" pitchFamily="34" charset="0"/>
                <a:ea typeface="Arial" pitchFamily="34" charset="-122"/>
                <a:cs typeface="Arial" pitchFamily="34" charset="-120"/>
              </a:rPr>
              <a:t>PATTERN 1</a:t>
            </a:r>
            <a:endParaRPr lang="en-US" sz="1050" dirty="0"/>
          </a:p>
        </p:txBody>
      </p:sp>
      <p:sp>
        <p:nvSpPr>
          <p:cNvPr id="4" name="Text 2"/>
          <p:cNvSpPr/>
          <p:nvPr/>
        </p:nvSpPr>
        <p:spPr>
          <a:xfrm>
            <a:off x="1559421" y="245715"/>
            <a:ext cx="6543541" cy="304800"/>
          </a:xfrm>
          <a:prstGeom prst="rect">
            <a:avLst/>
          </a:prstGeom>
          <a:noFill/>
          <a:ln/>
        </p:spPr>
        <p:txBody>
          <a:bodyPr wrap="square" lIns="0" tIns="0" rIns="0" bIns="0" rtlCol="0" anchor="t"/>
          <a:lstStyle/>
          <a:p>
            <a:pPr marL="0" indent="0" algn="l">
              <a:lnSpc>
                <a:spcPts val="2400"/>
              </a:lnSpc>
              <a:buNone/>
            </a:pPr>
            <a:r>
              <a:rPr lang="en-US" sz="2400" b="1" dirty="0">
                <a:solidFill>
                  <a:srgbClr val="0D004D"/>
                </a:solidFill>
                <a:latin typeface="Arial" pitchFamily="34" charset="0"/>
                <a:ea typeface="Arial" pitchFamily="34" charset="-122"/>
                <a:cs typeface="Arial" pitchFamily="34" charset="-120"/>
              </a:rPr>
              <a:t>WRITE: Persist Context Outside the Window</a:t>
            </a:r>
            <a:endParaRPr lang="en-US" sz="2400" dirty="0"/>
          </a:p>
        </p:txBody>
      </p:sp>
      <p:sp>
        <p:nvSpPr>
          <p:cNvPr id="5" name="Text 3"/>
          <p:cNvSpPr/>
          <p:nvPr/>
        </p:nvSpPr>
        <p:spPr>
          <a:xfrm>
            <a:off x="304800" y="1353592"/>
            <a:ext cx="4638240" cy="159990"/>
          </a:xfrm>
          <a:prstGeom prst="rect">
            <a:avLst/>
          </a:prstGeom>
          <a:noFill/>
          <a:ln/>
        </p:spPr>
        <p:txBody>
          <a:bodyPr wrap="square" lIns="0" tIns="0" rIns="0" bIns="0" rtlCol="0" anchor="t"/>
          <a:lstStyle/>
          <a:p>
            <a:pPr marL="0" indent="0" algn="l">
              <a:lnSpc>
                <a:spcPts val="1260"/>
              </a:lnSpc>
              <a:buNone/>
            </a:pPr>
            <a:r>
              <a:rPr lang="en-US" sz="900" b="1" dirty="0">
                <a:solidFill>
                  <a:srgbClr val="5A5775"/>
                </a:solidFill>
                <a:latin typeface="Arial" pitchFamily="34" charset="0"/>
                <a:ea typeface="Arial" pitchFamily="34" charset="-122"/>
                <a:cs typeface="Arial" pitchFamily="34" charset="-120"/>
              </a:rPr>
              <a:t>HOW IT WORKS</a:t>
            </a:r>
            <a:endParaRPr lang="en-US" sz="900" dirty="0"/>
          </a:p>
        </p:txBody>
      </p:sp>
      <p:sp>
        <p:nvSpPr>
          <p:cNvPr id="6" name="Text 4"/>
          <p:cNvSpPr/>
          <p:nvPr/>
        </p:nvSpPr>
        <p:spPr>
          <a:xfrm>
            <a:off x="304800" y="1627882"/>
            <a:ext cx="4547295" cy="2843808"/>
          </a:xfrm>
          <a:prstGeom prst="roundRect">
            <a:avLst>
              <a:gd name="adj" fmla="val 2144"/>
            </a:avLst>
          </a:prstGeom>
          <a:solidFill>
            <a:srgbClr val="F8F7FA"/>
          </a:solidFill>
          <a:ln/>
        </p:spPr>
        <p:txBody>
          <a:bodyPr wrap="square" rtlCol="0" anchor="ctr"/>
          <a:lstStyle/>
          <a:p>
            <a:pPr marL="0" indent="0">
              <a:buNone/>
            </a:pPr>
            <a:endParaRPr lang="en-US" dirty="0"/>
          </a:p>
        </p:txBody>
      </p:sp>
      <p:sp>
        <p:nvSpPr>
          <p:cNvPr id="7" name="Text 5"/>
          <p:cNvSpPr/>
          <p:nvPr/>
        </p:nvSpPr>
        <p:spPr>
          <a:xfrm>
            <a:off x="495300" y="1818382"/>
            <a:ext cx="1714500" cy="573286"/>
          </a:xfrm>
          <a:prstGeom prst="roundRect">
            <a:avLst>
              <a:gd name="adj" fmla="val 10633"/>
            </a:avLst>
          </a:prstGeom>
          <a:solidFill>
            <a:srgbClr val="7950E2"/>
          </a:solidFill>
          <a:ln/>
        </p:spPr>
        <p:txBody>
          <a:bodyPr wrap="square" rtlCol="0" anchor="ctr"/>
          <a:lstStyle/>
          <a:p>
            <a:pPr marL="0" indent="0">
              <a:buNone/>
            </a:pPr>
            <a:endParaRPr lang="en-US" dirty="0"/>
          </a:p>
        </p:txBody>
      </p:sp>
      <p:sp>
        <p:nvSpPr>
          <p:cNvPr id="8" name="Text 6"/>
          <p:cNvSpPr/>
          <p:nvPr/>
        </p:nvSpPr>
        <p:spPr>
          <a:xfrm>
            <a:off x="633603" y="1932682"/>
            <a:ext cx="1437894" cy="173236"/>
          </a:xfrm>
          <a:prstGeom prst="rect">
            <a:avLst/>
          </a:prstGeom>
          <a:noFill/>
          <a:ln/>
        </p:spPr>
        <p:txBody>
          <a:bodyPr wrap="square" lIns="0" tIns="0" rIns="0" bIns="0" rtlCol="0" anchor="t"/>
          <a:lstStyle/>
          <a:p>
            <a:pPr marL="0" indent="0" algn="ctr">
              <a:lnSpc>
                <a:spcPts val="1365"/>
              </a:lnSpc>
              <a:buNone/>
            </a:pPr>
            <a:r>
              <a:rPr lang="en-US" sz="975" b="1" dirty="0">
                <a:solidFill>
                  <a:srgbClr val="FFFFFF"/>
                </a:solidFill>
                <a:latin typeface="Arial" pitchFamily="34" charset="0"/>
                <a:ea typeface="Arial" pitchFamily="34" charset="-122"/>
                <a:cs typeface="Arial" pitchFamily="34" charset="-120"/>
              </a:rPr>
              <a:t>Context Window</a:t>
            </a:r>
            <a:endParaRPr lang="en-US" sz="975" dirty="0"/>
          </a:p>
        </p:txBody>
      </p:sp>
      <p:sp>
        <p:nvSpPr>
          <p:cNvPr id="9" name="Text 7"/>
          <p:cNvSpPr/>
          <p:nvPr/>
        </p:nvSpPr>
        <p:spPr>
          <a:xfrm>
            <a:off x="633603" y="2144018"/>
            <a:ext cx="1437894" cy="133350"/>
          </a:xfrm>
          <a:prstGeom prst="rect">
            <a:avLst/>
          </a:prstGeom>
          <a:noFill/>
          <a:ln/>
        </p:spPr>
        <p:txBody>
          <a:bodyPr wrap="square" lIns="0" tIns="0" rIns="0" bIns="0" rtlCol="0" anchor="t"/>
          <a:lstStyle/>
          <a:p>
            <a:pPr marL="0" indent="0" algn="ctr">
              <a:lnSpc>
                <a:spcPts val="1050"/>
              </a:lnSpc>
              <a:spcBef>
                <a:spcPts val="300"/>
              </a:spcBef>
              <a:buNone/>
            </a:pPr>
            <a:r>
              <a:rPr lang="en-US" sz="750" dirty="0">
                <a:solidFill>
                  <a:srgbClr val="FFFFFF">
                    <a:alpha val="70000"/>
                  </a:srgbClr>
                </a:solidFill>
                <a:latin typeface="Arial" pitchFamily="34" charset="0"/>
                <a:ea typeface="Arial" pitchFamily="34" charset="-122"/>
                <a:cs typeface="Arial" pitchFamily="34" charset="-120"/>
              </a:rPr>
              <a:t>Conversation, facts, results</a:t>
            </a:r>
            <a:endParaRPr lang="en-US" sz="750" dirty="0"/>
          </a:p>
        </p:txBody>
      </p:sp>
      <p:sp>
        <p:nvSpPr>
          <p:cNvPr id="10" name="Text 8"/>
          <p:cNvSpPr/>
          <p:nvPr/>
        </p:nvSpPr>
        <p:spPr>
          <a:xfrm>
            <a:off x="2324100" y="1945035"/>
            <a:ext cx="233172" cy="319980"/>
          </a:xfrm>
          <a:prstGeom prst="rect">
            <a:avLst/>
          </a:prstGeom>
          <a:noFill/>
          <a:ln/>
        </p:spPr>
        <p:txBody>
          <a:bodyPr wrap="square" lIns="0" tIns="0" rIns="0" bIns="0" rtlCol="0" anchor="t"/>
          <a:lstStyle/>
          <a:p>
            <a:pPr marL="0" indent="0" algn="l">
              <a:lnSpc>
                <a:spcPts val="2520"/>
              </a:lnSpc>
              <a:buNone/>
            </a:pPr>
            <a:r>
              <a:rPr lang="en-US" sz="1800" dirty="0">
                <a:solidFill>
                  <a:srgbClr val="7950E2"/>
                </a:solidFill>
                <a:latin typeface="Arial" pitchFamily="34" charset="0"/>
                <a:ea typeface="Arial" pitchFamily="34" charset="-122"/>
                <a:cs typeface="Arial" pitchFamily="34" charset="-120"/>
              </a:rPr>
              <a:t>→</a:t>
            </a:r>
            <a:endParaRPr lang="en-US" sz="1800" dirty="0"/>
          </a:p>
        </p:txBody>
      </p:sp>
      <p:sp>
        <p:nvSpPr>
          <p:cNvPr id="11" name="Text 9"/>
          <p:cNvSpPr/>
          <p:nvPr/>
        </p:nvSpPr>
        <p:spPr>
          <a:xfrm>
            <a:off x="2667000" y="1818382"/>
            <a:ext cx="1333500" cy="573286"/>
          </a:xfrm>
          <a:prstGeom prst="roundRect">
            <a:avLst>
              <a:gd name="adj" fmla="val 10633"/>
            </a:avLst>
          </a:prstGeom>
          <a:solidFill>
            <a:srgbClr val="56E2E1"/>
          </a:solidFill>
          <a:ln/>
        </p:spPr>
        <p:txBody>
          <a:bodyPr wrap="square" rtlCol="0" anchor="ctr"/>
          <a:lstStyle/>
          <a:p>
            <a:pPr marL="0" indent="0">
              <a:buNone/>
            </a:pPr>
            <a:endParaRPr lang="en-US" dirty="0"/>
          </a:p>
        </p:txBody>
      </p:sp>
      <p:sp>
        <p:nvSpPr>
          <p:cNvPr id="12" name="Text 10"/>
          <p:cNvSpPr/>
          <p:nvPr/>
        </p:nvSpPr>
        <p:spPr>
          <a:xfrm>
            <a:off x="2809113" y="1932682"/>
            <a:ext cx="1049274" cy="173236"/>
          </a:xfrm>
          <a:prstGeom prst="rect">
            <a:avLst/>
          </a:prstGeom>
          <a:noFill/>
          <a:ln/>
        </p:spPr>
        <p:txBody>
          <a:bodyPr wrap="square" lIns="0" tIns="0" rIns="0" bIns="0" rtlCol="0" anchor="t"/>
          <a:lstStyle/>
          <a:p>
            <a:pPr marL="0" indent="0" algn="ctr">
              <a:lnSpc>
                <a:spcPts val="1365"/>
              </a:lnSpc>
              <a:buNone/>
            </a:pPr>
            <a:r>
              <a:rPr lang="en-US" sz="975" b="1" dirty="0">
                <a:solidFill>
                  <a:srgbClr val="0D004D"/>
                </a:solidFill>
                <a:latin typeface="Arial" pitchFamily="34" charset="0"/>
                <a:ea typeface="Arial" pitchFamily="34" charset="-122"/>
                <a:cs typeface="Arial" pitchFamily="34" charset="-120"/>
              </a:rPr>
              <a:t>Extract</a:t>
            </a:r>
            <a:endParaRPr lang="en-US" sz="975" dirty="0"/>
          </a:p>
        </p:txBody>
      </p:sp>
      <p:sp>
        <p:nvSpPr>
          <p:cNvPr id="13" name="Text 11"/>
          <p:cNvSpPr/>
          <p:nvPr/>
        </p:nvSpPr>
        <p:spPr>
          <a:xfrm>
            <a:off x="2809113" y="2144018"/>
            <a:ext cx="1049274" cy="133350"/>
          </a:xfrm>
          <a:prstGeom prst="rect">
            <a:avLst/>
          </a:prstGeom>
          <a:noFill/>
          <a:ln/>
        </p:spPr>
        <p:txBody>
          <a:bodyPr wrap="square" lIns="0" tIns="0" rIns="0" bIns="0" rtlCol="0" anchor="t"/>
          <a:lstStyle/>
          <a:p>
            <a:pPr marL="0" indent="0" algn="ctr">
              <a:lnSpc>
                <a:spcPts val="1050"/>
              </a:lnSpc>
              <a:spcBef>
                <a:spcPts val="300"/>
              </a:spcBef>
              <a:buNone/>
            </a:pPr>
            <a:r>
              <a:rPr lang="en-US" sz="750" dirty="0">
                <a:solidFill>
                  <a:srgbClr val="0D004D">
                    <a:alpha val="70000"/>
                  </a:srgbClr>
                </a:solidFill>
                <a:latin typeface="Arial" pitchFamily="34" charset="0"/>
                <a:ea typeface="Arial" pitchFamily="34" charset="-122"/>
                <a:cs typeface="Arial" pitchFamily="34" charset="-120"/>
              </a:rPr>
              <a:t>Key facts/results</a:t>
            </a:r>
            <a:endParaRPr lang="en-US" sz="750" dirty="0"/>
          </a:p>
        </p:txBody>
      </p:sp>
      <p:sp>
        <p:nvSpPr>
          <p:cNvPr id="14" name="Text 12"/>
          <p:cNvSpPr/>
          <p:nvPr/>
        </p:nvSpPr>
        <p:spPr>
          <a:xfrm>
            <a:off x="3162300" y="2505968"/>
            <a:ext cx="1529280" cy="319980"/>
          </a:xfrm>
          <a:prstGeom prst="rect">
            <a:avLst/>
          </a:prstGeom>
          <a:noFill/>
          <a:ln/>
        </p:spPr>
        <p:txBody>
          <a:bodyPr wrap="square" lIns="0" tIns="0" rIns="0" bIns="0" rtlCol="0" anchor="t"/>
          <a:lstStyle/>
          <a:p>
            <a:pPr marL="0" indent="0" algn="l">
              <a:lnSpc>
                <a:spcPts val="2520"/>
              </a:lnSpc>
              <a:buNone/>
            </a:pPr>
            <a:r>
              <a:rPr lang="en-US" sz="1800" dirty="0">
                <a:solidFill>
                  <a:srgbClr val="7950E2"/>
                </a:solidFill>
                <a:latin typeface="Arial" pitchFamily="34" charset="0"/>
                <a:ea typeface="Arial" pitchFamily="34" charset="-122"/>
                <a:cs typeface="Arial" pitchFamily="34" charset="-120"/>
              </a:rPr>
              <a:t>↓</a:t>
            </a:r>
            <a:endParaRPr lang="en-US" sz="1800" dirty="0"/>
          </a:p>
        </p:txBody>
      </p:sp>
      <p:sp>
        <p:nvSpPr>
          <p:cNvPr id="15" name="Text 13"/>
          <p:cNvSpPr/>
          <p:nvPr/>
        </p:nvSpPr>
        <p:spPr>
          <a:xfrm>
            <a:off x="997297" y="2940248"/>
            <a:ext cx="952500" cy="799951"/>
          </a:xfrm>
          <a:prstGeom prst="roundRect">
            <a:avLst>
              <a:gd name="adj" fmla="val 7620"/>
            </a:avLst>
          </a:prstGeom>
          <a:solidFill>
            <a:srgbClr val="EC8DE2"/>
          </a:solidFill>
          <a:ln/>
        </p:spPr>
        <p:txBody>
          <a:bodyPr wrap="square" rtlCol="0" anchor="ctr"/>
          <a:lstStyle/>
          <a:p>
            <a:pPr marL="0" indent="0">
              <a:buNone/>
            </a:pPr>
            <a:endParaRPr lang="en-US" dirty="0"/>
          </a:p>
        </p:txBody>
      </p:sp>
      <p:sp>
        <p:nvSpPr>
          <p:cNvPr id="16" name="Text 14"/>
          <p:cNvSpPr/>
          <p:nvPr/>
        </p:nvSpPr>
        <p:spPr>
          <a:xfrm>
            <a:off x="1104358" y="3054548"/>
            <a:ext cx="738378" cy="159990"/>
          </a:xfrm>
          <a:prstGeom prst="rect">
            <a:avLst/>
          </a:prstGeom>
          <a:noFill/>
          <a:ln/>
        </p:spPr>
        <p:txBody>
          <a:bodyPr wrap="square" lIns="0" tIns="0" rIns="0" bIns="0" rtlCol="0" anchor="t"/>
          <a:lstStyle/>
          <a:p>
            <a:pPr marL="0" indent="0" algn="ctr">
              <a:lnSpc>
                <a:spcPts val="1260"/>
              </a:lnSpc>
              <a:buNone/>
            </a:pPr>
            <a:r>
              <a:rPr lang="en-US" sz="900" b="1" dirty="0">
                <a:solidFill>
                  <a:srgbClr val="0D004D"/>
                </a:solidFill>
                <a:latin typeface="Arial" pitchFamily="34" charset="0"/>
                <a:ea typeface="Arial" pitchFamily="34" charset="-122"/>
                <a:cs typeface="Arial" pitchFamily="34" charset="-120"/>
              </a:rPr>
              <a:t>Vector DB</a:t>
            </a:r>
            <a:endParaRPr lang="en-US" sz="900" dirty="0"/>
          </a:p>
        </p:txBody>
      </p:sp>
      <p:sp>
        <p:nvSpPr>
          <p:cNvPr id="17" name="Text 15"/>
          <p:cNvSpPr/>
          <p:nvPr/>
        </p:nvSpPr>
        <p:spPr>
          <a:xfrm>
            <a:off x="1104358" y="3385989"/>
            <a:ext cx="738378" cy="239911"/>
          </a:xfrm>
          <a:prstGeom prst="rect">
            <a:avLst/>
          </a:prstGeom>
          <a:noFill/>
          <a:ln/>
        </p:spPr>
        <p:txBody>
          <a:bodyPr wrap="square" lIns="0" tIns="0" rIns="0" bIns="0" rtlCol="0" anchor="t"/>
          <a:lstStyle/>
          <a:p>
            <a:pPr marL="0" indent="0" algn="ctr">
              <a:lnSpc>
                <a:spcPts val="945"/>
              </a:lnSpc>
              <a:spcBef>
                <a:spcPts val="150"/>
              </a:spcBef>
              <a:buNone/>
            </a:pPr>
            <a:r>
              <a:rPr lang="en-US" sz="675" dirty="0">
                <a:solidFill>
                  <a:srgbClr val="0D004D">
                    <a:alpha val="70000"/>
                  </a:srgbClr>
                </a:solidFill>
                <a:latin typeface="Arial" pitchFamily="34" charset="0"/>
                <a:ea typeface="Arial" pitchFamily="34" charset="-122"/>
                <a:cs typeface="Arial" pitchFamily="34" charset="-120"/>
              </a:rPr>
              <a:t>Pinecone, Weaviate</a:t>
            </a:r>
            <a:endParaRPr lang="en-US" sz="675" dirty="0"/>
          </a:p>
        </p:txBody>
      </p:sp>
      <p:sp>
        <p:nvSpPr>
          <p:cNvPr id="18" name="Text 16"/>
          <p:cNvSpPr/>
          <p:nvPr/>
        </p:nvSpPr>
        <p:spPr>
          <a:xfrm>
            <a:off x="2102197" y="3000226"/>
            <a:ext cx="952500" cy="679996"/>
          </a:xfrm>
          <a:prstGeom prst="roundRect">
            <a:avLst>
              <a:gd name="adj" fmla="val 8965"/>
            </a:avLst>
          </a:prstGeom>
          <a:solidFill>
            <a:srgbClr val="FFCE00"/>
          </a:solidFill>
          <a:ln/>
        </p:spPr>
        <p:txBody>
          <a:bodyPr wrap="square" rtlCol="0" anchor="ctr"/>
          <a:lstStyle/>
          <a:p>
            <a:pPr marL="0" indent="0">
              <a:buNone/>
            </a:pPr>
            <a:endParaRPr lang="en-US" dirty="0"/>
          </a:p>
        </p:txBody>
      </p:sp>
      <p:sp>
        <p:nvSpPr>
          <p:cNvPr id="19" name="Text 17"/>
          <p:cNvSpPr/>
          <p:nvPr/>
        </p:nvSpPr>
        <p:spPr>
          <a:xfrm>
            <a:off x="2209258" y="3114526"/>
            <a:ext cx="738378" cy="159990"/>
          </a:xfrm>
          <a:prstGeom prst="rect">
            <a:avLst/>
          </a:prstGeom>
          <a:noFill/>
          <a:ln/>
        </p:spPr>
        <p:txBody>
          <a:bodyPr wrap="square" lIns="0" tIns="0" rIns="0" bIns="0" rtlCol="0" anchor="t"/>
          <a:lstStyle/>
          <a:p>
            <a:pPr marL="0" indent="0" algn="ctr">
              <a:lnSpc>
                <a:spcPts val="1260"/>
              </a:lnSpc>
              <a:buNone/>
            </a:pPr>
            <a:r>
              <a:rPr lang="en-US" sz="900" b="1" dirty="0">
                <a:solidFill>
                  <a:srgbClr val="0D004D"/>
                </a:solidFill>
                <a:latin typeface="Arial" pitchFamily="34" charset="0"/>
                <a:ea typeface="Arial" pitchFamily="34" charset="-122"/>
                <a:cs typeface="Arial" pitchFamily="34" charset="-120"/>
              </a:rPr>
              <a:t>KV Store</a:t>
            </a:r>
            <a:endParaRPr lang="en-US" sz="900" dirty="0"/>
          </a:p>
        </p:txBody>
      </p:sp>
      <p:sp>
        <p:nvSpPr>
          <p:cNvPr id="20" name="Text 18"/>
          <p:cNvSpPr/>
          <p:nvPr/>
        </p:nvSpPr>
        <p:spPr>
          <a:xfrm>
            <a:off x="2209258" y="3445966"/>
            <a:ext cx="738378" cy="119955"/>
          </a:xfrm>
          <a:prstGeom prst="rect">
            <a:avLst/>
          </a:prstGeom>
          <a:noFill/>
          <a:ln/>
        </p:spPr>
        <p:txBody>
          <a:bodyPr wrap="square" lIns="0" tIns="0" rIns="0" bIns="0" rtlCol="0" anchor="t"/>
          <a:lstStyle/>
          <a:p>
            <a:pPr marL="0" indent="0" algn="ctr">
              <a:lnSpc>
                <a:spcPts val="945"/>
              </a:lnSpc>
              <a:spcBef>
                <a:spcPts val="150"/>
              </a:spcBef>
              <a:buNone/>
            </a:pPr>
            <a:r>
              <a:rPr lang="en-US" sz="675" dirty="0">
                <a:solidFill>
                  <a:srgbClr val="0D004D">
                    <a:alpha val="70000"/>
                  </a:srgbClr>
                </a:solidFill>
                <a:latin typeface="Arial" pitchFamily="34" charset="0"/>
                <a:ea typeface="Arial" pitchFamily="34" charset="-122"/>
                <a:cs typeface="Arial" pitchFamily="34" charset="-120"/>
              </a:rPr>
              <a:t>Redis, DynamoDB</a:t>
            </a:r>
            <a:endParaRPr lang="en-US" sz="675" dirty="0"/>
          </a:p>
        </p:txBody>
      </p:sp>
      <p:sp>
        <p:nvSpPr>
          <p:cNvPr id="21" name="Text 19"/>
          <p:cNvSpPr/>
          <p:nvPr/>
        </p:nvSpPr>
        <p:spPr>
          <a:xfrm>
            <a:off x="3207097" y="3000226"/>
            <a:ext cx="952500" cy="679996"/>
          </a:xfrm>
          <a:prstGeom prst="roundRect">
            <a:avLst>
              <a:gd name="adj" fmla="val 8965"/>
            </a:avLst>
          </a:prstGeom>
          <a:solidFill>
            <a:srgbClr val="B79BFE"/>
          </a:solidFill>
          <a:ln/>
        </p:spPr>
        <p:txBody>
          <a:bodyPr wrap="square" rtlCol="0" anchor="ctr"/>
          <a:lstStyle/>
          <a:p>
            <a:pPr marL="0" indent="0">
              <a:buNone/>
            </a:pPr>
            <a:endParaRPr lang="en-US" dirty="0"/>
          </a:p>
        </p:txBody>
      </p:sp>
      <p:sp>
        <p:nvSpPr>
          <p:cNvPr id="22" name="Text 20"/>
          <p:cNvSpPr/>
          <p:nvPr/>
        </p:nvSpPr>
        <p:spPr>
          <a:xfrm>
            <a:off x="3314158" y="3114526"/>
            <a:ext cx="738378" cy="159990"/>
          </a:xfrm>
          <a:prstGeom prst="rect">
            <a:avLst/>
          </a:prstGeom>
          <a:noFill/>
          <a:ln/>
        </p:spPr>
        <p:txBody>
          <a:bodyPr wrap="square" lIns="0" tIns="0" rIns="0" bIns="0" rtlCol="0" anchor="t"/>
          <a:lstStyle/>
          <a:p>
            <a:pPr marL="0" indent="0" algn="ctr">
              <a:lnSpc>
                <a:spcPts val="1260"/>
              </a:lnSpc>
              <a:buNone/>
            </a:pPr>
            <a:r>
              <a:rPr lang="en-US" sz="900" b="1" dirty="0">
                <a:solidFill>
                  <a:srgbClr val="0D004D"/>
                </a:solidFill>
                <a:latin typeface="Arial" pitchFamily="34" charset="0"/>
                <a:ea typeface="Arial" pitchFamily="34" charset="-122"/>
                <a:cs typeface="Arial" pitchFamily="34" charset="-120"/>
              </a:rPr>
              <a:t>Scratchpad</a:t>
            </a:r>
            <a:endParaRPr lang="en-US" sz="900" dirty="0"/>
          </a:p>
        </p:txBody>
      </p:sp>
      <p:sp>
        <p:nvSpPr>
          <p:cNvPr id="23" name="Text 21"/>
          <p:cNvSpPr/>
          <p:nvPr/>
        </p:nvSpPr>
        <p:spPr>
          <a:xfrm>
            <a:off x="3314158" y="3445966"/>
            <a:ext cx="738378" cy="119955"/>
          </a:xfrm>
          <a:prstGeom prst="rect">
            <a:avLst/>
          </a:prstGeom>
          <a:noFill/>
          <a:ln/>
        </p:spPr>
        <p:txBody>
          <a:bodyPr wrap="square" lIns="0" tIns="0" rIns="0" bIns="0" rtlCol="0" anchor="t"/>
          <a:lstStyle/>
          <a:p>
            <a:pPr marL="0" indent="0" algn="ctr">
              <a:lnSpc>
                <a:spcPts val="945"/>
              </a:lnSpc>
              <a:spcBef>
                <a:spcPts val="150"/>
              </a:spcBef>
              <a:buNone/>
            </a:pPr>
            <a:r>
              <a:rPr lang="en-US" sz="675" dirty="0">
                <a:solidFill>
                  <a:srgbClr val="0D004D">
                    <a:alpha val="70000"/>
                  </a:srgbClr>
                </a:solidFill>
                <a:latin typeface="Arial" pitchFamily="34" charset="0"/>
                <a:ea typeface="Arial" pitchFamily="34" charset="-122"/>
                <a:cs typeface="Arial" pitchFamily="34" charset="-120"/>
              </a:rPr>
              <a:t>Files, State</a:t>
            </a:r>
            <a:endParaRPr lang="en-US" sz="675" dirty="0"/>
          </a:p>
        </p:txBody>
      </p:sp>
      <p:sp>
        <p:nvSpPr>
          <p:cNvPr id="24" name="Text 22"/>
          <p:cNvSpPr/>
          <p:nvPr/>
        </p:nvSpPr>
        <p:spPr>
          <a:xfrm>
            <a:off x="495300" y="3930700"/>
            <a:ext cx="4166295" cy="350490"/>
          </a:xfrm>
          <a:prstGeom prst="roundRect">
            <a:avLst>
              <a:gd name="adj" fmla="val 17393"/>
            </a:avLst>
          </a:prstGeom>
          <a:solidFill>
            <a:srgbClr val="0D004D"/>
          </a:solidFill>
          <a:ln/>
        </p:spPr>
        <p:txBody>
          <a:bodyPr wrap="square" rtlCol="0" anchor="ctr"/>
          <a:lstStyle/>
          <a:p>
            <a:pPr marL="0" indent="0">
              <a:buNone/>
            </a:pPr>
            <a:endParaRPr lang="en-US" dirty="0"/>
          </a:p>
        </p:txBody>
      </p:sp>
      <p:sp>
        <p:nvSpPr>
          <p:cNvPr id="25" name="Text 23"/>
          <p:cNvSpPr/>
          <p:nvPr/>
        </p:nvSpPr>
        <p:spPr>
          <a:xfrm>
            <a:off x="550792" y="4025950"/>
            <a:ext cx="4055310" cy="159990"/>
          </a:xfrm>
          <a:prstGeom prst="rect">
            <a:avLst/>
          </a:prstGeom>
          <a:noFill/>
          <a:ln/>
        </p:spPr>
        <p:txBody>
          <a:bodyPr wrap="square" lIns="0" tIns="0" rIns="0" bIns="0" rtlCol="0" anchor="t"/>
          <a:lstStyle/>
          <a:p>
            <a:pPr marL="0" indent="0" algn="ctr">
              <a:lnSpc>
                <a:spcPts val="1260"/>
              </a:lnSpc>
              <a:buNone/>
            </a:pPr>
            <a:r>
              <a:rPr lang="en-US" sz="900" b="1" dirty="0">
                <a:solidFill>
                  <a:srgbClr val="FFFFFF"/>
                </a:solidFill>
                <a:latin typeface="Arial" pitchFamily="34" charset="0"/>
                <a:ea typeface="Arial" pitchFamily="34" charset="-122"/>
                <a:cs typeface="Arial" pitchFamily="34" charset="-120"/>
              </a:rPr>
              <a:t>External Memory Store</a:t>
            </a:r>
            <a:r>
              <a:rPr lang="en-US" sz="900" dirty="0">
                <a:solidFill>
                  <a:srgbClr val="FFFFFF"/>
                </a:solidFill>
                <a:latin typeface="Arial" pitchFamily="34" charset="0"/>
                <a:ea typeface="Arial" pitchFamily="34" charset="-122"/>
                <a:cs typeface="Arial" pitchFamily="34" charset="-120"/>
              </a:rPr>
              <a:t> — Infinite capacity, persistent across sessions</a:t>
            </a:r>
            <a:endParaRPr lang="en-US" sz="900" dirty="0"/>
          </a:p>
        </p:txBody>
      </p:sp>
      <p:sp>
        <p:nvSpPr>
          <p:cNvPr id="26" name="Text 24"/>
          <p:cNvSpPr/>
          <p:nvPr/>
        </p:nvSpPr>
        <p:spPr>
          <a:xfrm>
            <a:off x="5118795" y="1217414"/>
            <a:ext cx="3794814" cy="159990"/>
          </a:xfrm>
          <a:prstGeom prst="rect">
            <a:avLst/>
          </a:prstGeom>
          <a:noFill/>
          <a:ln/>
        </p:spPr>
        <p:txBody>
          <a:bodyPr wrap="square" lIns="0" tIns="0" rIns="0" bIns="0" rtlCol="0" anchor="t"/>
          <a:lstStyle/>
          <a:p>
            <a:pPr marL="0" indent="0" algn="l">
              <a:lnSpc>
                <a:spcPts val="1260"/>
              </a:lnSpc>
              <a:buNone/>
            </a:pPr>
            <a:r>
              <a:rPr lang="en-US" sz="900" b="1" dirty="0">
                <a:solidFill>
                  <a:srgbClr val="5A5775"/>
                </a:solidFill>
                <a:latin typeface="Arial" pitchFamily="34" charset="0"/>
                <a:ea typeface="Arial" pitchFamily="34" charset="-122"/>
                <a:cs typeface="Arial" pitchFamily="34" charset="-120"/>
              </a:rPr>
              <a:t>WHY WRITE EXTERNALLY?</a:t>
            </a:r>
            <a:endParaRPr lang="en-US" sz="900" dirty="0"/>
          </a:p>
        </p:txBody>
      </p:sp>
      <p:sp>
        <p:nvSpPr>
          <p:cNvPr id="27" name="Text 25"/>
          <p:cNvSpPr/>
          <p:nvPr/>
        </p:nvSpPr>
        <p:spPr>
          <a:xfrm>
            <a:off x="5118795" y="1491704"/>
            <a:ext cx="3720405" cy="3116163"/>
          </a:xfrm>
          <a:prstGeom prst="roundRect">
            <a:avLst>
              <a:gd name="adj" fmla="val 1956"/>
            </a:avLst>
          </a:prstGeom>
          <a:solidFill>
            <a:srgbClr val="F5F0FF"/>
          </a:solidFill>
          <a:ln/>
        </p:spPr>
        <p:txBody>
          <a:bodyPr wrap="square" rtlCol="0" anchor="ctr"/>
          <a:lstStyle/>
          <a:p>
            <a:pPr marL="0" indent="0">
              <a:buNone/>
            </a:pPr>
            <a:endParaRPr lang="en-US" dirty="0"/>
          </a:p>
        </p:txBody>
      </p:sp>
      <p:sp>
        <p:nvSpPr>
          <p:cNvPr id="28" name="Text 26"/>
          <p:cNvSpPr/>
          <p:nvPr/>
        </p:nvSpPr>
        <p:spPr>
          <a:xfrm>
            <a:off x="5404545" y="1644104"/>
            <a:ext cx="3347901"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Infinite Capacity</a:t>
            </a:r>
            <a:endParaRPr lang="en-US" sz="1050" dirty="0"/>
          </a:p>
        </p:txBody>
      </p:sp>
      <p:sp>
        <p:nvSpPr>
          <p:cNvPr id="29" name="Text 27"/>
          <p:cNvSpPr/>
          <p:nvPr/>
        </p:nvSpPr>
        <p:spPr>
          <a:xfrm>
            <a:off x="5404545" y="2021235"/>
            <a:ext cx="3347901" cy="319980"/>
          </a:xfrm>
          <a:prstGeom prst="rect">
            <a:avLst/>
          </a:prstGeom>
          <a:noFill/>
          <a:ln/>
        </p:spPr>
        <p:txBody>
          <a:bodyPr wrap="square" lIns="0" tIns="0" rIns="0" bIns="0" rtlCol="0" anchor="t"/>
          <a:lstStyle/>
          <a:p>
            <a:pPr marL="0" indent="0" algn="l">
              <a:lnSpc>
                <a:spcPts val="1260"/>
              </a:lnSpc>
              <a:spcBef>
                <a:spcPts val="300"/>
              </a:spcBef>
              <a:buNone/>
            </a:pPr>
            <a:r>
              <a:rPr lang="en-US" sz="900" dirty="0">
                <a:solidFill>
                  <a:srgbClr val="5A5775"/>
                </a:solidFill>
                <a:latin typeface="Arial" pitchFamily="34" charset="0"/>
                <a:ea typeface="Arial" pitchFamily="34" charset="-122"/>
                <a:cs typeface="Arial" pitchFamily="34" charset="-120"/>
              </a:rPr>
              <a:t>Context windows max at ~200K tokens. External stores have no practical limit.</a:t>
            </a:r>
            <a:endParaRPr lang="en-US" sz="900" dirty="0"/>
          </a:p>
        </p:txBody>
      </p:sp>
      <p:sp>
        <p:nvSpPr>
          <p:cNvPr id="30" name="Text 28"/>
          <p:cNvSpPr/>
          <p:nvPr/>
        </p:nvSpPr>
        <p:spPr>
          <a:xfrm>
            <a:off x="5404545" y="2455515"/>
            <a:ext cx="3347901"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Session Persistence</a:t>
            </a:r>
            <a:endParaRPr lang="en-US" sz="1050" dirty="0"/>
          </a:p>
        </p:txBody>
      </p:sp>
      <p:sp>
        <p:nvSpPr>
          <p:cNvPr id="31" name="Text 29"/>
          <p:cNvSpPr/>
          <p:nvPr/>
        </p:nvSpPr>
        <p:spPr>
          <a:xfrm>
            <a:off x="5404545" y="2832646"/>
            <a:ext cx="3347901" cy="159990"/>
          </a:xfrm>
          <a:prstGeom prst="rect">
            <a:avLst/>
          </a:prstGeom>
          <a:noFill/>
          <a:ln/>
        </p:spPr>
        <p:txBody>
          <a:bodyPr wrap="square" lIns="0" tIns="0" rIns="0" bIns="0" rtlCol="0" anchor="t"/>
          <a:lstStyle/>
          <a:p>
            <a:pPr marL="0" indent="0" algn="l">
              <a:lnSpc>
                <a:spcPts val="1260"/>
              </a:lnSpc>
              <a:spcBef>
                <a:spcPts val="300"/>
              </a:spcBef>
              <a:buNone/>
            </a:pPr>
            <a:r>
              <a:rPr lang="en-US" sz="900" dirty="0">
                <a:solidFill>
                  <a:srgbClr val="5A5775"/>
                </a:solidFill>
                <a:latin typeface="Arial" pitchFamily="34" charset="0"/>
                <a:ea typeface="Arial" pitchFamily="34" charset="-122"/>
                <a:cs typeface="Arial" pitchFamily="34" charset="-120"/>
              </a:rPr>
              <a:t>Context survives across conversations and restarts.</a:t>
            </a:r>
            <a:endParaRPr lang="en-US" sz="900" dirty="0"/>
          </a:p>
        </p:txBody>
      </p:sp>
      <p:sp>
        <p:nvSpPr>
          <p:cNvPr id="32" name="Text 30"/>
          <p:cNvSpPr/>
          <p:nvPr/>
        </p:nvSpPr>
        <p:spPr>
          <a:xfrm>
            <a:off x="5404545" y="3106936"/>
            <a:ext cx="3347901"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Semantic Search</a:t>
            </a:r>
            <a:endParaRPr lang="en-US" sz="1050" dirty="0"/>
          </a:p>
        </p:txBody>
      </p:sp>
      <p:sp>
        <p:nvSpPr>
          <p:cNvPr id="33" name="Text 31"/>
          <p:cNvSpPr/>
          <p:nvPr/>
        </p:nvSpPr>
        <p:spPr>
          <a:xfrm>
            <a:off x="5404545" y="3484066"/>
            <a:ext cx="3347901" cy="319980"/>
          </a:xfrm>
          <a:prstGeom prst="rect">
            <a:avLst/>
          </a:prstGeom>
          <a:noFill/>
          <a:ln/>
        </p:spPr>
        <p:txBody>
          <a:bodyPr wrap="square" lIns="0" tIns="0" rIns="0" bIns="0" rtlCol="0" anchor="t"/>
          <a:lstStyle/>
          <a:p>
            <a:pPr marL="0" indent="0" algn="l">
              <a:lnSpc>
                <a:spcPts val="1260"/>
              </a:lnSpc>
              <a:spcBef>
                <a:spcPts val="300"/>
              </a:spcBef>
              <a:buNone/>
            </a:pPr>
            <a:r>
              <a:rPr lang="en-US" sz="900" dirty="0">
                <a:solidFill>
                  <a:srgbClr val="5A5775"/>
                </a:solidFill>
                <a:latin typeface="Arial" pitchFamily="34" charset="0"/>
                <a:ea typeface="Arial" pitchFamily="34" charset="-122"/>
                <a:cs typeface="Arial" pitchFamily="34" charset="-120"/>
              </a:rPr>
              <a:t>Embeddings enable finding related context by meaning, not just keywords.</a:t>
            </a:r>
            <a:endParaRPr lang="en-US" sz="900" dirty="0"/>
          </a:p>
        </p:txBody>
      </p:sp>
      <p:sp>
        <p:nvSpPr>
          <p:cNvPr id="34" name="Text 32"/>
          <p:cNvSpPr/>
          <p:nvPr/>
        </p:nvSpPr>
        <p:spPr>
          <a:xfrm>
            <a:off x="5404545" y="3918347"/>
            <a:ext cx="3347901"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Cost Efficiency</a:t>
            </a:r>
            <a:endParaRPr lang="en-US" sz="1050" dirty="0"/>
          </a:p>
        </p:txBody>
      </p:sp>
      <p:sp>
        <p:nvSpPr>
          <p:cNvPr id="35" name="Text 33"/>
          <p:cNvSpPr/>
          <p:nvPr/>
        </p:nvSpPr>
        <p:spPr>
          <a:xfrm>
            <a:off x="5404545" y="4295477"/>
            <a:ext cx="3347901" cy="159990"/>
          </a:xfrm>
          <a:prstGeom prst="rect">
            <a:avLst/>
          </a:prstGeom>
          <a:noFill/>
          <a:ln/>
        </p:spPr>
        <p:txBody>
          <a:bodyPr wrap="square" lIns="0" tIns="0" rIns="0" bIns="0" rtlCol="0" anchor="t"/>
          <a:lstStyle/>
          <a:p>
            <a:pPr marL="0" indent="0" algn="l">
              <a:lnSpc>
                <a:spcPts val="1260"/>
              </a:lnSpc>
              <a:spcBef>
                <a:spcPts val="300"/>
              </a:spcBef>
              <a:buNone/>
            </a:pPr>
            <a:r>
              <a:rPr lang="en-US" sz="900" dirty="0">
                <a:solidFill>
                  <a:srgbClr val="5A5775"/>
                </a:solidFill>
                <a:latin typeface="Arial" pitchFamily="34" charset="0"/>
                <a:ea typeface="Arial" pitchFamily="34" charset="-122"/>
                <a:cs typeface="Arial" pitchFamily="34" charset="-120"/>
              </a:rPr>
              <a:t>Don't pay to process the same context repeatedly.</a:t>
            </a:r>
            <a:endParaRPr lang="en-US" sz="900" dirty="0"/>
          </a:p>
        </p:txBody>
      </p:sp>
      <p:sp>
        <p:nvSpPr>
          <p:cNvPr id="36" name="Text 34"/>
          <p:cNvSpPr/>
          <p:nvPr/>
        </p:nvSpPr>
        <p:spPr>
          <a:xfrm>
            <a:off x="381000" y="4781550"/>
            <a:ext cx="2194489" cy="133350"/>
          </a:xfrm>
          <a:prstGeom prst="rect">
            <a:avLst/>
          </a:prstGeom>
          <a:noFill/>
          <a:ln/>
        </p:spPr>
        <p:txBody>
          <a:bodyPr wrap="square" lIns="0" tIns="0" rIns="0" bIns="0" rtlCol="0" anchor="t"/>
          <a:lstStyle/>
          <a:p>
            <a:pPr marL="0" indent="0" algn="l">
              <a:lnSpc>
                <a:spcPts val="1050"/>
              </a:lnSpc>
              <a:buNone/>
            </a:pPr>
            <a:r>
              <a:rPr lang="en-US" sz="750" dirty="0">
                <a:solidFill>
                  <a:srgbClr val="5A5775"/>
                </a:solidFill>
                <a:latin typeface="Arial" pitchFamily="34" charset="0"/>
                <a:ea typeface="Arial" pitchFamily="34" charset="-122"/>
                <a:cs typeface="Arial" pitchFamily="34" charset="-120"/>
              </a:rPr>
              <a:t>Cognizant Engineer Training • Context Engineering</a:t>
            </a:r>
            <a:endParaRPr lang="en-US" sz="75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1000" y="228600"/>
            <a:ext cx="1026021" cy="339030"/>
          </a:xfrm>
          <a:prstGeom prst="roundRect">
            <a:avLst>
              <a:gd name="adj" fmla="val 17981"/>
            </a:avLst>
          </a:prstGeom>
          <a:solidFill>
            <a:srgbClr val="56E2E1"/>
          </a:solidFill>
          <a:ln/>
        </p:spPr>
        <p:txBody>
          <a:bodyPr wrap="square" rtlCol="0" anchor="ctr"/>
          <a:lstStyle/>
          <a:p>
            <a:pPr marL="0" indent="0">
              <a:buNone/>
            </a:pPr>
            <a:endParaRPr lang="en-US" dirty="0"/>
          </a:p>
        </p:txBody>
      </p:sp>
      <p:sp>
        <p:nvSpPr>
          <p:cNvPr id="3" name="Text 1"/>
          <p:cNvSpPr/>
          <p:nvPr/>
        </p:nvSpPr>
        <p:spPr>
          <a:xfrm>
            <a:off x="533399" y="304800"/>
            <a:ext cx="812563"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PATTERN 2</a:t>
            </a:r>
            <a:endParaRPr lang="en-US" sz="1050" dirty="0"/>
          </a:p>
        </p:txBody>
      </p:sp>
      <p:sp>
        <p:nvSpPr>
          <p:cNvPr id="4" name="Text 2"/>
          <p:cNvSpPr/>
          <p:nvPr/>
        </p:nvSpPr>
        <p:spPr>
          <a:xfrm>
            <a:off x="1559421" y="245715"/>
            <a:ext cx="5234833" cy="304800"/>
          </a:xfrm>
          <a:prstGeom prst="rect">
            <a:avLst/>
          </a:prstGeom>
          <a:noFill/>
          <a:ln/>
        </p:spPr>
        <p:txBody>
          <a:bodyPr wrap="square" lIns="0" tIns="0" rIns="0" bIns="0" rtlCol="0" anchor="t"/>
          <a:lstStyle/>
          <a:p>
            <a:pPr marL="0" indent="0" algn="l">
              <a:lnSpc>
                <a:spcPts val="2400"/>
              </a:lnSpc>
              <a:buNone/>
            </a:pPr>
            <a:r>
              <a:rPr lang="en-US" sz="2400" b="1" dirty="0">
                <a:solidFill>
                  <a:srgbClr val="0D004D"/>
                </a:solidFill>
                <a:latin typeface="Arial" pitchFamily="34" charset="0"/>
                <a:ea typeface="Arial" pitchFamily="34" charset="-122"/>
                <a:cs typeface="Arial" pitchFamily="34" charset="-120"/>
              </a:rPr>
              <a:t>SELECT: Retrieve Relevant Context</a:t>
            </a:r>
            <a:endParaRPr lang="en-US" sz="2400" dirty="0"/>
          </a:p>
        </p:txBody>
      </p:sp>
      <p:sp>
        <p:nvSpPr>
          <p:cNvPr id="5" name="Text 3"/>
          <p:cNvSpPr/>
          <p:nvPr/>
        </p:nvSpPr>
        <p:spPr>
          <a:xfrm>
            <a:off x="304800" y="834330"/>
            <a:ext cx="8705088" cy="173236"/>
          </a:xfrm>
          <a:prstGeom prst="rect">
            <a:avLst/>
          </a:prstGeom>
          <a:noFill/>
          <a:ln/>
        </p:spPr>
        <p:txBody>
          <a:bodyPr wrap="square" lIns="0" tIns="0" rIns="0" bIns="0" rtlCol="0" anchor="t"/>
          <a:lstStyle/>
          <a:p>
            <a:pPr marL="0" indent="0" algn="l">
              <a:lnSpc>
                <a:spcPts val="1365"/>
              </a:lnSpc>
              <a:buNone/>
            </a:pPr>
            <a:r>
              <a:rPr lang="en-US" sz="975" b="1" dirty="0">
                <a:solidFill>
                  <a:srgbClr val="5A5775"/>
                </a:solidFill>
                <a:latin typeface="Arial" pitchFamily="34" charset="0"/>
                <a:ea typeface="Arial" pitchFamily="34" charset="-122"/>
                <a:cs typeface="Arial" pitchFamily="34" charset="-120"/>
              </a:rPr>
              <a:t>TWO RETRIEVAL APPROACHES (GOOGLE ADK PATTERN)</a:t>
            </a:r>
            <a:endParaRPr lang="en-US" sz="975" dirty="0"/>
          </a:p>
        </p:txBody>
      </p:sp>
      <p:sp>
        <p:nvSpPr>
          <p:cNvPr id="6" name="Text 4"/>
          <p:cNvSpPr/>
          <p:nvPr/>
        </p:nvSpPr>
        <p:spPr>
          <a:xfrm>
            <a:off x="304800" y="1488728"/>
            <a:ext cx="4171950" cy="3135511"/>
          </a:xfrm>
          <a:prstGeom prst="roundRect">
            <a:avLst>
              <a:gd name="adj" fmla="val 1944"/>
            </a:avLst>
          </a:prstGeom>
          <a:solidFill>
            <a:srgbClr val="F5F0FF"/>
          </a:solidFill>
          <a:ln/>
        </p:spPr>
        <p:txBody>
          <a:bodyPr wrap="square" rtlCol="0" anchor="ctr"/>
          <a:lstStyle/>
          <a:p>
            <a:pPr marL="0" indent="0">
              <a:buNone/>
            </a:pPr>
            <a:endParaRPr lang="en-US" dirty="0"/>
          </a:p>
        </p:txBody>
      </p:sp>
      <p:sp>
        <p:nvSpPr>
          <p:cNvPr id="7" name="Shape 5"/>
          <p:cNvSpPr/>
          <p:nvPr/>
        </p:nvSpPr>
        <p:spPr>
          <a:xfrm>
            <a:off x="304800" y="1507778"/>
            <a:ext cx="4171950" cy="0"/>
          </a:xfrm>
          <a:prstGeom prst="line">
            <a:avLst/>
          </a:prstGeom>
          <a:noFill/>
          <a:ln w="38100">
            <a:solidFill>
              <a:srgbClr val="7950E2"/>
            </a:solidFill>
            <a:prstDash val="solid"/>
          </a:ln>
        </p:spPr>
        <p:txBody>
          <a:bodyPr/>
          <a:lstStyle/>
          <a:p>
            <a:endParaRPr lang="en-US"/>
          </a:p>
        </p:txBody>
      </p:sp>
      <p:sp>
        <p:nvSpPr>
          <p:cNvPr id="8" name="Text 6"/>
          <p:cNvSpPr/>
          <p:nvPr/>
        </p:nvSpPr>
        <p:spPr>
          <a:xfrm>
            <a:off x="495300" y="1717328"/>
            <a:ext cx="1943100" cy="211634"/>
          </a:xfrm>
          <a:prstGeom prst="rect">
            <a:avLst/>
          </a:prstGeom>
          <a:noFill/>
          <a:ln/>
        </p:spPr>
        <p:txBody>
          <a:bodyPr wrap="square" lIns="0" tIns="0" rIns="0" bIns="0" rtlCol="0" anchor="t"/>
          <a:lstStyle/>
          <a:p>
            <a:pPr marL="0" indent="0" algn="l">
              <a:lnSpc>
                <a:spcPts val="1667"/>
              </a:lnSpc>
              <a:buNone/>
            </a:pPr>
            <a:r>
              <a:rPr lang="en-US" sz="1500" b="1" dirty="0">
                <a:solidFill>
                  <a:srgbClr val="7950E2"/>
                </a:solidFill>
                <a:latin typeface="Arial" pitchFamily="34" charset="0"/>
                <a:ea typeface="Arial" pitchFamily="34" charset="-122"/>
                <a:cs typeface="Arial" pitchFamily="34" charset="-120"/>
              </a:rPr>
              <a:t>Reactive Recall</a:t>
            </a:r>
            <a:endParaRPr lang="en-US" sz="1500" dirty="0"/>
          </a:p>
        </p:txBody>
      </p:sp>
      <p:sp>
        <p:nvSpPr>
          <p:cNvPr id="9" name="Text 7"/>
          <p:cNvSpPr/>
          <p:nvPr/>
        </p:nvSpPr>
        <p:spPr>
          <a:xfrm>
            <a:off x="495300" y="2043261"/>
            <a:ext cx="3866769" cy="173236"/>
          </a:xfrm>
          <a:prstGeom prst="rect">
            <a:avLst/>
          </a:prstGeom>
          <a:noFill/>
          <a:ln/>
        </p:spPr>
        <p:txBody>
          <a:bodyPr wrap="square" lIns="0" tIns="0" rIns="0" bIns="0" rtlCol="0" anchor="t"/>
          <a:lstStyle/>
          <a:p>
            <a:pPr marL="0" indent="0" algn="l">
              <a:lnSpc>
                <a:spcPts val="1365"/>
              </a:lnSpc>
              <a:buNone/>
            </a:pPr>
            <a:r>
              <a:rPr lang="en-US" sz="975" i="1" dirty="0">
                <a:solidFill>
                  <a:srgbClr val="5A5775"/>
                </a:solidFill>
                <a:latin typeface="Arial" pitchFamily="34" charset="0"/>
                <a:ea typeface="Arial" pitchFamily="34" charset="-122"/>
                <a:cs typeface="Arial" pitchFamily="34" charset="-120"/>
              </a:rPr>
              <a:t>"Agent asks when it needs to know"</a:t>
            </a:r>
            <a:endParaRPr lang="en-US" sz="975" dirty="0"/>
          </a:p>
        </p:txBody>
      </p:sp>
      <p:sp>
        <p:nvSpPr>
          <p:cNvPr id="10" name="Text 8"/>
          <p:cNvSpPr/>
          <p:nvPr/>
        </p:nvSpPr>
        <p:spPr>
          <a:xfrm>
            <a:off x="495300" y="2330797"/>
            <a:ext cx="3790950" cy="1466850"/>
          </a:xfrm>
          <a:prstGeom prst="roundRect">
            <a:avLst>
              <a:gd name="adj" fmla="val 4156"/>
            </a:avLst>
          </a:prstGeom>
          <a:solidFill>
            <a:srgbClr val="FFFFFF"/>
          </a:solidFill>
          <a:ln/>
        </p:spPr>
        <p:txBody>
          <a:bodyPr wrap="square" rtlCol="0" anchor="ctr"/>
          <a:lstStyle/>
          <a:p>
            <a:pPr marL="0" indent="0">
              <a:buNone/>
            </a:pPr>
            <a:endParaRPr lang="en-US" dirty="0"/>
          </a:p>
        </p:txBody>
      </p:sp>
      <p:sp>
        <p:nvSpPr>
          <p:cNvPr id="11" name="Text 9"/>
          <p:cNvSpPr/>
          <p:nvPr/>
        </p:nvSpPr>
        <p:spPr>
          <a:xfrm>
            <a:off x="628650" y="2464147"/>
            <a:ext cx="228600" cy="228600"/>
          </a:xfrm>
          <a:prstGeom prst="roundRect">
            <a:avLst>
              <a:gd name="adj" fmla="val 66600000"/>
            </a:avLst>
          </a:prstGeom>
          <a:solidFill>
            <a:srgbClr val="7950E2"/>
          </a:solidFill>
          <a:ln/>
        </p:spPr>
        <p:txBody>
          <a:bodyPr wrap="square" rtlCol="0" anchor="ctr"/>
          <a:lstStyle/>
          <a:p>
            <a:pPr marL="0" indent="0">
              <a:buNone/>
            </a:pPr>
            <a:endParaRPr lang="en-US" dirty="0"/>
          </a:p>
        </p:txBody>
      </p:sp>
      <p:sp>
        <p:nvSpPr>
          <p:cNvPr id="12" name="Text 10"/>
          <p:cNvSpPr/>
          <p:nvPr/>
        </p:nvSpPr>
        <p:spPr>
          <a:xfrm>
            <a:off x="711101" y="2498378"/>
            <a:ext cx="64972" cy="159990"/>
          </a:xfrm>
          <a:prstGeom prst="rect">
            <a:avLst/>
          </a:prstGeom>
          <a:noFill/>
          <a:ln/>
        </p:spPr>
        <p:txBody>
          <a:bodyPr wrap="square" lIns="0" tIns="0" rIns="0" bIns="0" rtlCol="0" anchor="t"/>
          <a:lstStyle/>
          <a:p>
            <a:pPr marL="0" indent="0" algn="l">
              <a:lnSpc>
                <a:spcPts val="1260"/>
              </a:lnSpc>
              <a:buNone/>
            </a:pPr>
            <a:r>
              <a:rPr lang="en-US" sz="900" b="1" dirty="0">
                <a:solidFill>
                  <a:srgbClr val="FFFFFF"/>
                </a:solidFill>
                <a:latin typeface="Arial" pitchFamily="34" charset="0"/>
                <a:ea typeface="Arial" pitchFamily="34" charset="-122"/>
                <a:cs typeface="Arial" pitchFamily="34" charset="-120"/>
              </a:rPr>
              <a:t>1</a:t>
            </a:r>
            <a:endParaRPr lang="en-US" sz="900" dirty="0"/>
          </a:p>
        </p:txBody>
      </p:sp>
      <p:sp>
        <p:nvSpPr>
          <p:cNvPr id="13" name="Text 11"/>
          <p:cNvSpPr/>
          <p:nvPr/>
        </p:nvSpPr>
        <p:spPr>
          <a:xfrm>
            <a:off x="933450" y="2498378"/>
            <a:ext cx="1717670" cy="159990"/>
          </a:xfrm>
          <a:prstGeom prst="rect">
            <a:avLst/>
          </a:prstGeom>
          <a:noFill/>
          <a:ln/>
        </p:spPr>
        <p:txBody>
          <a:bodyPr wrap="square" lIns="0" tIns="0" rIns="0" bIns="0" rtlCol="0" anchor="t"/>
          <a:lstStyle/>
          <a:p>
            <a:pPr marL="0" indent="0" algn="l">
              <a:lnSpc>
                <a:spcPts val="1260"/>
              </a:lnSpc>
              <a:buNone/>
            </a:pPr>
            <a:r>
              <a:rPr lang="en-US" sz="900" dirty="0">
                <a:solidFill>
                  <a:srgbClr val="0D004D"/>
                </a:solidFill>
                <a:latin typeface="Arial" pitchFamily="34" charset="0"/>
                <a:ea typeface="Arial" pitchFamily="34" charset="-122"/>
                <a:cs typeface="Arial" pitchFamily="34" charset="-120"/>
              </a:rPr>
              <a:t>Agent recognizes knowledge gap</a:t>
            </a:r>
            <a:endParaRPr lang="en-US" sz="900" dirty="0"/>
          </a:p>
        </p:txBody>
      </p:sp>
      <p:sp>
        <p:nvSpPr>
          <p:cNvPr id="14" name="Text 12"/>
          <p:cNvSpPr/>
          <p:nvPr/>
        </p:nvSpPr>
        <p:spPr>
          <a:xfrm>
            <a:off x="628650" y="2787997"/>
            <a:ext cx="228600" cy="228600"/>
          </a:xfrm>
          <a:prstGeom prst="roundRect">
            <a:avLst>
              <a:gd name="adj" fmla="val 66600000"/>
            </a:avLst>
          </a:prstGeom>
          <a:solidFill>
            <a:srgbClr val="7950E2"/>
          </a:solidFill>
          <a:ln/>
        </p:spPr>
        <p:txBody>
          <a:bodyPr wrap="square" rtlCol="0" anchor="ctr"/>
          <a:lstStyle/>
          <a:p>
            <a:pPr marL="0" indent="0">
              <a:buNone/>
            </a:pPr>
            <a:endParaRPr lang="en-US" dirty="0"/>
          </a:p>
        </p:txBody>
      </p:sp>
      <p:sp>
        <p:nvSpPr>
          <p:cNvPr id="15" name="Text 13"/>
          <p:cNvSpPr/>
          <p:nvPr/>
        </p:nvSpPr>
        <p:spPr>
          <a:xfrm>
            <a:off x="711101" y="2822228"/>
            <a:ext cx="64972" cy="159990"/>
          </a:xfrm>
          <a:prstGeom prst="rect">
            <a:avLst/>
          </a:prstGeom>
          <a:noFill/>
          <a:ln/>
        </p:spPr>
        <p:txBody>
          <a:bodyPr wrap="square" lIns="0" tIns="0" rIns="0" bIns="0" rtlCol="0" anchor="t"/>
          <a:lstStyle/>
          <a:p>
            <a:pPr marL="0" indent="0" algn="l">
              <a:lnSpc>
                <a:spcPts val="1260"/>
              </a:lnSpc>
              <a:buNone/>
            </a:pPr>
            <a:r>
              <a:rPr lang="en-US" sz="900" b="1" dirty="0">
                <a:solidFill>
                  <a:srgbClr val="FFFFFF"/>
                </a:solidFill>
                <a:latin typeface="Arial" pitchFamily="34" charset="0"/>
                <a:ea typeface="Arial" pitchFamily="34" charset="-122"/>
                <a:cs typeface="Arial" pitchFamily="34" charset="-120"/>
              </a:rPr>
              <a:t>2</a:t>
            </a:r>
            <a:endParaRPr lang="en-US" sz="900" dirty="0"/>
          </a:p>
        </p:txBody>
      </p:sp>
      <p:sp>
        <p:nvSpPr>
          <p:cNvPr id="16" name="Text 14"/>
          <p:cNvSpPr/>
          <p:nvPr/>
        </p:nvSpPr>
        <p:spPr>
          <a:xfrm>
            <a:off x="933450" y="2822228"/>
            <a:ext cx="1328291" cy="159990"/>
          </a:xfrm>
          <a:prstGeom prst="rect">
            <a:avLst/>
          </a:prstGeom>
          <a:noFill/>
          <a:ln/>
        </p:spPr>
        <p:txBody>
          <a:bodyPr wrap="square" lIns="0" tIns="0" rIns="0" bIns="0" rtlCol="0" anchor="t"/>
          <a:lstStyle/>
          <a:p>
            <a:pPr marL="0" indent="0" algn="l">
              <a:lnSpc>
                <a:spcPts val="1260"/>
              </a:lnSpc>
              <a:buNone/>
            </a:pPr>
            <a:r>
              <a:rPr lang="en-US" sz="900" dirty="0">
                <a:solidFill>
                  <a:srgbClr val="0D004D"/>
                </a:solidFill>
                <a:latin typeface="Arial" pitchFamily="34" charset="0"/>
                <a:ea typeface="Arial" pitchFamily="34" charset="-122"/>
                <a:cs typeface="Arial" pitchFamily="34" charset="-120"/>
              </a:rPr>
              <a:t>Calls </a:t>
            </a:r>
            <a:r>
              <a:rPr lang="en-US" sz="900" b="1" dirty="0">
                <a:solidFill>
                  <a:srgbClr val="0D004D"/>
                </a:solidFill>
                <a:latin typeface="Arial" pitchFamily="34" charset="0"/>
                <a:ea typeface="Arial" pitchFamily="34" charset="-122"/>
                <a:cs typeface="Arial" pitchFamily="34" charset="-120"/>
              </a:rPr>
              <a:t>load_memory_tool</a:t>
            </a:r>
            <a:endParaRPr lang="en-US" sz="900" dirty="0"/>
          </a:p>
        </p:txBody>
      </p:sp>
      <p:sp>
        <p:nvSpPr>
          <p:cNvPr id="17" name="Text 15"/>
          <p:cNvSpPr/>
          <p:nvPr/>
        </p:nvSpPr>
        <p:spPr>
          <a:xfrm>
            <a:off x="628650" y="3111847"/>
            <a:ext cx="228600" cy="228600"/>
          </a:xfrm>
          <a:prstGeom prst="roundRect">
            <a:avLst>
              <a:gd name="adj" fmla="val 66600000"/>
            </a:avLst>
          </a:prstGeom>
          <a:solidFill>
            <a:srgbClr val="7950E2"/>
          </a:solidFill>
          <a:ln/>
        </p:spPr>
        <p:txBody>
          <a:bodyPr wrap="square" rtlCol="0" anchor="ctr"/>
          <a:lstStyle/>
          <a:p>
            <a:pPr marL="0" indent="0">
              <a:buNone/>
            </a:pPr>
            <a:endParaRPr lang="en-US" dirty="0"/>
          </a:p>
        </p:txBody>
      </p:sp>
      <p:sp>
        <p:nvSpPr>
          <p:cNvPr id="18" name="Text 16"/>
          <p:cNvSpPr/>
          <p:nvPr/>
        </p:nvSpPr>
        <p:spPr>
          <a:xfrm>
            <a:off x="711101" y="3146078"/>
            <a:ext cx="64972" cy="159990"/>
          </a:xfrm>
          <a:prstGeom prst="rect">
            <a:avLst/>
          </a:prstGeom>
          <a:noFill/>
          <a:ln/>
        </p:spPr>
        <p:txBody>
          <a:bodyPr wrap="square" lIns="0" tIns="0" rIns="0" bIns="0" rtlCol="0" anchor="t"/>
          <a:lstStyle/>
          <a:p>
            <a:pPr marL="0" indent="0" algn="l">
              <a:lnSpc>
                <a:spcPts val="1260"/>
              </a:lnSpc>
              <a:buNone/>
            </a:pPr>
            <a:r>
              <a:rPr lang="en-US" sz="900" b="1" dirty="0">
                <a:solidFill>
                  <a:srgbClr val="FFFFFF"/>
                </a:solidFill>
                <a:latin typeface="Arial" pitchFamily="34" charset="0"/>
                <a:ea typeface="Arial" pitchFamily="34" charset="-122"/>
                <a:cs typeface="Arial" pitchFamily="34" charset="-120"/>
              </a:rPr>
              <a:t>3</a:t>
            </a:r>
            <a:endParaRPr lang="en-US" sz="900" dirty="0"/>
          </a:p>
        </p:txBody>
      </p:sp>
      <p:sp>
        <p:nvSpPr>
          <p:cNvPr id="19" name="Text 17"/>
          <p:cNvSpPr/>
          <p:nvPr/>
        </p:nvSpPr>
        <p:spPr>
          <a:xfrm>
            <a:off x="933450" y="3146078"/>
            <a:ext cx="1328291" cy="159990"/>
          </a:xfrm>
          <a:prstGeom prst="rect">
            <a:avLst/>
          </a:prstGeom>
          <a:noFill/>
          <a:ln/>
        </p:spPr>
        <p:txBody>
          <a:bodyPr wrap="square" lIns="0" tIns="0" rIns="0" bIns="0" rtlCol="0" anchor="t"/>
          <a:lstStyle/>
          <a:p>
            <a:pPr marL="0" indent="0" algn="l">
              <a:lnSpc>
                <a:spcPts val="1260"/>
              </a:lnSpc>
              <a:buNone/>
            </a:pPr>
            <a:r>
              <a:rPr lang="en-US" sz="900" dirty="0">
                <a:solidFill>
                  <a:srgbClr val="0D004D"/>
                </a:solidFill>
                <a:latin typeface="Arial" pitchFamily="34" charset="0"/>
                <a:ea typeface="Arial" pitchFamily="34" charset="-122"/>
                <a:cs typeface="Arial" pitchFamily="34" charset="-120"/>
              </a:rPr>
              <a:t>Searches memory corpus</a:t>
            </a:r>
            <a:endParaRPr lang="en-US" sz="900" dirty="0"/>
          </a:p>
        </p:txBody>
      </p:sp>
      <p:sp>
        <p:nvSpPr>
          <p:cNvPr id="20" name="Text 18"/>
          <p:cNvSpPr/>
          <p:nvPr/>
        </p:nvSpPr>
        <p:spPr>
          <a:xfrm>
            <a:off x="628650" y="3435697"/>
            <a:ext cx="228600" cy="228600"/>
          </a:xfrm>
          <a:prstGeom prst="roundRect">
            <a:avLst>
              <a:gd name="adj" fmla="val 66600000"/>
            </a:avLst>
          </a:prstGeom>
          <a:solidFill>
            <a:srgbClr val="7950E2"/>
          </a:solidFill>
          <a:ln/>
        </p:spPr>
        <p:txBody>
          <a:bodyPr wrap="square" rtlCol="0" anchor="ctr"/>
          <a:lstStyle/>
          <a:p>
            <a:pPr marL="0" indent="0">
              <a:buNone/>
            </a:pPr>
            <a:endParaRPr lang="en-US" dirty="0"/>
          </a:p>
        </p:txBody>
      </p:sp>
      <p:sp>
        <p:nvSpPr>
          <p:cNvPr id="21" name="Text 19"/>
          <p:cNvSpPr/>
          <p:nvPr/>
        </p:nvSpPr>
        <p:spPr>
          <a:xfrm>
            <a:off x="711101" y="3469928"/>
            <a:ext cx="64972" cy="159990"/>
          </a:xfrm>
          <a:prstGeom prst="rect">
            <a:avLst/>
          </a:prstGeom>
          <a:noFill/>
          <a:ln/>
        </p:spPr>
        <p:txBody>
          <a:bodyPr wrap="square" lIns="0" tIns="0" rIns="0" bIns="0" rtlCol="0" anchor="t"/>
          <a:lstStyle/>
          <a:p>
            <a:pPr marL="0" indent="0" algn="l">
              <a:lnSpc>
                <a:spcPts val="1260"/>
              </a:lnSpc>
              <a:buNone/>
            </a:pPr>
            <a:r>
              <a:rPr lang="en-US" sz="900" b="1" dirty="0">
                <a:solidFill>
                  <a:srgbClr val="FFFFFF"/>
                </a:solidFill>
                <a:latin typeface="Arial" pitchFamily="34" charset="0"/>
                <a:ea typeface="Arial" pitchFamily="34" charset="-122"/>
                <a:cs typeface="Arial" pitchFamily="34" charset="-120"/>
              </a:rPr>
              <a:t>4</a:t>
            </a:r>
            <a:endParaRPr lang="en-US" sz="900" dirty="0"/>
          </a:p>
        </p:txBody>
      </p:sp>
      <p:sp>
        <p:nvSpPr>
          <p:cNvPr id="22" name="Text 20"/>
          <p:cNvSpPr/>
          <p:nvPr/>
        </p:nvSpPr>
        <p:spPr>
          <a:xfrm>
            <a:off x="933450" y="3469928"/>
            <a:ext cx="1283205" cy="159990"/>
          </a:xfrm>
          <a:prstGeom prst="rect">
            <a:avLst/>
          </a:prstGeom>
          <a:noFill/>
          <a:ln/>
        </p:spPr>
        <p:txBody>
          <a:bodyPr wrap="square" lIns="0" tIns="0" rIns="0" bIns="0" rtlCol="0" anchor="t"/>
          <a:lstStyle/>
          <a:p>
            <a:pPr marL="0" indent="0" algn="l">
              <a:lnSpc>
                <a:spcPts val="1260"/>
              </a:lnSpc>
              <a:buNone/>
            </a:pPr>
            <a:r>
              <a:rPr lang="en-US" sz="900" dirty="0">
                <a:solidFill>
                  <a:srgbClr val="0D004D"/>
                </a:solidFill>
                <a:latin typeface="Arial" pitchFamily="34" charset="0"/>
                <a:ea typeface="Arial" pitchFamily="34" charset="-122"/>
                <a:cs typeface="Arial" pitchFamily="34" charset="-120"/>
              </a:rPr>
              <a:t>Injects result into context</a:t>
            </a:r>
            <a:endParaRPr lang="en-US" sz="900" dirty="0"/>
          </a:p>
        </p:txBody>
      </p:sp>
      <p:sp>
        <p:nvSpPr>
          <p:cNvPr id="23" name="Text 21"/>
          <p:cNvSpPr/>
          <p:nvPr/>
        </p:nvSpPr>
        <p:spPr>
          <a:xfrm>
            <a:off x="495300" y="3911947"/>
            <a:ext cx="3790950" cy="521791"/>
          </a:xfrm>
          <a:prstGeom prst="roundRect">
            <a:avLst>
              <a:gd name="adj" fmla="val 11683"/>
            </a:avLst>
          </a:prstGeom>
          <a:solidFill>
            <a:srgbClr val="E8E4F0"/>
          </a:solidFill>
          <a:ln/>
        </p:spPr>
        <p:txBody>
          <a:bodyPr wrap="square" rtlCol="0" anchor="ctr"/>
          <a:lstStyle/>
          <a:p>
            <a:pPr marL="0" indent="0">
              <a:buNone/>
            </a:pPr>
            <a:endParaRPr lang="en-US" dirty="0"/>
          </a:p>
        </p:txBody>
      </p:sp>
      <p:sp>
        <p:nvSpPr>
          <p:cNvPr id="24" name="Text 22"/>
          <p:cNvSpPr/>
          <p:nvPr/>
        </p:nvSpPr>
        <p:spPr>
          <a:xfrm>
            <a:off x="590550" y="4007197"/>
            <a:ext cx="3672459" cy="146596"/>
          </a:xfrm>
          <a:prstGeom prst="rect">
            <a:avLst/>
          </a:prstGeom>
          <a:noFill/>
          <a:ln/>
        </p:spPr>
        <p:txBody>
          <a:bodyPr wrap="square" lIns="0" tIns="0" rIns="0" bIns="0" rtlCol="0" anchor="t"/>
          <a:lstStyle/>
          <a:p>
            <a:pPr marL="0" indent="0" algn="l">
              <a:lnSpc>
                <a:spcPts val="1155"/>
              </a:lnSpc>
              <a:buNone/>
            </a:pPr>
            <a:r>
              <a:rPr lang="en-US" sz="825" b="1" dirty="0">
                <a:solidFill>
                  <a:srgbClr val="0D004D"/>
                </a:solidFill>
                <a:latin typeface="Arial" pitchFamily="34" charset="0"/>
                <a:ea typeface="Arial" pitchFamily="34" charset="-122"/>
                <a:cs typeface="Arial" pitchFamily="34" charset="-120"/>
              </a:rPr>
              <a:t>Pro:</a:t>
            </a:r>
            <a:r>
              <a:rPr lang="en-US" sz="825" dirty="0">
                <a:solidFill>
                  <a:srgbClr val="0D004D"/>
                </a:solidFill>
                <a:latin typeface="Arial" pitchFamily="34" charset="0"/>
                <a:ea typeface="Arial" pitchFamily="34" charset="-122"/>
                <a:cs typeface="Arial" pitchFamily="34" charset="-120"/>
              </a:rPr>
              <a:t> Agent controls what it needs</a:t>
            </a:r>
            <a:endParaRPr lang="en-US" sz="825" dirty="0"/>
          </a:p>
        </p:txBody>
      </p:sp>
      <p:sp>
        <p:nvSpPr>
          <p:cNvPr id="25" name="Text 23"/>
          <p:cNvSpPr/>
          <p:nvPr/>
        </p:nvSpPr>
        <p:spPr>
          <a:xfrm>
            <a:off x="590550" y="4191893"/>
            <a:ext cx="3672459" cy="146596"/>
          </a:xfrm>
          <a:prstGeom prst="rect">
            <a:avLst/>
          </a:prstGeom>
          <a:noFill/>
          <a:ln/>
        </p:spPr>
        <p:txBody>
          <a:bodyPr wrap="square" lIns="0" tIns="0" rIns="0" bIns="0" rtlCol="0" anchor="t"/>
          <a:lstStyle/>
          <a:p>
            <a:pPr marL="0" indent="0" algn="l">
              <a:lnSpc>
                <a:spcPts val="1155"/>
              </a:lnSpc>
              <a:spcBef>
                <a:spcPts val="300"/>
              </a:spcBef>
              <a:buNone/>
            </a:pPr>
            <a:r>
              <a:rPr lang="en-US" sz="825" b="1" dirty="0">
                <a:solidFill>
                  <a:srgbClr val="0D004D"/>
                </a:solidFill>
                <a:latin typeface="Arial" pitchFamily="34" charset="0"/>
                <a:ea typeface="Arial" pitchFamily="34" charset="-122"/>
                <a:cs typeface="Arial" pitchFamily="34" charset="-120"/>
              </a:rPr>
              <a:t>Con:</a:t>
            </a:r>
            <a:r>
              <a:rPr lang="en-US" sz="825" dirty="0">
                <a:solidFill>
                  <a:srgbClr val="0D004D"/>
                </a:solidFill>
                <a:latin typeface="Arial" pitchFamily="34" charset="0"/>
                <a:ea typeface="Arial" pitchFamily="34" charset="-122"/>
                <a:cs typeface="Arial" pitchFamily="34" charset="-120"/>
              </a:rPr>
              <a:t> Requires tool-calling capability</a:t>
            </a:r>
            <a:endParaRPr lang="en-US" sz="825" dirty="0"/>
          </a:p>
        </p:txBody>
      </p:sp>
      <p:sp>
        <p:nvSpPr>
          <p:cNvPr id="26" name="Text 24"/>
          <p:cNvSpPr/>
          <p:nvPr/>
        </p:nvSpPr>
        <p:spPr>
          <a:xfrm>
            <a:off x="4667250" y="1488728"/>
            <a:ext cx="4171950" cy="3135511"/>
          </a:xfrm>
          <a:prstGeom prst="roundRect">
            <a:avLst>
              <a:gd name="adj" fmla="val 1944"/>
            </a:avLst>
          </a:prstGeom>
          <a:solidFill>
            <a:srgbClr val="E8F7F7"/>
          </a:solidFill>
          <a:ln/>
        </p:spPr>
        <p:txBody>
          <a:bodyPr wrap="square" rtlCol="0" anchor="ctr"/>
          <a:lstStyle/>
          <a:p>
            <a:pPr marL="0" indent="0">
              <a:buNone/>
            </a:pPr>
            <a:endParaRPr lang="en-US" dirty="0"/>
          </a:p>
        </p:txBody>
      </p:sp>
      <p:sp>
        <p:nvSpPr>
          <p:cNvPr id="27" name="Shape 25"/>
          <p:cNvSpPr/>
          <p:nvPr/>
        </p:nvSpPr>
        <p:spPr>
          <a:xfrm>
            <a:off x="4667250" y="1507778"/>
            <a:ext cx="4171950" cy="0"/>
          </a:xfrm>
          <a:prstGeom prst="line">
            <a:avLst/>
          </a:prstGeom>
          <a:noFill/>
          <a:ln w="38100">
            <a:solidFill>
              <a:srgbClr val="56E2E1"/>
            </a:solidFill>
            <a:prstDash val="solid"/>
          </a:ln>
        </p:spPr>
        <p:txBody>
          <a:bodyPr/>
          <a:lstStyle/>
          <a:p>
            <a:endParaRPr lang="en-US"/>
          </a:p>
        </p:txBody>
      </p:sp>
      <p:sp>
        <p:nvSpPr>
          <p:cNvPr id="28" name="Text 26"/>
          <p:cNvSpPr/>
          <p:nvPr/>
        </p:nvSpPr>
        <p:spPr>
          <a:xfrm>
            <a:off x="4857750" y="1717328"/>
            <a:ext cx="1943100" cy="211634"/>
          </a:xfrm>
          <a:prstGeom prst="rect">
            <a:avLst/>
          </a:prstGeom>
          <a:noFill/>
          <a:ln/>
        </p:spPr>
        <p:txBody>
          <a:bodyPr wrap="square" lIns="0" tIns="0" rIns="0" bIns="0" rtlCol="0" anchor="t"/>
          <a:lstStyle/>
          <a:p>
            <a:pPr marL="0" indent="0" algn="l">
              <a:lnSpc>
                <a:spcPts val="1667"/>
              </a:lnSpc>
              <a:buNone/>
            </a:pPr>
            <a:r>
              <a:rPr lang="en-US" sz="1500" b="1" dirty="0">
                <a:solidFill>
                  <a:srgbClr val="3CBCBB"/>
                </a:solidFill>
                <a:latin typeface="Arial" pitchFamily="34" charset="0"/>
                <a:ea typeface="Arial" pitchFamily="34" charset="-122"/>
                <a:cs typeface="Arial" pitchFamily="34" charset="-120"/>
              </a:rPr>
              <a:t>Proactive Recall</a:t>
            </a:r>
            <a:endParaRPr lang="en-US" sz="1500" dirty="0"/>
          </a:p>
        </p:txBody>
      </p:sp>
      <p:sp>
        <p:nvSpPr>
          <p:cNvPr id="29" name="Text 27"/>
          <p:cNvSpPr/>
          <p:nvPr/>
        </p:nvSpPr>
        <p:spPr>
          <a:xfrm>
            <a:off x="4857750" y="2043261"/>
            <a:ext cx="3866769" cy="173236"/>
          </a:xfrm>
          <a:prstGeom prst="rect">
            <a:avLst/>
          </a:prstGeom>
          <a:noFill/>
          <a:ln/>
        </p:spPr>
        <p:txBody>
          <a:bodyPr wrap="square" lIns="0" tIns="0" rIns="0" bIns="0" rtlCol="0" anchor="t"/>
          <a:lstStyle/>
          <a:p>
            <a:pPr marL="0" indent="0" algn="l">
              <a:lnSpc>
                <a:spcPts val="1365"/>
              </a:lnSpc>
              <a:buNone/>
            </a:pPr>
            <a:r>
              <a:rPr lang="en-US" sz="975" i="1" dirty="0">
                <a:solidFill>
                  <a:srgbClr val="5A5775"/>
                </a:solidFill>
                <a:latin typeface="Arial" pitchFamily="34" charset="0"/>
                <a:ea typeface="Arial" pitchFamily="34" charset="-122"/>
                <a:cs typeface="Arial" pitchFamily="34" charset="-120"/>
              </a:rPr>
              <a:t>"System pre-fetches before the LLM sees query"</a:t>
            </a:r>
            <a:endParaRPr lang="en-US" sz="975" dirty="0"/>
          </a:p>
        </p:txBody>
      </p:sp>
      <p:sp>
        <p:nvSpPr>
          <p:cNvPr id="30" name="Text 28"/>
          <p:cNvSpPr/>
          <p:nvPr/>
        </p:nvSpPr>
        <p:spPr>
          <a:xfrm>
            <a:off x="4857750" y="2330797"/>
            <a:ext cx="3790950" cy="1466850"/>
          </a:xfrm>
          <a:prstGeom prst="roundRect">
            <a:avLst>
              <a:gd name="adj" fmla="val 4156"/>
            </a:avLst>
          </a:prstGeom>
          <a:solidFill>
            <a:srgbClr val="FFFFFF"/>
          </a:solidFill>
          <a:ln/>
        </p:spPr>
        <p:txBody>
          <a:bodyPr wrap="square" rtlCol="0" anchor="ctr"/>
          <a:lstStyle/>
          <a:p>
            <a:pPr marL="0" indent="0">
              <a:buNone/>
            </a:pPr>
            <a:endParaRPr lang="en-US" dirty="0"/>
          </a:p>
        </p:txBody>
      </p:sp>
      <p:sp>
        <p:nvSpPr>
          <p:cNvPr id="31" name="Text 29"/>
          <p:cNvSpPr/>
          <p:nvPr/>
        </p:nvSpPr>
        <p:spPr>
          <a:xfrm>
            <a:off x="4991100" y="2464147"/>
            <a:ext cx="228600" cy="228600"/>
          </a:xfrm>
          <a:prstGeom prst="roundRect">
            <a:avLst>
              <a:gd name="adj" fmla="val 66600000"/>
            </a:avLst>
          </a:prstGeom>
          <a:solidFill>
            <a:srgbClr val="56E2E1"/>
          </a:solidFill>
          <a:ln/>
        </p:spPr>
        <p:txBody>
          <a:bodyPr wrap="square" rtlCol="0" anchor="ctr"/>
          <a:lstStyle/>
          <a:p>
            <a:pPr marL="0" indent="0">
              <a:buNone/>
            </a:pPr>
            <a:endParaRPr lang="en-US" dirty="0"/>
          </a:p>
        </p:txBody>
      </p:sp>
      <p:sp>
        <p:nvSpPr>
          <p:cNvPr id="32" name="Text 30"/>
          <p:cNvSpPr/>
          <p:nvPr/>
        </p:nvSpPr>
        <p:spPr>
          <a:xfrm>
            <a:off x="5073551" y="2498378"/>
            <a:ext cx="64972" cy="159990"/>
          </a:xfrm>
          <a:prstGeom prst="rect">
            <a:avLst/>
          </a:prstGeom>
          <a:noFill/>
          <a:ln/>
        </p:spPr>
        <p:txBody>
          <a:bodyPr wrap="square" lIns="0" tIns="0" rIns="0" bIns="0" rtlCol="0" anchor="t"/>
          <a:lstStyle/>
          <a:p>
            <a:pPr marL="0" indent="0" algn="l">
              <a:lnSpc>
                <a:spcPts val="1260"/>
              </a:lnSpc>
              <a:buNone/>
            </a:pPr>
            <a:r>
              <a:rPr lang="en-US" sz="900" b="1" dirty="0">
                <a:solidFill>
                  <a:srgbClr val="0D004D"/>
                </a:solidFill>
                <a:latin typeface="Arial" pitchFamily="34" charset="0"/>
                <a:ea typeface="Arial" pitchFamily="34" charset="-122"/>
                <a:cs typeface="Arial" pitchFamily="34" charset="-120"/>
              </a:rPr>
              <a:t>1</a:t>
            </a:r>
            <a:endParaRPr lang="en-US" sz="900" dirty="0"/>
          </a:p>
        </p:txBody>
      </p:sp>
      <p:sp>
        <p:nvSpPr>
          <p:cNvPr id="33" name="Text 31"/>
          <p:cNvSpPr/>
          <p:nvPr/>
        </p:nvSpPr>
        <p:spPr>
          <a:xfrm>
            <a:off x="5295900" y="2498378"/>
            <a:ext cx="952423" cy="159990"/>
          </a:xfrm>
          <a:prstGeom prst="rect">
            <a:avLst/>
          </a:prstGeom>
          <a:noFill/>
          <a:ln/>
        </p:spPr>
        <p:txBody>
          <a:bodyPr wrap="square" lIns="0" tIns="0" rIns="0" bIns="0" rtlCol="0" anchor="t"/>
          <a:lstStyle/>
          <a:p>
            <a:pPr marL="0" indent="0" algn="l">
              <a:lnSpc>
                <a:spcPts val="1260"/>
              </a:lnSpc>
              <a:buNone/>
            </a:pPr>
            <a:r>
              <a:rPr lang="en-US" sz="900" dirty="0">
                <a:solidFill>
                  <a:srgbClr val="0D004D"/>
                </a:solidFill>
                <a:latin typeface="Arial" pitchFamily="34" charset="0"/>
                <a:ea typeface="Arial" pitchFamily="34" charset="-122"/>
                <a:cs typeface="Arial" pitchFamily="34" charset="-120"/>
              </a:rPr>
              <a:t>User query arrives</a:t>
            </a:r>
            <a:endParaRPr lang="en-US" sz="900" dirty="0"/>
          </a:p>
        </p:txBody>
      </p:sp>
      <p:sp>
        <p:nvSpPr>
          <p:cNvPr id="34" name="Text 32"/>
          <p:cNvSpPr/>
          <p:nvPr/>
        </p:nvSpPr>
        <p:spPr>
          <a:xfrm>
            <a:off x="4991100" y="2787997"/>
            <a:ext cx="228600" cy="228600"/>
          </a:xfrm>
          <a:prstGeom prst="roundRect">
            <a:avLst>
              <a:gd name="adj" fmla="val 66600000"/>
            </a:avLst>
          </a:prstGeom>
          <a:solidFill>
            <a:srgbClr val="56E2E1"/>
          </a:solidFill>
          <a:ln/>
        </p:spPr>
        <p:txBody>
          <a:bodyPr wrap="square" rtlCol="0" anchor="ctr"/>
          <a:lstStyle/>
          <a:p>
            <a:pPr marL="0" indent="0">
              <a:buNone/>
            </a:pPr>
            <a:endParaRPr lang="en-US" dirty="0"/>
          </a:p>
        </p:txBody>
      </p:sp>
      <p:sp>
        <p:nvSpPr>
          <p:cNvPr id="35" name="Text 33"/>
          <p:cNvSpPr/>
          <p:nvPr/>
        </p:nvSpPr>
        <p:spPr>
          <a:xfrm>
            <a:off x="5073551" y="2822228"/>
            <a:ext cx="64972" cy="159990"/>
          </a:xfrm>
          <a:prstGeom prst="rect">
            <a:avLst/>
          </a:prstGeom>
          <a:noFill/>
          <a:ln/>
        </p:spPr>
        <p:txBody>
          <a:bodyPr wrap="square" lIns="0" tIns="0" rIns="0" bIns="0" rtlCol="0" anchor="t"/>
          <a:lstStyle/>
          <a:p>
            <a:pPr marL="0" indent="0" algn="l">
              <a:lnSpc>
                <a:spcPts val="1260"/>
              </a:lnSpc>
              <a:buNone/>
            </a:pPr>
            <a:r>
              <a:rPr lang="en-US" sz="900" b="1" dirty="0">
                <a:solidFill>
                  <a:srgbClr val="0D004D"/>
                </a:solidFill>
                <a:latin typeface="Arial" pitchFamily="34" charset="0"/>
                <a:ea typeface="Arial" pitchFamily="34" charset="-122"/>
                <a:cs typeface="Arial" pitchFamily="34" charset="-120"/>
              </a:rPr>
              <a:t>2</a:t>
            </a:r>
            <a:endParaRPr lang="en-US" sz="900" dirty="0"/>
          </a:p>
        </p:txBody>
      </p:sp>
      <p:sp>
        <p:nvSpPr>
          <p:cNvPr id="36" name="Text 34"/>
          <p:cNvSpPr/>
          <p:nvPr/>
        </p:nvSpPr>
        <p:spPr>
          <a:xfrm>
            <a:off x="5295900" y="2822228"/>
            <a:ext cx="1917900" cy="159990"/>
          </a:xfrm>
          <a:prstGeom prst="rect">
            <a:avLst/>
          </a:prstGeom>
          <a:noFill/>
          <a:ln/>
        </p:spPr>
        <p:txBody>
          <a:bodyPr wrap="square" lIns="0" tIns="0" rIns="0" bIns="0" rtlCol="0" anchor="t"/>
          <a:lstStyle/>
          <a:p>
            <a:pPr marL="0" indent="0" algn="l">
              <a:lnSpc>
                <a:spcPts val="1260"/>
              </a:lnSpc>
              <a:buNone/>
            </a:pPr>
            <a:r>
              <a:rPr lang="en-US" sz="900" b="1" dirty="0">
                <a:solidFill>
                  <a:srgbClr val="0D004D"/>
                </a:solidFill>
                <a:latin typeface="Arial" pitchFamily="34" charset="0"/>
                <a:ea typeface="Arial" pitchFamily="34" charset="-122"/>
                <a:cs typeface="Arial" pitchFamily="34" charset="-120"/>
              </a:rPr>
              <a:t>Pre-processor</a:t>
            </a:r>
            <a:r>
              <a:rPr lang="en-US" sz="900" dirty="0">
                <a:solidFill>
                  <a:srgbClr val="0D004D"/>
                </a:solidFill>
                <a:latin typeface="Arial" pitchFamily="34" charset="0"/>
                <a:ea typeface="Arial" pitchFamily="34" charset="-122"/>
                <a:cs typeface="Arial" pitchFamily="34" charset="-120"/>
              </a:rPr>
              <a:t> runs similarity search</a:t>
            </a:r>
            <a:endParaRPr lang="en-US" sz="900" dirty="0"/>
          </a:p>
        </p:txBody>
      </p:sp>
      <p:sp>
        <p:nvSpPr>
          <p:cNvPr id="37" name="Text 35"/>
          <p:cNvSpPr/>
          <p:nvPr/>
        </p:nvSpPr>
        <p:spPr>
          <a:xfrm>
            <a:off x="4991100" y="3111847"/>
            <a:ext cx="228600" cy="228600"/>
          </a:xfrm>
          <a:prstGeom prst="roundRect">
            <a:avLst>
              <a:gd name="adj" fmla="val 66600000"/>
            </a:avLst>
          </a:prstGeom>
          <a:solidFill>
            <a:srgbClr val="56E2E1"/>
          </a:solidFill>
          <a:ln/>
        </p:spPr>
        <p:txBody>
          <a:bodyPr wrap="square" rtlCol="0" anchor="ctr"/>
          <a:lstStyle/>
          <a:p>
            <a:pPr marL="0" indent="0">
              <a:buNone/>
            </a:pPr>
            <a:endParaRPr lang="en-US" dirty="0"/>
          </a:p>
        </p:txBody>
      </p:sp>
      <p:sp>
        <p:nvSpPr>
          <p:cNvPr id="38" name="Text 36"/>
          <p:cNvSpPr/>
          <p:nvPr/>
        </p:nvSpPr>
        <p:spPr>
          <a:xfrm>
            <a:off x="5073551" y="3146078"/>
            <a:ext cx="64972" cy="159990"/>
          </a:xfrm>
          <a:prstGeom prst="rect">
            <a:avLst/>
          </a:prstGeom>
          <a:noFill/>
          <a:ln/>
        </p:spPr>
        <p:txBody>
          <a:bodyPr wrap="square" lIns="0" tIns="0" rIns="0" bIns="0" rtlCol="0" anchor="t"/>
          <a:lstStyle/>
          <a:p>
            <a:pPr marL="0" indent="0" algn="l">
              <a:lnSpc>
                <a:spcPts val="1260"/>
              </a:lnSpc>
              <a:buNone/>
            </a:pPr>
            <a:r>
              <a:rPr lang="en-US" sz="900" b="1" dirty="0">
                <a:solidFill>
                  <a:srgbClr val="0D004D"/>
                </a:solidFill>
                <a:latin typeface="Arial" pitchFamily="34" charset="0"/>
                <a:ea typeface="Arial" pitchFamily="34" charset="-122"/>
                <a:cs typeface="Arial" pitchFamily="34" charset="-120"/>
              </a:rPr>
              <a:t>3</a:t>
            </a:r>
            <a:endParaRPr lang="en-US" sz="900" dirty="0"/>
          </a:p>
        </p:txBody>
      </p:sp>
      <p:sp>
        <p:nvSpPr>
          <p:cNvPr id="39" name="Text 37"/>
          <p:cNvSpPr/>
          <p:nvPr/>
        </p:nvSpPr>
        <p:spPr>
          <a:xfrm>
            <a:off x="5295900" y="3146078"/>
            <a:ext cx="2235476" cy="159990"/>
          </a:xfrm>
          <a:prstGeom prst="rect">
            <a:avLst/>
          </a:prstGeom>
          <a:noFill/>
          <a:ln/>
        </p:spPr>
        <p:txBody>
          <a:bodyPr wrap="square" lIns="0" tIns="0" rIns="0" bIns="0" rtlCol="0" anchor="t"/>
          <a:lstStyle/>
          <a:p>
            <a:pPr marL="0" indent="0" algn="l">
              <a:lnSpc>
                <a:spcPts val="1260"/>
              </a:lnSpc>
              <a:buNone/>
            </a:pPr>
            <a:r>
              <a:rPr lang="en-US" sz="900" dirty="0">
                <a:solidFill>
                  <a:srgbClr val="0D004D"/>
                </a:solidFill>
                <a:latin typeface="Arial" pitchFamily="34" charset="0"/>
                <a:ea typeface="Arial" pitchFamily="34" charset="-122"/>
                <a:cs typeface="Arial" pitchFamily="34" charset="-120"/>
              </a:rPr>
              <a:t>Injects snippets via </a:t>
            </a:r>
            <a:r>
              <a:rPr lang="en-US" sz="900" b="1" dirty="0">
                <a:solidFill>
                  <a:srgbClr val="0D004D"/>
                </a:solidFill>
                <a:latin typeface="Arial" pitchFamily="34" charset="0"/>
                <a:ea typeface="Arial" pitchFamily="34" charset="-122"/>
                <a:cs typeface="Arial" pitchFamily="34" charset="-120"/>
              </a:rPr>
              <a:t>preload_memory_tool</a:t>
            </a:r>
            <a:endParaRPr lang="en-US" sz="900" dirty="0"/>
          </a:p>
        </p:txBody>
      </p:sp>
      <p:sp>
        <p:nvSpPr>
          <p:cNvPr id="40" name="Text 38"/>
          <p:cNvSpPr/>
          <p:nvPr/>
        </p:nvSpPr>
        <p:spPr>
          <a:xfrm>
            <a:off x="4991100" y="3435697"/>
            <a:ext cx="228600" cy="228600"/>
          </a:xfrm>
          <a:prstGeom prst="roundRect">
            <a:avLst>
              <a:gd name="adj" fmla="val 66600000"/>
            </a:avLst>
          </a:prstGeom>
          <a:solidFill>
            <a:srgbClr val="56E2E1"/>
          </a:solidFill>
          <a:ln/>
        </p:spPr>
        <p:txBody>
          <a:bodyPr wrap="square" rtlCol="0" anchor="ctr"/>
          <a:lstStyle/>
          <a:p>
            <a:pPr marL="0" indent="0">
              <a:buNone/>
            </a:pPr>
            <a:endParaRPr lang="en-US" dirty="0"/>
          </a:p>
        </p:txBody>
      </p:sp>
      <p:sp>
        <p:nvSpPr>
          <p:cNvPr id="41" name="Text 39"/>
          <p:cNvSpPr/>
          <p:nvPr/>
        </p:nvSpPr>
        <p:spPr>
          <a:xfrm>
            <a:off x="5073551" y="3469928"/>
            <a:ext cx="64972" cy="159990"/>
          </a:xfrm>
          <a:prstGeom prst="rect">
            <a:avLst/>
          </a:prstGeom>
          <a:noFill/>
          <a:ln/>
        </p:spPr>
        <p:txBody>
          <a:bodyPr wrap="square" lIns="0" tIns="0" rIns="0" bIns="0" rtlCol="0" anchor="t"/>
          <a:lstStyle/>
          <a:p>
            <a:pPr marL="0" indent="0" algn="l">
              <a:lnSpc>
                <a:spcPts val="1260"/>
              </a:lnSpc>
              <a:buNone/>
            </a:pPr>
            <a:r>
              <a:rPr lang="en-US" sz="900" b="1" dirty="0">
                <a:solidFill>
                  <a:srgbClr val="0D004D"/>
                </a:solidFill>
                <a:latin typeface="Arial" pitchFamily="34" charset="0"/>
                <a:ea typeface="Arial" pitchFamily="34" charset="-122"/>
                <a:cs typeface="Arial" pitchFamily="34" charset="-120"/>
              </a:rPr>
              <a:t>4</a:t>
            </a:r>
            <a:endParaRPr lang="en-US" sz="900" dirty="0"/>
          </a:p>
        </p:txBody>
      </p:sp>
      <p:sp>
        <p:nvSpPr>
          <p:cNvPr id="42" name="Text 40"/>
          <p:cNvSpPr/>
          <p:nvPr/>
        </p:nvSpPr>
        <p:spPr>
          <a:xfrm>
            <a:off x="5295900" y="3469928"/>
            <a:ext cx="1393415" cy="159990"/>
          </a:xfrm>
          <a:prstGeom prst="rect">
            <a:avLst/>
          </a:prstGeom>
          <a:noFill/>
          <a:ln/>
        </p:spPr>
        <p:txBody>
          <a:bodyPr wrap="square" lIns="0" tIns="0" rIns="0" bIns="0" rtlCol="0" anchor="t"/>
          <a:lstStyle/>
          <a:p>
            <a:pPr marL="0" indent="0" algn="l">
              <a:lnSpc>
                <a:spcPts val="1260"/>
              </a:lnSpc>
              <a:buNone/>
            </a:pPr>
            <a:r>
              <a:rPr lang="en-US" sz="900" dirty="0">
                <a:solidFill>
                  <a:srgbClr val="0D004D"/>
                </a:solidFill>
                <a:latin typeface="Arial" pitchFamily="34" charset="0"/>
                <a:ea typeface="Arial" pitchFamily="34" charset="-122"/>
                <a:cs typeface="Arial" pitchFamily="34" charset="-120"/>
              </a:rPr>
              <a:t>LLM sees enriched context</a:t>
            </a:r>
            <a:endParaRPr lang="en-US" sz="900" dirty="0"/>
          </a:p>
        </p:txBody>
      </p:sp>
      <p:sp>
        <p:nvSpPr>
          <p:cNvPr id="43" name="Text 41"/>
          <p:cNvSpPr/>
          <p:nvPr/>
        </p:nvSpPr>
        <p:spPr>
          <a:xfrm>
            <a:off x="4857750" y="3911947"/>
            <a:ext cx="3790950" cy="521791"/>
          </a:xfrm>
          <a:prstGeom prst="roundRect">
            <a:avLst>
              <a:gd name="adj" fmla="val 11683"/>
            </a:avLst>
          </a:prstGeom>
          <a:solidFill>
            <a:srgbClr val="D4EFEF"/>
          </a:solidFill>
          <a:ln/>
        </p:spPr>
        <p:txBody>
          <a:bodyPr wrap="square" rtlCol="0" anchor="ctr"/>
          <a:lstStyle/>
          <a:p>
            <a:pPr marL="0" indent="0">
              <a:buNone/>
            </a:pPr>
            <a:endParaRPr lang="en-US" dirty="0"/>
          </a:p>
        </p:txBody>
      </p:sp>
      <p:sp>
        <p:nvSpPr>
          <p:cNvPr id="44" name="Text 42"/>
          <p:cNvSpPr/>
          <p:nvPr/>
        </p:nvSpPr>
        <p:spPr>
          <a:xfrm>
            <a:off x="4953000" y="4007197"/>
            <a:ext cx="3672459" cy="146596"/>
          </a:xfrm>
          <a:prstGeom prst="rect">
            <a:avLst/>
          </a:prstGeom>
          <a:noFill/>
          <a:ln/>
        </p:spPr>
        <p:txBody>
          <a:bodyPr wrap="square" lIns="0" tIns="0" rIns="0" bIns="0" rtlCol="0" anchor="t"/>
          <a:lstStyle/>
          <a:p>
            <a:pPr marL="0" indent="0" algn="l">
              <a:lnSpc>
                <a:spcPts val="1155"/>
              </a:lnSpc>
              <a:buNone/>
            </a:pPr>
            <a:r>
              <a:rPr lang="en-US" sz="825" b="1" dirty="0">
                <a:solidFill>
                  <a:srgbClr val="0D004D"/>
                </a:solidFill>
                <a:latin typeface="Arial" pitchFamily="34" charset="0"/>
                <a:ea typeface="Arial" pitchFamily="34" charset="-122"/>
                <a:cs typeface="Arial" pitchFamily="34" charset="-120"/>
              </a:rPr>
              <a:t>Pro:</a:t>
            </a:r>
            <a:r>
              <a:rPr lang="en-US" sz="825" dirty="0">
                <a:solidFill>
                  <a:srgbClr val="0D004D"/>
                </a:solidFill>
                <a:latin typeface="Arial" pitchFamily="34" charset="0"/>
                <a:ea typeface="Arial" pitchFamily="34" charset="-122"/>
                <a:cs typeface="Arial" pitchFamily="34" charset="-120"/>
              </a:rPr>
              <a:t> No tool-call latency, automatic</a:t>
            </a:r>
            <a:endParaRPr lang="en-US" sz="825" dirty="0"/>
          </a:p>
        </p:txBody>
      </p:sp>
      <p:sp>
        <p:nvSpPr>
          <p:cNvPr id="45" name="Text 43"/>
          <p:cNvSpPr/>
          <p:nvPr/>
        </p:nvSpPr>
        <p:spPr>
          <a:xfrm>
            <a:off x="4953000" y="4191893"/>
            <a:ext cx="3672459" cy="146596"/>
          </a:xfrm>
          <a:prstGeom prst="rect">
            <a:avLst/>
          </a:prstGeom>
          <a:noFill/>
          <a:ln/>
        </p:spPr>
        <p:txBody>
          <a:bodyPr wrap="square" lIns="0" tIns="0" rIns="0" bIns="0" rtlCol="0" anchor="t"/>
          <a:lstStyle/>
          <a:p>
            <a:pPr marL="0" indent="0" algn="l">
              <a:lnSpc>
                <a:spcPts val="1155"/>
              </a:lnSpc>
              <a:spcBef>
                <a:spcPts val="300"/>
              </a:spcBef>
              <a:buNone/>
            </a:pPr>
            <a:r>
              <a:rPr lang="en-US" sz="825" b="1" dirty="0">
                <a:solidFill>
                  <a:srgbClr val="0D004D"/>
                </a:solidFill>
                <a:latin typeface="Arial" pitchFamily="34" charset="0"/>
                <a:ea typeface="Arial" pitchFamily="34" charset="-122"/>
                <a:cs typeface="Arial" pitchFamily="34" charset="-120"/>
              </a:rPr>
              <a:t>Con:</a:t>
            </a:r>
            <a:r>
              <a:rPr lang="en-US" sz="825" dirty="0">
                <a:solidFill>
                  <a:srgbClr val="0D004D"/>
                </a:solidFill>
                <a:latin typeface="Arial" pitchFamily="34" charset="0"/>
                <a:ea typeface="Arial" pitchFamily="34" charset="-122"/>
                <a:cs typeface="Arial" pitchFamily="34" charset="-120"/>
              </a:rPr>
              <a:t> May inject irrelevant context</a:t>
            </a:r>
            <a:endParaRPr lang="en-US" sz="825" dirty="0"/>
          </a:p>
        </p:txBody>
      </p:sp>
      <p:sp>
        <p:nvSpPr>
          <p:cNvPr id="46" name="Text 44"/>
          <p:cNvSpPr/>
          <p:nvPr/>
        </p:nvSpPr>
        <p:spPr>
          <a:xfrm>
            <a:off x="381000" y="4781550"/>
            <a:ext cx="2194489" cy="133350"/>
          </a:xfrm>
          <a:prstGeom prst="rect">
            <a:avLst/>
          </a:prstGeom>
          <a:noFill/>
          <a:ln/>
        </p:spPr>
        <p:txBody>
          <a:bodyPr wrap="square" lIns="0" tIns="0" rIns="0" bIns="0" rtlCol="0" anchor="t"/>
          <a:lstStyle/>
          <a:p>
            <a:pPr marL="0" indent="0" algn="l">
              <a:lnSpc>
                <a:spcPts val="1050"/>
              </a:lnSpc>
              <a:buNone/>
            </a:pPr>
            <a:r>
              <a:rPr lang="en-US" sz="750" dirty="0">
                <a:solidFill>
                  <a:srgbClr val="5A5775"/>
                </a:solidFill>
                <a:latin typeface="Arial" pitchFamily="34" charset="0"/>
                <a:ea typeface="Arial" pitchFamily="34" charset="-122"/>
                <a:cs typeface="Arial" pitchFamily="34" charset="-120"/>
              </a:rPr>
              <a:t>Cognizant Engineer Training • Context Engineering</a:t>
            </a:r>
            <a:endParaRPr lang="en-US" sz="75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1000" y="228600"/>
            <a:ext cx="1026021" cy="339030"/>
          </a:xfrm>
          <a:prstGeom prst="roundRect">
            <a:avLst>
              <a:gd name="adj" fmla="val 17981"/>
            </a:avLst>
          </a:prstGeom>
          <a:solidFill>
            <a:srgbClr val="EC8DE2"/>
          </a:solidFill>
          <a:ln/>
        </p:spPr>
        <p:txBody>
          <a:bodyPr wrap="square" rtlCol="0" anchor="ctr"/>
          <a:lstStyle/>
          <a:p>
            <a:pPr marL="0" indent="0">
              <a:buNone/>
            </a:pPr>
            <a:endParaRPr lang="en-US" dirty="0"/>
          </a:p>
        </p:txBody>
      </p:sp>
      <p:sp>
        <p:nvSpPr>
          <p:cNvPr id="3" name="Text 1"/>
          <p:cNvSpPr/>
          <p:nvPr/>
        </p:nvSpPr>
        <p:spPr>
          <a:xfrm>
            <a:off x="533399" y="304800"/>
            <a:ext cx="825381"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PATTERN 3</a:t>
            </a:r>
            <a:endParaRPr lang="en-US" sz="1050" dirty="0"/>
          </a:p>
        </p:txBody>
      </p:sp>
      <p:sp>
        <p:nvSpPr>
          <p:cNvPr id="4" name="Text 2"/>
          <p:cNvSpPr/>
          <p:nvPr/>
        </p:nvSpPr>
        <p:spPr>
          <a:xfrm>
            <a:off x="1559421" y="245715"/>
            <a:ext cx="6714170" cy="304800"/>
          </a:xfrm>
          <a:prstGeom prst="rect">
            <a:avLst/>
          </a:prstGeom>
          <a:noFill/>
          <a:ln/>
        </p:spPr>
        <p:txBody>
          <a:bodyPr wrap="square" lIns="0" tIns="0" rIns="0" bIns="0" rtlCol="0" anchor="t"/>
          <a:lstStyle/>
          <a:p>
            <a:pPr marL="0" indent="0" algn="l">
              <a:lnSpc>
                <a:spcPts val="2400"/>
              </a:lnSpc>
              <a:buNone/>
            </a:pPr>
            <a:r>
              <a:rPr lang="en-US" sz="2400" b="1" dirty="0">
                <a:solidFill>
                  <a:srgbClr val="0D004D"/>
                </a:solidFill>
                <a:latin typeface="Arial" pitchFamily="34" charset="0"/>
                <a:ea typeface="Arial" pitchFamily="34" charset="-122"/>
                <a:cs typeface="Arial" pitchFamily="34" charset="-120"/>
              </a:rPr>
              <a:t>COMPRESS: Reduce Tokens, Retain Meaning</a:t>
            </a:r>
            <a:endParaRPr lang="en-US" sz="2400" dirty="0"/>
          </a:p>
        </p:txBody>
      </p:sp>
      <p:sp>
        <p:nvSpPr>
          <p:cNvPr id="5" name="Text 3"/>
          <p:cNvSpPr/>
          <p:nvPr/>
        </p:nvSpPr>
        <p:spPr>
          <a:xfrm>
            <a:off x="304800" y="1722388"/>
            <a:ext cx="2965201" cy="159990"/>
          </a:xfrm>
          <a:prstGeom prst="rect">
            <a:avLst/>
          </a:prstGeom>
          <a:noFill/>
          <a:ln/>
        </p:spPr>
        <p:txBody>
          <a:bodyPr wrap="square" lIns="0" tIns="0" rIns="0" bIns="0" rtlCol="0" anchor="t"/>
          <a:lstStyle/>
          <a:p>
            <a:pPr marL="0" indent="0" algn="l">
              <a:lnSpc>
                <a:spcPts val="1260"/>
              </a:lnSpc>
              <a:buNone/>
            </a:pPr>
            <a:r>
              <a:rPr lang="en-US" sz="900" b="1" dirty="0">
                <a:solidFill>
                  <a:srgbClr val="5A5775"/>
                </a:solidFill>
                <a:latin typeface="Arial" pitchFamily="34" charset="0"/>
                <a:ea typeface="Arial" pitchFamily="34" charset="-122"/>
                <a:cs typeface="Arial" pitchFamily="34" charset="-120"/>
              </a:rPr>
              <a:t>WHY COMPRESS?</a:t>
            </a:r>
            <a:endParaRPr lang="en-US" sz="900" dirty="0"/>
          </a:p>
        </p:txBody>
      </p:sp>
      <p:sp>
        <p:nvSpPr>
          <p:cNvPr id="6" name="Text 4"/>
          <p:cNvSpPr/>
          <p:nvPr/>
        </p:nvSpPr>
        <p:spPr>
          <a:xfrm>
            <a:off x="304800" y="1977628"/>
            <a:ext cx="2907060" cy="1972866"/>
          </a:xfrm>
          <a:prstGeom prst="roundRect">
            <a:avLst>
              <a:gd name="adj" fmla="val 3090"/>
            </a:avLst>
          </a:prstGeom>
          <a:solidFill>
            <a:srgbClr val="FFF5F8"/>
          </a:solidFill>
          <a:ln/>
        </p:spPr>
        <p:txBody>
          <a:bodyPr wrap="square" rtlCol="0" anchor="ctr"/>
          <a:lstStyle/>
          <a:p>
            <a:pPr marL="0" indent="0">
              <a:buNone/>
            </a:pPr>
            <a:endParaRPr lang="en-US" dirty="0"/>
          </a:p>
        </p:txBody>
      </p:sp>
      <p:sp>
        <p:nvSpPr>
          <p:cNvPr id="7" name="Shape 5"/>
          <p:cNvSpPr/>
          <p:nvPr/>
        </p:nvSpPr>
        <p:spPr>
          <a:xfrm>
            <a:off x="323850" y="1977628"/>
            <a:ext cx="0" cy="1972866"/>
          </a:xfrm>
          <a:prstGeom prst="line">
            <a:avLst/>
          </a:prstGeom>
          <a:noFill/>
          <a:ln w="38100">
            <a:solidFill>
              <a:srgbClr val="EC8DE2"/>
            </a:solidFill>
            <a:prstDash val="solid"/>
          </a:ln>
        </p:spPr>
        <p:txBody>
          <a:bodyPr/>
          <a:lstStyle/>
          <a:p>
            <a:endParaRPr lang="en-US"/>
          </a:p>
        </p:txBody>
      </p:sp>
      <p:sp>
        <p:nvSpPr>
          <p:cNvPr id="8" name="Text 6"/>
          <p:cNvSpPr/>
          <p:nvPr/>
        </p:nvSpPr>
        <p:spPr>
          <a:xfrm>
            <a:off x="476250" y="2110978"/>
            <a:ext cx="2654305" cy="173236"/>
          </a:xfrm>
          <a:prstGeom prst="rect">
            <a:avLst/>
          </a:prstGeom>
          <a:noFill/>
          <a:ln/>
        </p:spPr>
        <p:txBody>
          <a:bodyPr wrap="square" lIns="0" tIns="0" rIns="0" bIns="0" rtlCol="0" anchor="t"/>
          <a:lstStyle/>
          <a:p>
            <a:pPr marL="0" indent="0" algn="l">
              <a:lnSpc>
                <a:spcPts val="1365"/>
              </a:lnSpc>
              <a:buNone/>
            </a:pPr>
            <a:r>
              <a:rPr lang="en-US" sz="975" b="1" dirty="0">
                <a:solidFill>
                  <a:srgbClr val="0D004D"/>
                </a:solidFill>
                <a:latin typeface="Arial" pitchFamily="34" charset="0"/>
                <a:ea typeface="Arial" pitchFamily="34" charset="-122"/>
                <a:cs typeface="Arial" pitchFamily="34" charset="-120"/>
              </a:rPr>
              <a:t>💰 Cost Scales with Tokens</a:t>
            </a:r>
            <a:endParaRPr lang="en-US" sz="975" dirty="0"/>
          </a:p>
        </p:txBody>
      </p:sp>
      <p:sp>
        <p:nvSpPr>
          <p:cNvPr id="9" name="Text 7"/>
          <p:cNvSpPr/>
          <p:nvPr/>
        </p:nvSpPr>
        <p:spPr>
          <a:xfrm>
            <a:off x="476250" y="2312789"/>
            <a:ext cx="2654305" cy="146596"/>
          </a:xfrm>
          <a:prstGeom prst="rect">
            <a:avLst/>
          </a:prstGeom>
          <a:noFill/>
          <a:ln/>
        </p:spPr>
        <p:txBody>
          <a:bodyPr wrap="square" lIns="0" tIns="0" rIns="0" bIns="0" rtlCol="0" anchor="t"/>
          <a:lstStyle/>
          <a:p>
            <a:pPr marL="0" indent="0" algn="l">
              <a:lnSpc>
                <a:spcPts val="1155"/>
              </a:lnSpc>
              <a:spcBef>
                <a:spcPts val="225"/>
              </a:spcBef>
              <a:buNone/>
            </a:pPr>
            <a:r>
              <a:rPr lang="en-US" sz="825" dirty="0">
                <a:solidFill>
                  <a:srgbClr val="5A5775"/>
                </a:solidFill>
                <a:latin typeface="Arial" pitchFamily="34" charset="0"/>
                <a:ea typeface="Arial" pitchFamily="34" charset="-122"/>
                <a:cs typeface="Arial" pitchFamily="34" charset="-120"/>
              </a:rPr>
              <a:t>Every token costs money.</a:t>
            </a:r>
            <a:endParaRPr lang="en-US" sz="825" dirty="0"/>
          </a:p>
        </p:txBody>
      </p:sp>
      <p:sp>
        <p:nvSpPr>
          <p:cNvPr id="10" name="Text 8"/>
          <p:cNvSpPr/>
          <p:nvPr/>
        </p:nvSpPr>
        <p:spPr>
          <a:xfrm>
            <a:off x="476250" y="2554635"/>
            <a:ext cx="2654305" cy="173236"/>
          </a:xfrm>
          <a:prstGeom prst="rect">
            <a:avLst/>
          </a:prstGeom>
          <a:noFill/>
          <a:ln/>
        </p:spPr>
        <p:txBody>
          <a:bodyPr wrap="square" lIns="0" tIns="0" rIns="0" bIns="0" rtlCol="0" anchor="t"/>
          <a:lstStyle/>
          <a:p>
            <a:pPr marL="0" indent="0" algn="l">
              <a:lnSpc>
                <a:spcPts val="1365"/>
              </a:lnSpc>
              <a:buNone/>
            </a:pPr>
            <a:r>
              <a:rPr lang="en-US" sz="975" b="1" dirty="0">
                <a:solidFill>
                  <a:srgbClr val="0D004D"/>
                </a:solidFill>
                <a:latin typeface="Arial" pitchFamily="34" charset="0"/>
                <a:ea typeface="Arial" pitchFamily="34" charset="-122"/>
                <a:cs typeface="Arial" pitchFamily="34" charset="-120"/>
              </a:rPr>
              <a:t>🐌 Latency Increases</a:t>
            </a:r>
            <a:endParaRPr lang="en-US" sz="975" dirty="0"/>
          </a:p>
        </p:txBody>
      </p:sp>
      <p:sp>
        <p:nvSpPr>
          <p:cNvPr id="11" name="Text 9"/>
          <p:cNvSpPr/>
          <p:nvPr/>
        </p:nvSpPr>
        <p:spPr>
          <a:xfrm>
            <a:off x="476250" y="2756446"/>
            <a:ext cx="2654305" cy="146596"/>
          </a:xfrm>
          <a:prstGeom prst="rect">
            <a:avLst/>
          </a:prstGeom>
          <a:noFill/>
          <a:ln/>
        </p:spPr>
        <p:txBody>
          <a:bodyPr wrap="square" lIns="0" tIns="0" rIns="0" bIns="0" rtlCol="0" anchor="t"/>
          <a:lstStyle/>
          <a:p>
            <a:pPr marL="0" indent="0" algn="l">
              <a:lnSpc>
                <a:spcPts val="1155"/>
              </a:lnSpc>
              <a:spcBef>
                <a:spcPts val="225"/>
              </a:spcBef>
              <a:buNone/>
            </a:pPr>
            <a:r>
              <a:rPr lang="en-US" sz="825" dirty="0">
                <a:solidFill>
                  <a:srgbClr val="5A5775"/>
                </a:solidFill>
                <a:latin typeface="Arial" pitchFamily="34" charset="0"/>
                <a:ea typeface="Arial" pitchFamily="34" charset="-122"/>
                <a:cs typeface="Arial" pitchFamily="34" charset="-120"/>
              </a:rPr>
              <a:t>More tokens = longer processing.</a:t>
            </a:r>
            <a:endParaRPr lang="en-US" sz="825" dirty="0"/>
          </a:p>
        </p:txBody>
      </p:sp>
      <p:sp>
        <p:nvSpPr>
          <p:cNvPr id="12" name="Text 10"/>
          <p:cNvSpPr/>
          <p:nvPr/>
        </p:nvSpPr>
        <p:spPr>
          <a:xfrm>
            <a:off x="476250" y="2998291"/>
            <a:ext cx="2654305" cy="173236"/>
          </a:xfrm>
          <a:prstGeom prst="rect">
            <a:avLst/>
          </a:prstGeom>
          <a:noFill/>
          <a:ln/>
        </p:spPr>
        <p:txBody>
          <a:bodyPr wrap="square" lIns="0" tIns="0" rIns="0" bIns="0" rtlCol="0" anchor="t"/>
          <a:lstStyle/>
          <a:p>
            <a:pPr marL="0" indent="0" algn="l">
              <a:lnSpc>
                <a:spcPts val="1365"/>
              </a:lnSpc>
              <a:buNone/>
            </a:pPr>
            <a:r>
              <a:rPr lang="en-US" sz="975" b="1" dirty="0">
                <a:solidFill>
                  <a:srgbClr val="0D004D"/>
                </a:solidFill>
                <a:latin typeface="Arial" pitchFamily="34" charset="0"/>
                <a:ea typeface="Arial" pitchFamily="34" charset="-122"/>
                <a:cs typeface="Arial" pitchFamily="34" charset="-120"/>
              </a:rPr>
              <a:t>📉 Context Rot</a:t>
            </a:r>
            <a:endParaRPr lang="en-US" sz="975" dirty="0"/>
          </a:p>
        </p:txBody>
      </p:sp>
      <p:sp>
        <p:nvSpPr>
          <p:cNvPr id="13" name="Text 11"/>
          <p:cNvSpPr/>
          <p:nvPr/>
        </p:nvSpPr>
        <p:spPr>
          <a:xfrm>
            <a:off x="476250" y="3200102"/>
            <a:ext cx="2654305" cy="146596"/>
          </a:xfrm>
          <a:prstGeom prst="rect">
            <a:avLst/>
          </a:prstGeom>
          <a:noFill/>
          <a:ln/>
        </p:spPr>
        <p:txBody>
          <a:bodyPr wrap="square" lIns="0" tIns="0" rIns="0" bIns="0" rtlCol="0" anchor="t"/>
          <a:lstStyle/>
          <a:p>
            <a:pPr marL="0" indent="0" algn="l">
              <a:lnSpc>
                <a:spcPts val="1155"/>
              </a:lnSpc>
              <a:spcBef>
                <a:spcPts val="225"/>
              </a:spcBef>
              <a:buNone/>
            </a:pPr>
            <a:r>
              <a:rPr lang="en-US" sz="825" dirty="0">
                <a:solidFill>
                  <a:srgbClr val="5A5775"/>
                </a:solidFill>
                <a:latin typeface="Arial" pitchFamily="34" charset="0"/>
                <a:ea typeface="Arial" pitchFamily="34" charset="-122"/>
                <a:cs typeface="Arial" pitchFamily="34" charset="-120"/>
              </a:rPr>
              <a:t>Performance degrades even within limits.</a:t>
            </a:r>
            <a:endParaRPr lang="en-US" sz="825" dirty="0"/>
          </a:p>
        </p:txBody>
      </p:sp>
      <p:sp>
        <p:nvSpPr>
          <p:cNvPr id="14" name="Text 12"/>
          <p:cNvSpPr/>
          <p:nvPr/>
        </p:nvSpPr>
        <p:spPr>
          <a:xfrm>
            <a:off x="476250" y="3480048"/>
            <a:ext cx="2602260" cy="337096"/>
          </a:xfrm>
          <a:prstGeom prst="roundRect">
            <a:avLst>
              <a:gd name="adj" fmla="val 18084"/>
            </a:avLst>
          </a:prstGeom>
          <a:solidFill>
            <a:srgbClr val="0D004D"/>
          </a:solidFill>
          <a:ln/>
        </p:spPr>
        <p:txBody>
          <a:bodyPr wrap="square" rtlCol="0" anchor="ctr"/>
          <a:lstStyle/>
          <a:p>
            <a:pPr marL="0" indent="0">
              <a:buNone/>
            </a:pPr>
            <a:endParaRPr lang="en-US" dirty="0"/>
          </a:p>
        </p:txBody>
      </p:sp>
      <p:sp>
        <p:nvSpPr>
          <p:cNvPr id="15" name="Text 13"/>
          <p:cNvSpPr/>
          <p:nvPr/>
        </p:nvSpPr>
        <p:spPr>
          <a:xfrm>
            <a:off x="547382" y="3575298"/>
            <a:ext cx="2459995" cy="146596"/>
          </a:xfrm>
          <a:prstGeom prst="rect">
            <a:avLst/>
          </a:prstGeom>
          <a:noFill/>
          <a:ln/>
        </p:spPr>
        <p:txBody>
          <a:bodyPr wrap="square" lIns="0" tIns="0" rIns="0" bIns="0" rtlCol="0" anchor="t"/>
          <a:lstStyle/>
          <a:p>
            <a:pPr marL="0" indent="0" algn="ctr">
              <a:lnSpc>
                <a:spcPts val="1155"/>
              </a:lnSpc>
              <a:buNone/>
            </a:pPr>
            <a:r>
              <a:rPr lang="en-US" sz="825" b="1" dirty="0">
                <a:solidFill>
                  <a:srgbClr val="FFFFFF"/>
                </a:solidFill>
                <a:latin typeface="Arial" pitchFamily="34" charset="0"/>
                <a:ea typeface="Arial" pitchFamily="34" charset="-122"/>
                <a:cs typeface="Arial" pitchFamily="34" charset="-120"/>
              </a:rPr>
              <a:t>Claude Code:</a:t>
            </a:r>
            <a:r>
              <a:rPr lang="en-US" sz="825" dirty="0">
                <a:solidFill>
                  <a:srgbClr val="FFFFFF"/>
                </a:solidFill>
                <a:latin typeface="Arial" pitchFamily="34" charset="0"/>
                <a:ea typeface="Arial" pitchFamily="34" charset="-122"/>
                <a:cs typeface="Arial" pitchFamily="34" charset="-120"/>
              </a:rPr>
              <a:t> Auto-compact at 95%</a:t>
            </a:r>
            <a:endParaRPr lang="en-US" sz="825" dirty="0"/>
          </a:p>
        </p:txBody>
      </p:sp>
      <p:sp>
        <p:nvSpPr>
          <p:cNvPr id="16" name="Text 14"/>
          <p:cNvSpPr/>
          <p:nvPr/>
        </p:nvSpPr>
        <p:spPr>
          <a:xfrm>
            <a:off x="3440460" y="1240482"/>
            <a:ext cx="5506715" cy="159990"/>
          </a:xfrm>
          <a:prstGeom prst="rect">
            <a:avLst/>
          </a:prstGeom>
          <a:noFill/>
          <a:ln/>
        </p:spPr>
        <p:txBody>
          <a:bodyPr wrap="square" lIns="0" tIns="0" rIns="0" bIns="0" rtlCol="0" anchor="t"/>
          <a:lstStyle/>
          <a:p>
            <a:pPr marL="0" indent="0" algn="l">
              <a:lnSpc>
                <a:spcPts val="1260"/>
              </a:lnSpc>
              <a:buNone/>
            </a:pPr>
            <a:r>
              <a:rPr lang="en-US" sz="900" b="1" dirty="0">
                <a:solidFill>
                  <a:srgbClr val="5A5775"/>
                </a:solidFill>
                <a:latin typeface="Arial" pitchFamily="34" charset="0"/>
                <a:ea typeface="Arial" pitchFamily="34" charset="-122"/>
                <a:cs typeface="Arial" pitchFamily="34" charset="-120"/>
              </a:rPr>
              <a:t>COMPRESSION STRATEGIES</a:t>
            </a:r>
            <a:endParaRPr lang="en-US" sz="900" dirty="0"/>
          </a:p>
        </p:txBody>
      </p:sp>
      <p:sp>
        <p:nvSpPr>
          <p:cNvPr id="17" name="Text 15"/>
          <p:cNvSpPr/>
          <p:nvPr/>
        </p:nvSpPr>
        <p:spPr>
          <a:xfrm>
            <a:off x="3440460" y="1476673"/>
            <a:ext cx="5398740" cy="681782"/>
          </a:xfrm>
          <a:prstGeom prst="roundRect">
            <a:avLst>
              <a:gd name="adj" fmla="val 8941"/>
            </a:avLst>
          </a:prstGeom>
          <a:solidFill>
            <a:srgbClr val="F8F7FA"/>
          </a:solidFill>
          <a:ln/>
        </p:spPr>
        <p:txBody>
          <a:bodyPr wrap="square" rtlCol="0" anchor="ctr"/>
          <a:lstStyle/>
          <a:p>
            <a:pPr marL="0" indent="0">
              <a:buNone/>
            </a:pPr>
            <a:endParaRPr lang="en-US" dirty="0"/>
          </a:p>
        </p:txBody>
      </p:sp>
      <p:sp>
        <p:nvSpPr>
          <p:cNvPr id="18" name="Text 16"/>
          <p:cNvSpPr/>
          <p:nvPr/>
        </p:nvSpPr>
        <p:spPr>
          <a:xfrm>
            <a:off x="3535710" y="1634728"/>
            <a:ext cx="418802" cy="365671"/>
          </a:xfrm>
          <a:prstGeom prst="roundRect">
            <a:avLst>
              <a:gd name="adj" fmla="val 16671"/>
            </a:avLst>
          </a:prstGeom>
          <a:solidFill>
            <a:srgbClr val="7950E2"/>
          </a:solidFill>
          <a:ln/>
        </p:spPr>
        <p:txBody>
          <a:bodyPr wrap="square" rtlCol="0" anchor="ctr"/>
          <a:lstStyle/>
          <a:p>
            <a:pPr marL="0" indent="0">
              <a:buNone/>
            </a:pPr>
            <a:endParaRPr lang="en-US" dirty="0"/>
          </a:p>
        </p:txBody>
      </p:sp>
      <p:sp>
        <p:nvSpPr>
          <p:cNvPr id="19" name="Text 17"/>
          <p:cNvSpPr/>
          <p:nvPr/>
        </p:nvSpPr>
        <p:spPr>
          <a:xfrm>
            <a:off x="3650010" y="1710928"/>
            <a:ext cx="194006" cy="213271"/>
          </a:xfrm>
          <a:prstGeom prst="rect">
            <a:avLst/>
          </a:prstGeom>
          <a:noFill/>
          <a:ln/>
        </p:spPr>
        <p:txBody>
          <a:bodyPr wrap="square" lIns="0" tIns="0" rIns="0" bIns="0" rtlCol="0" anchor="t"/>
          <a:lstStyle/>
          <a:p>
            <a:pPr marL="0" indent="0" algn="l">
              <a:lnSpc>
                <a:spcPts val="1680"/>
              </a:lnSpc>
              <a:buNone/>
            </a:pPr>
            <a:r>
              <a:rPr lang="en-US" sz="1200" dirty="0">
                <a:solidFill>
                  <a:srgbClr val="FFFFFF"/>
                </a:solidFill>
                <a:latin typeface="Arial" pitchFamily="34" charset="0"/>
                <a:ea typeface="Arial" pitchFamily="34" charset="-122"/>
                <a:cs typeface="Arial" pitchFamily="34" charset="-120"/>
              </a:rPr>
              <a:t>📚</a:t>
            </a:r>
            <a:endParaRPr lang="en-US" sz="1200" dirty="0"/>
          </a:p>
        </p:txBody>
      </p:sp>
      <p:sp>
        <p:nvSpPr>
          <p:cNvPr id="20" name="Text 18"/>
          <p:cNvSpPr/>
          <p:nvPr/>
        </p:nvSpPr>
        <p:spPr>
          <a:xfrm>
            <a:off x="4068812" y="1571923"/>
            <a:ext cx="4768641" cy="173236"/>
          </a:xfrm>
          <a:prstGeom prst="rect">
            <a:avLst/>
          </a:prstGeom>
          <a:noFill/>
          <a:ln/>
        </p:spPr>
        <p:txBody>
          <a:bodyPr wrap="square" lIns="0" tIns="0" rIns="0" bIns="0" rtlCol="0" anchor="t"/>
          <a:lstStyle/>
          <a:p>
            <a:pPr marL="0" indent="0" algn="l">
              <a:lnSpc>
                <a:spcPts val="1365"/>
              </a:lnSpc>
              <a:buNone/>
            </a:pPr>
            <a:r>
              <a:rPr lang="en-US" sz="975" b="1" dirty="0">
                <a:solidFill>
                  <a:srgbClr val="0D004D"/>
                </a:solidFill>
                <a:latin typeface="Arial" pitchFamily="34" charset="0"/>
                <a:ea typeface="Arial" pitchFamily="34" charset="-122"/>
                <a:cs typeface="Arial" pitchFamily="34" charset="-120"/>
              </a:rPr>
              <a:t>Recursive Summarization</a:t>
            </a:r>
            <a:endParaRPr lang="en-US" sz="975" dirty="0"/>
          </a:p>
        </p:txBody>
      </p:sp>
      <p:sp>
        <p:nvSpPr>
          <p:cNvPr id="21" name="Text 19"/>
          <p:cNvSpPr/>
          <p:nvPr/>
        </p:nvSpPr>
        <p:spPr>
          <a:xfrm>
            <a:off x="4068812" y="1916609"/>
            <a:ext cx="4768641" cy="146596"/>
          </a:xfrm>
          <a:prstGeom prst="rect">
            <a:avLst/>
          </a:prstGeom>
          <a:noFill/>
          <a:ln/>
        </p:spPr>
        <p:txBody>
          <a:bodyPr wrap="square" lIns="0" tIns="0" rIns="0" bIns="0" rtlCol="0" anchor="t"/>
          <a:lstStyle/>
          <a:p>
            <a:pPr marL="0" indent="0" algn="l">
              <a:lnSpc>
                <a:spcPts val="1155"/>
              </a:lnSpc>
              <a:spcBef>
                <a:spcPts val="150"/>
              </a:spcBef>
              <a:buNone/>
            </a:pPr>
            <a:r>
              <a:rPr lang="en-US" sz="825" dirty="0">
                <a:solidFill>
                  <a:srgbClr val="5A5775"/>
                </a:solidFill>
                <a:latin typeface="Arial" pitchFamily="34" charset="0"/>
                <a:ea typeface="Arial" pitchFamily="34" charset="-122"/>
                <a:cs typeface="Arial" pitchFamily="34" charset="-120"/>
              </a:rPr>
              <a:t>Summaries of summaries for compact hierarchies.</a:t>
            </a:r>
            <a:endParaRPr lang="en-US" sz="825" dirty="0"/>
          </a:p>
        </p:txBody>
      </p:sp>
      <p:sp>
        <p:nvSpPr>
          <p:cNvPr id="22" name="Text 20"/>
          <p:cNvSpPr/>
          <p:nvPr/>
        </p:nvSpPr>
        <p:spPr>
          <a:xfrm>
            <a:off x="3440460" y="2234654"/>
            <a:ext cx="5398740" cy="681782"/>
          </a:xfrm>
          <a:prstGeom prst="roundRect">
            <a:avLst>
              <a:gd name="adj" fmla="val 8941"/>
            </a:avLst>
          </a:prstGeom>
          <a:solidFill>
            <a:srgbClr val="F8F7FA"/>
          </a:solidFill>
          <a:ln/>
        </p:spPr>
        <p:txBody>
          <a:bodyPr wrap="square" rtlCol="0" anchor="ctr"/>
          <a:lstStyle/>
          <a:p>
            <a:pPr marL="0" indent="0">
              <a:buNone/>
            </a:pPr>
            <a:endParaRPr lang="en-US" dirty="0"/>
          </a:p>
        </p:txBody>
      </p:sp>
      <p:sp>
        <p:nvSpPr>
          <p:cNvPr id="23" name="Text 21"/>
          <p:cNvSpPr/>
          <p:nvPr/>
        </p:nvSpPr>
        <p:spPr>
          <a:xfrm>
            <a:off x="3535710" y="2392710"/>
            <a:ext cx="418802" cy="365671"/>
          </a:xfrm>
          <a:prstGeom prst="roundRect">
            <a:avLst>
              <a:gd name="adj" fmla="val 16671"/>
            </a:avLst>
          </a:prstGeom>
          <a:solidFill>
            <a:srgbClr val="56E2E1"/>
          </a:solidFill>
          <a:ln/>
        </p:spPr>
        <p:txBody>
          <a:bodyPr wrap="square" rtlCol="0" anchor="ctr"/>
          <a:lstStyle/>
          <a:p>
            <a:pPr marL="0" indent="0">
              <a:buNone/>
            </a:pPr>
            <a:endParaRPr lang="en-US" dirty="0"/>
          </a:p>
        </p:txBody>
      </p:sp>
      <p:sp>
        <p:nvSpPr>
          <p:cNvPr id="24" name="Text 22"/>
          <p:cNvSpPr/>
          <p:nvPr/>
        </p:nvSpPr>
        <p:spPr>
          <a:xfrm>
            <a:off x="3650010" y="2468910"/>
            <a:ext cx="194006" cy="213271"/>
          </a:xfrm>
          <a:prstGeom prst="rect">
            <a:avLst/>
          </a:prstGeom>
          <a:noFill/>
          <a:ln/>
        </p:spPr>
        <p:txBody>
          <a:bodyPr wrap="square" lIns="0" tIns="0" rIns="0" bIns="0" rtlCol="0" anchor="t"/>
          <a:lstStyle/>
          <a:p>
            <a:pPr marL="0" indent="0" algn="l">
              <a:lnSpc>
                <a:spcPts val="1680"/>
              </a:lnSpc>
              <a:buNone/>
            </a:pPr>
            <a:r>
              <a:rPr lang="en-US" sz="1200" dirty="0">
                <a:solidFill>
                  <a:srgbClr val="0D004D"/>
                </a:solidFill>
                <a:latin typeface="Arial" pitchFamily="34" charset="0"/>
                <a:ea typeface="Arial" pitchFamily="34" charset="-122"/>
                <a:cs typeface="Arial" pitchFamily="34" charset="-120"/>
              </a:rPr>
              <a:t>🏛️</a:t>
            </a:r>
            <a:endParaRPr lang="en-US" sz="1200" dirty="0"/>
          </a:p>
        </p:txBody>
      </p:sp>
      <p:sp>
        <p:nvSpPr>
          <p:cNvPr id="25" name="Text 23"/>
          <p:cNvSpPr/>
          <p:nvPr/>
        </p:nvSpPr>
        <p:spPr>
          <a:xfrm>
            <a:off x="4068812" y="2329904"/>
            <a:ext cx="4768641" cy="173236"/>
          </a:xfrm>
          <a:prstGeom prst="rect">
            <a:avLst/>
          </a:prstGeom>
          <a:noFill/>
          <a:ln/>
        </p:spPr>
        <p:txBody>
          <a:bodyPr wrap="square" lIns="0" tIns="0" rIns="0" bIns="0" rtlCol="0" anchor="t"/>
          <a:lstStyle/>
          <a:p>
            <a:pPr marL="0" indent="0" algn="l">
              <a:lnSpc>
                <a:spcPts val="1365"/>
              </a:lnSpc>
              <a:buNone/>
            </a:pPr>
            <a:r>
              <a:rPr lang="en-US" sz="975" b="1" dirty="0">
                <a:solidFill>
                  <a:srgbClr val="0D004D"/>
                </a:solidFill>
                <a:latin typeface="Arial" pitchFamily="34" charset="0"/>
                <a:ea typeface="Arial" pitchFamily="34" charset="-122"/>
                <a:cs typeface="Arial" pitchFamily="34" charset="-120"/>
              </a:rPr>
              <a:t>Hierarchical Summarization</a:t>
            </a:r>
            <a:endParaRPr lang="en-US" sz="975" dirty="0"/>
          </a:p>
        </p:txBody>
      </p:sp>
      <p:sp>
        <p:nvSpPr>
          <p:cNvPr id="26" name="Text 24"/>
          <p:cNvSpPr/>
          <p:nvPr/>
        </p:nvSpPr>
        <p:spPr>
          <a:xfrm>
            <a:off x="4068812" y="2674590"/>
            <a:ext cx="4768641" cy="146596"/>
          </a:xfrm>
          <a:prstGeom prst="rect">
            <a:avLst/>
          </a:prstGeom>
          <a:noFill/>
          <a:ln/>
        </p:spPr>
        <p:txBody>
          <a:bodyPr wrap="square" lIns="0" tIns="0" rIns="0" bIns="0" rtlCol="0" anchor="t"/>
          <a:lstStyle/>
          <a:p>
            <a:pPr marL="0" indent="0" algn="l">
              <a:lnSpc>
                <a:spcPts val="1155"/>
              </a:lnSpc>
              <a:spcBef>
                <a:spcPts val="150"/>
              </a:spcBef>
              <a:buNone/>
            </a:pPr>
            <a:r>
              <a:rPr lang="en-US" sz="825" dirty="0">
                <a:solidFill>
                  <a:srgbClr val="5A5775"/>
                </a:solidFill>
                <a:latin typeface="Arial" pitchFamily="34" charset="0"/>
                <a:ea typeface="Arial" pitchFamily="34" charset="-122"/>
                <a:cs typeface="Arial" pitchFamily="34" charset="-120"/>
              </a:rPr>
              <a:t>Multiple abstraction levels for navigation and execution.</a:t>
            </a:r>
            <a:endParaRPr lang="en-US" sz="825" dirty="0"/>
          </a:p>
        </p:txBody>
      </p:sp>
      <p:sp>
        <p:nvSpPr>
          <p:cNvPr id="27" name="Text 25"/>
          <p:cNvSpPr/>
          <p:nvPr/>
        </p:nvSpPr>
        <p:spPr>
          <a:xfrm>
            <a:off x="3440460" y="2992636"/>
            <a:ext cx="5398740" cy="681782"/>
          </a:xfrm>
          <a:prstGeom prst="roundRect">
            <a:avLst>
              <a:gd name="adj" fmla="val 8941"/>
            </a:avLst>
          </a:prstGeom>
          <a:solidFill>
            <a:srgbClr val="F8F7FA"/>
          </a:solidFill>
          <a:ln/>
        </p:spPr>
        <p:txBody>
          <a:bodyPr wrap="square" rtlCol="0" anchor="ctr"/>
          <a:lstStyle/>
          <a:p>
            <a:pPr marL="0" indent="0">
              <a:buNone/>
            </a:pPr>
            <a:endParaRPr lang="en-US" dirty="0"/>
          </a:p>
        </p:txBody>
      </p:sp>
      <p:sp>
        <p:nvSpPr>
          <p:cNvPr id="28" name="Text 26"/>
          <p:cNvSpPr/>
          <p:nvPr/>
        </p:nvSpPr>
        <p:spPr>
          <a:xfrm>
            <a:off x="3535710" y="3150691"/>
            <a:ext cx="418802" cy="365671"/>
          </a:xfrm>
          <a:prstGeom prst="roundRect">
            <a:avLst>
              <a:gd name="adj" fmla="val 16671"/>
            </a:avLst>
          </a:prstGeom>
          <a:solidFill>
            <a:srgbClr val="EC8DE2"/>
          </a:solidFill>
          <a:ln/>
        </p:spPr>
        <p:txBody>
          <a:bodyPr wrap="square" rtlCol="0" anchor="ctr"/>
          <a:lstStyle/>
          <a:p>
            <a:pPr marL="0" indent="0">
              <a:buNone/>
            </a:pPr>
            <a:endParaRPr lang="en-US" dirty="0"/>
          </a:p>
        </p:txBody>
      </p:sp>
      <p:sp>
        <p:nvSpPr>
          <p:cNvPr id="29" name="Text 27"/>
          <p:cNvSpPr/>
          <p:nvPr/>
        </p:nvSpPr>
        <p:spPr>
          <a:xfrm>
            <a:off x="3650010" y="3226891"/>
            <a:ext cx="194006" cy="213271"/>
          </a:xfrm>
          <a:prstGeom prst="rect">
            <a:avLst/>
          </a:prstGeom>
          <a:noFill/>
          <a:ln/>
        </p:spPr>
        <p:txBody>
          <a:bodyPr wrap="square" lIns="0" tIns="0" rIns="0" bIns="0" rtlCol="0" anchor="t"/>
          <a:lstStyle/>
          <a:p>
            <a:pPr marL="0" indent="0" algn="l">
              <a:lnSpc>
                <a:spcPts val="1680"/>
              </a:lnSpc>
              <a:buNone/>
            </a:pPr>
            <a:r>
              <a:rPr lang="en-US" sz="1200" dirty="0">
                <a:solidFill>
                  <a:srgbClr val="0D004D"/>
                </a:solidFill>
                <a:latin typeface="Arial" pitchFamily="34" charset="0"/>
                <a:ea typeface="Arial" pitchFamily="34" charset="-122"/>
                <a:cs typeface="Arial" pitchFamily="34" charset="-120"/>
              </a:rPr>
              <a:t>🎯</a:t>
            </a:r>
            <a:endParaRPr lang="en-US" sz="1200" dirty="0"/>
          </a:p>
        </p:txBody>
      </p:sp>
      <p:sp>
        <p:nvSpPr>
          <p:cNvPr id="30" name="Text 28"/>
          <p:cNvSpPr/>
          <p:nvPr/>
        </p:nvSpPr>
        <p:spPr>
          <a:xfrm>
            <a:off x="4068812" y="3087886"/>
            <a:ext cx="4768641" cy="173236"/>
          </a:xfrm>
          <a:prstGeom prst="rect">
            <a:avLst/>
          </a:prstGeom>
          <a:noFill/>
          <a:ln/>
        </p:spPr>
        <p:txBody>
          <a:bodyPr wrap="square" lIns="0" tIns="0" rIns="0" bIns="0" rtlCol="0" anchor="t"/>
          <a:lstStyle/>
          <a:p>
            <a:pPr marL="0" indent="0" algn="l">
              <a:lnSpc>
                <a:spcPts val="1365"/>
              </a:lnSpc>
              <a:buNone/>
            </a:pPr>
            <a:r>
              <a:rPr lang="en-US" sz="975" b="1" dirty="0">
                <a:solidFill>
                  <a:srgbClr val="0D004D"/>
                </a:solidFill>
                <a:latin typeface="Arial" pitchFamily="34" charset="0"/>
                <a:ea typeface="Arial" pitchFamily="34" charset="-122"/>
                <a:cs typeface="Arial" pitchFamily="34" charset="-120"/>
              </a:rPr>
              <a:t>Targeted Summarization</a:t>
            </a:r>
            <a:endParaRPr lang="en-US" sz="975" dirty="0"/>
          </a:p>
        </p:txBody>
      </p:sp>
      <p:sp>
        <p:nvSpPr>
          <p:cNvPr id="31" name="Text 29"/>
          <p:cNvSpPr/>
          <p:nvPr/>
        </p:nvSpPr>
        <p:spPr>
          <a:xfrm>
            <a:off x="4068812" y="3432572"/>
            <a:ext cx="4768641" cy="146596"/>
          </a:xfrm>
          <a:prstGeom prst="rect">
            <a:avLst/>
          </a:prstGeom>
          <a:noFill/>
          <a:ln/>
        </p:spPr>
        <p:txBody>
          <a:bodyPr wrap="square" lIns="0" tIns="0" rIns="0" bIns="0" rtlCol="0" anchor="t"/>
          <a:lstStyle/>
          <a:p>
            <a:pPr marL="0" indent="0" algn="l">
              <a:lnSpc>
                <a:spcPts val="1155"/>
              </a:lnSpc>
              <a:spcBef>
                <a:spcPts val="150"/>
              </a:spcBef>
              <a:buNone/>
            </a:pPr>
            <a:r>
              <a:rPr lang="en-US" sz="825" dirty="0">
                <a:solidFill>
                  <a:srgbClr val="5A5775"/>
                </a:solidFill>
                <a:latin typeface="Arial" pitchFamily="34" charset="0"/>
                <a:ea typeface="Arial" pitchFamily="34" charset="-122"/>
                <a:cs typeface="Arial" pitchFamily="34" charset="-120"/>
              </a:rPr>
              <a:t>Compress specific sections like verbose API responses.</a:t>
            </a:r>
            <a:endParaRPr lang="en-US" sz="825" dirty="0"/>
          </a:p>
        </p:txBody>
      </p:sp>
      <p:sp>
        <p:nvSpPr>
          <p:cNvPr id="32" name="Text 30"/>
          <p:cNvSpPr/>
          <p:nvPr/>
        </p:nvSpPr>
        <p:spPr>
          <a:xfrm>
            <a:off x="3440460" y="3750618"/>
            <a:ext cx="5398740" cy="681782"/>
          </a:xfrm>
          <a:prstGeom prst="roundRect">
            <a:avLst>
              <a:gd name="adj" fmla="val 8941"/>
            </a:avLst>
          </a:prstGeom>
          <a:solidFill>
            <a:srgbClr val="F8F7FA"/>
          </a:solidFill>
          <a:ln/>
        </p:spPr>
        <p:txBody>
          <a:bodyPr wrap="square" rtlCol="0" anchor="ctr"/>
          <a:lstStyle/>
          <a:p>
            <a:pPr marL="0" indent="0">
              <a:buNone/>
            </a:pPr>
            <a:endParaRPr lang="en-US" dirty="0"/>
          </a:p>
        </p:txBody>
      </p:sp>
      <p:sp>
        <p:nvSpPr>
          <p:cNvPr id="33" name="Text 31"/>
          <p:cNvSpPr/>
          <p:nvPr/>
        </p:nvSpPr>
        <p:spPr>
          <a:xfrm>
            <a:off x="3535710" y="3908673"/>
            <a:ext cx="418802" cy="365671"/>
          </a:xfrm>
          <a:prstGeom prst="roundRect">
            <a:avLst>
              <a:gd name="adj" fmla="val 16671"/>
            </a:avLst>
          </a:prstGeom>
          <a:solidFill>
            <a:srgbClr val="FFCE00"/>
          </a:solidFill>
          <a:ln/>
        </p:spPr>
        <p:txBody>
          <a:bodyPr wrap="square" rtlCol="0" anchor="ctr"/>
          <a:lstStyle/>
          <a:p>
            <a:pPr marL="0" indent="0">
              <a:buNone/>
            </a:pPr>
            <a:endParaRPr lang="en-US" dirty="0"/>
          </a:p>
        </p:txBody>
      </p:sp>
      <p:sp>
        <p:nvSpPr>
          <p:cNvPr id="34" name="Text 32"/>
          <p:cNvSpPr/>
          <p:nvPr/>
        </p:nvSpPr>
        <p:spPr>
          <a:xfrm>
            <a:off x="3650010" y="3984873"/>
            <a:ext cx="194006" cy="213271"/>
          </a:xfrm>
          <a:prstGeom prst="rect">
            <a:avLst/>
          </a:prstGeom>
          <a:noFill/>
          <a:ln/>
        </p:spPr>
        <p:txBody>
          <a:bodyPr wrap="square" lIns="0" tIns="0" rIns="0" bIns="0" rtlCol="0" anchor="t"/>
          <a:lstStyle/>
          <a:p>
            <a:pPr marL="0" indent="0" algn="l">
              <a:lnSpc>
                <a:spcPts val="1680"/>
              </a:lnSpc>
              <a:buNone/>
            </a:pPr>
            <a:r>
              <a:rPr lang="en-US" sz="1200" dirty="0">
                <a:solidFill>
                  <a:srgbClr val="0D004D"/>
                </a:solidFill>
                <a:latin typeface="Arial" pitchFamily="34" charset="0"/>
                <a:ea typeface="Arial" pitchFamily="34" charset="-122"/>
                <a:cs typeface="Arial" pitchFamily="34" charset="-120"/>
              </a:rPr>
              <a:t>✂️</a:t>
            </a:r>
            <a:endParaRPr lang="en-US" sz="1200" dirty="0"/>
          </a:p>
        </p:txBody>
      </p:sp>
      <p:sp>
        <p:nvSpPr>
          <p:cNvPr id="35" name="Text 33"/>
          <p:cNvSpPr/>
          <p:nvPr/>
        </p:nvSpPr>
        <p:spPr>
          <a:xfrm>
            <a:off x="4068812" y="3845868"/>
            <a:ext cx="4768641" cy="173236"/>
          </a:xfrm>
          <a:prstGeom prst="rect">
            <a:avLst/>
          </a:prstGeom>
          <a:noFill/>
          <a:ln/>
        </p:spPr>
        <p:txBody>
          <a:bodyPr wrap="square" lIns="0" tIns="0" rIns="0" bIns="0" rtlCol="0" anchor="t"/>
          <a:lstStyle/>
          <a:p>
            <a:pPr marL="0" indent="0" algn="l">
              <a:lnSpc>
                <a:spcPts val="1365"/>
              </a:lnSpc>
              <a:buNone/>
            </a:pPr>
            <a:r>
              <a:rPr lang="en-US" sz="975" b="1" dirty="0">
                <a:solidFill>
                  <a:srgbClr val="0D004D"/>
                </a:solidFill>
                <a:latin typeface="Arial" pitchFamily="34" charset="0"/>
                <a:ea typeface="Arial" pitchFamily="34" charset="-122"/>
                <a:cs typeface="Arial" pitchFamily="34" charset="-120"/>
              </a:rPr>
              <a:t>Context Trimming</a:t>
            </a:r>
            <a:endParaRPr lang="en-US" sz="975" dirty="0"/>
          </a:p>
        </p:txBody>
      </p:sp>
      <p:sp>
        <p:nvSpPr>
          <p:cNvPr id="36" name="Text 34"/>
          <p:cNvSpPr/>
          <p:nvPr/>
        </p:nvSpPr>
        <p:spPr>
          <a:xfrm>
            <a:off x="4068812" y="4190554"/>
            <a:ext cx="4768641" cy="146596"/>
          </a:xfrm>
          <a:prstGeom prst="rect">
            <a:avLst/>
          </a:prstGeom>
          <a:noFill/>
          <a:ln/>
        </p:spPr>
        <p:txBody>
          <a:bodyPr wrap="square" lIns="0" tIns="0" rIns="0" bIns="0" rtlCol="0" anchor="t"/>
          <a:lstStyle/>
          <a:p>
            <a:pPr marL="0" indent="0" algn="l">
              <a:lnSpc>
                <a:spcPts val="1155"/>
              </a:lnSpc>
              <a:spcBef>
                <a:spcPts val="150"/>
              </a:spcBef>
              <a:buNone/>
            </a:pPr>
            <a:r>
              <a:rPr lang="en-US" sz="825" dirty="0">
                <a:solidFill>
                  <a:srgbClr val="5A5775"/>
                </a:solidFill>
                <a:latin typeface="Arial" pitchFamily="34" charset="0"/>
                <a:ea typeface="Arial" pitchFamily="34" charset="-122"/>
                <a:cs typeface="Arial" pitchFamily="34" charset="-120"/>
              </a:rPr>
              <a:t>Drop oldest messages, filter by importance.</a:t>
            </a:r>
            <a:endParaRPr lang="en-US" sz="825" dirty="0"/>
          </a:p>
        </p:txBody>
      </p:sp>
      <p:sp>
        <p:nvSpPr>
          <p:cNvPr id="37" name="Text 35"/>
          <p:cNvSpPr/>
          <p:nvPr/>
        </p:nvSpPr>
        <p:spPr>
          <a:xfrm>
            <a:off x="381000" y="4781550"/>
            <a:ext cx="2194489" cy="133350"/>
          </a:xfrm>
          <a:prstGeom prst="rect">
            <a:avLst/>
          </a:prstGeom>
          <a:noFill/>
          <a:ln/>
        </p:spPr>
        <p:txBody>
          <a:bodyPr wrap="square" lIns="0" tIns="0" rIns="0" bIns="0" rtlCol="0" anchor="t"/>
          <a:lstStyle/>
          <a:p>
            <a:pPr marL="0" indent="0" algn="l">
              <a:lnSpc>
                <a:spcPts val="1050"/>
              </a:lnSpc>
              <a:buNone/>
            </a:pPr>
            <a:r>
              <a:rPr lang="en-US" sz="750" dirty="0">
                <a:solidFill>
                  <a:srgbClr val="5A5775"/>
                </a:solidFill>
                <a:latin typeface="Arial" pitchFamily="34" charset="0"/>
                <a:ea typeface="Arial" pitchFamily="34" charset="-122"/>
                <a:cs typeface="Arial" pitchFamily="34" charset="-120"/>
              </a:rPr>
              <a:t>Cognizant Engineer Training • Context Engineering</a:t>
            </a:r>
            <a:endParaRPr lang="en-US" sz="75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1000" y="228600"/>
            <a:ext cx="1026021" cy="339030"/>
          </a:xfrm>
          <a:prstGeom prst="roundRect">
            <a:avLst>
              <a:gd name="adj" fmla="val 17981"/>
            </a:avLst>
          </a:prstGeom>
          <a:solidFill>
            <a:srgbClr val="FFCE00"/>
          </a:solidFill>
          <a:ln/>
        </p:spPr>
        <p:txBody>
          <a:bodyPr wrap="square" rtlCol="0" anchor="ctr"/>
          <a:lstStyle/>
          <a:p>
            <a:pPr marL="0" indent="0">
              <a:buNone/>
            </a:pPr>
            <a:endParaRPr lang="en-US" dirty="0"/>
          </a:p>
        </p:txBody>
      </p:sp>
      <p:sp>
        <p:nvSpPr>
          <p:cNvPr id="3" name="Text 1"/>
          <p:cNvSpPr/>
          <p:nvPr/>
        </p:nvSpPr>
        <p:spPr>
          <a:xfrm>
            <a:off x="533399" y="304800"/>
            <a:ext cx="825381"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PATTERN 4</a:t>
            </a:r>
            <a:endParaRPr lang="en-US" sz="1050" dirty="0"/>
          </a:p>
        </p:txBody>
      </p:sp>
      <p:sp>
        <p:nvSpPr>
          <p:cNvPr id="4" name="Text 2"/>
          <p:cNvSpPr/>
          <p:nvPr/>
        </p:nvSpPr>
        <p:spPr>
          <a:xfrm>
            <a:off x="1559421" y="245715"/>
            <a:ext cx="5090618" cy="304800"/>
          </a:xfrm>
          <a:prstGeom prst="rect">
            <a:avLst/>
          </a:prstGeom>
          <a:noFill/>
          <a:ln/>
        </p:spPr>
        <p:txBody>
          <a:bodyPr wrap="square" lIns="0" tIns="0" rIns="0" bIns="0" rtlCol="0" anchor="t"/>
          <a:lstStyle/>
          <a:p>
            <a:pPr marL="0" indent="0" algn="l">
              <a:lnSpc>
                <a:spcPts val="2400"/>
              </a:lnSpc>
              <a:buNone/>
            </a:pPr>
            <a:r>
              <a:rPr lang="en-US" sz="2400" b="1" dirty="0">
                <a:solidFill>
                  <a:srgbClr val="0D004D"/>
                </a:solidFill>
                <a:latin typeface="Arial" pitchFamily="34" charset="0"/>
                <a:ea typeface="Arial" pitchFamily="34" charset="-122"/>
                <a:cs typeface="Arial" pitchFamily="34" charset="-120"/>
              </a:rPr>
              <a:t>ISOLATE: Keep Contexts Separate</a:t>
            </a:r>
            <a:endParaRPr lang="en-US" sz="2400" dirty="0"/>
          </a:p>
        </p:txBody>
      </p:sp>
      <p:sp>
        <p:nvSpPr>
          <p:cNvPr id="5" name="Text 3"/>
          <p:cNvSpPr/>
          <p:nvPr/>
        </p:nvSpPr>
        <p:spPr>
          <a:xfrm>
            <a:off x="304800" y="1511796"/>
            <a:ext cx="3388736" cy="159990"/>
          </a:xfrm>
          <a:prstGeom prst="rect">
            <a:avLst/>
          </a:prstGeom>
          <a:noFill/>
          <a:ln/>
        </p:spPr>
        <p:txBody>
          <a:bodyPr wrap="square" lIns="0" tIns="0" rIns="0" bIns="0" rtlCol="0" anchor="t"/>
          <a:lstStyle/>
          <a:p>
            <a:pPr marL="0" indent="0" algn="l">
              <a:lnSpc>
                <a:spcPts val="1260"/>
              </a:lnSpc>
              <a:buNone/>
            </a:pPr>
            <a:r>
              <a:rPr lang="en-US" sz="900" b="1" dirty="0">
                <a:solidFill>
                  <a:srgbClr val="5A5775"/>
                </a:solidFill>
                <a:latin typeface="Arial" pitchFamily="34" charset="0"/>
                <a:ea typeface="Arial" pitchFamily="34" charset="-122"/>
                <a:cs typeface="Arial" pitchFamily="34" charset="-120"/>
              </a:rPr>
              <a:t>THE CONTEXT EXPLOSION PROBLEM</a:t>
            </a:r>
            <a:endParaRPr lang="en-US" sz="900" dirty="0"/>
          </a:p>
        </p:txBody>
      </p:sp>
      <p:sp>
        <p:nvSpPr>
          <p:cNvPr id="6" name="Text 4"/>
          <p:cNvSpPr/>
          <p:nvPr/>
        </p:nvSpPr>
        <p:spPr>
          <a:xfrm>
            <a:off x="304800" y="1786086"/>
            <a:ext cx="3322290" cy="2489448"/>
          </a:xfrm>
          <a:prstGeom prst="roundRect">
            <a:avLst>
              <a:gd name="adj" fmla="val 2449"/>
            </a:avLst>
          </a:prstGeom>
          <a:solidFill>
            <a:srgbClr val="FFF9E6"/>
          </a:solidFill>
          <a:ln/>
        </p:spPr>
        <p:txBody>
          <a:bodyPr wrap="square" rtlCol="0" anchor="ctr"/>
          <a:lstStyle/>
          <a:p>
            <a:pPr marL="0" indent="0">
              <a:buNone/>
            </a:pPr>
            <a:endParaRPr lang="en-US" dirty="0"/>
          </a:p>
        </p:txBody>
      </p:sp>
      <p:sp>
        <p:nvSpPr>
          <p:cNvPr id="7" name="Shape 5"/>
          <p:cNvSpPr/>
          <p:nvPr/>
        </p:nvSpPr>
        <p:spPr>
          <a:xfrm>
            <a:off x="323850" y="1786086"/>
            <a:ext cx="0" cy="2489448"/>
          </a:xfrm>
          <a:prstGeom prst="line">
            <a:avLst/>
          </a:prstGeom>
          <a:noFill/>
          <a:ln w="38100">
            <a:solidFill>
              <a:srgbClr val="FFCE00"/>
            </a:solidFill>
            <a:prstDash val="solid"/>
          </a:ln>
        </p:spPr>
        <p:txBody>
          <a:bodyPr/>
          <a:lstStyle/>
          <a:p>
            <a:endParaRPr lang="en-US"/>
          </a:p>
        </p:txBody>
      </p:sp>
      <p:sp>
        <p:nvSpPr>
          <p:cNvPr id="8" name="Text 6"/>
          <p:cNvSpPr/>
          <p:nvPr/>
        </p:nvSpPr>
        <p:spPr>
          <a:xfrm>
            <a:off x="495300" y="1938486"/>
            <a:ext cx="3038978" cy="396180"/>
          </a:xfrm>
          <a:prstGeom prst="rect">
            <a:avLst/>
          </a:prstGeom>
          <a:noFill/>
          <a:ln/>
        </p:spPr>
        <p:txBody>
          <a:bodyPr wrap="square" lIns="0" tIns="0" rIns="0" bIns="0" rtlCol="0" anchor="t"/>
          <a:lstStyle/>
          <a:p>
            <a:pPr marL="0" indent="0" algn="l">
              <a:lnSpc>
                <a:spcPts val="1560"/>
              </a:lnSpc>
              <a:buNone/>
            </a:pPr>
            <a:r>
              <a:rPr lang="en-US" sz="975" b="1" dirty="0">
                <a:solidFill>
                  <a:srgbClr val="0D004D"/>
                </a:solidFill>
                <a:latin typeface="Arial" pitchFamily="34" charset="0"/>
                <a:ea typeface="Arial" pitchFamily="34" charset="-122"/>
                <a:cs typeface="Arial" pitchFamily="34" charset="-120"/>
              </a:rPr>
              <a:t>Single-agent systems</a:t>
            </a:r>
            <a:r>
              <a:rPr lang="en-US" sz="975" dirty="0">
                <a:solidFill>
                  <a:srgbClr val="0D004D"/>
                </a:solidFill>
                <a:latin typeface="Arial" pitchFamily="34" charset="0"/>
                <a:ea typeface="Arial" pitchFamily="34" charset="-122"/>
                <a:cs typeface="Arial" pitchFamily="34" charset="-120"/>
              </a:rPr>
              <a:t> struggle with context bloat. </a:t>
            </a:r>
            <a:r>
              <a:rPr lang="en-US" sz="975" b="1" dirty="0">
                <a:solidFill>
                  <a:srgbClr val="0D004D"/>
                </a:solidFill>
                <a:latin typeface="Arial" pitchFamily="34" charset="0"/>
                <a:ea typeface="Arial" pitchFamily="34" charset="-122"/>
                <a:cs typeface="Arial" pitchFamily="34" charset="-120"/>
              </a:rPr>
              <a:t>Multi-agent systems amplify it.</a:t>
            </a:r>
            <a:endParaRPr lang="en-US" sz="975" dirty="0"/>
          </a:p>
        </p:txBody>
      </p:sp>
      <p:sp>
        <p:nvSpPr>
          <p:cNvPr id="9" name="Text 7"/>
          <p:cNvSpPr/>
          <p:nvPr/>
        </p:nvSpPr>
        <p:spPr>
          <a:xfrm>
            <a:off x="495300" y="2448967"/>
            <a:ext cx="2979390" cy="1171277"/>
          </a:xfrm>
          <a:prstGeom prst="roundRect">
            <a:avLst>
              <a:gd name="adj" fmla="val 5205"/>
            </a:avLst>
          </a:prstGeom>
          <a:solidFill>
            <a:srgbClr val="FFFFFF"/>
          </a:solidFill>
          <a:ln/>
        </p:spPr>
        <p:txBody>
          <a:bodyPr wrap="square" rtlCol="0" anchor="ctr"/>
          <a:lstStyle/>
          <a:p>
            <a:pPr marL="0" indent="0">
              <a:buNone/>
            </a:pPr>
            <a:endParaRPr lang="en-US" dirty="0"/>
          </a:p>
        </p:txBody>
      </p:sp>
      <p:sp>
        <p:nvSpPr>
          <p:cNvPr id="10" name="Text 8"/>
          <p:cNvSpPr/>
          <p:nvPr/>
        </p:nvSpPr>
        <p:spPr>
          <a:xfrm>
            <a:off x="601523" y="2582317"/>
            <a:ext cx="2766944" cy="146596"/>
          </a:xfrm>
          <a:prstGeom prst="rect">
            <a:avLst/>
          </a:prstGeom>
          <a:noFill/>
          <a:ln/>
        </p:spPr>
        <p:txBody>
          <a:bodyPr wrap="square" lIns="0" tIns="0" rIns="0" bIns="0" rtlCol="0" anchor="t"/>
          <a:lstStyle/>
          <a:p>
            <a:pPr marL="0" indent="0" algn="ctr">
              <a:lnSpc>
                <a:spcPts val="1155"/>
              </a:lnSpc>
              <a:buNone/>
            </a:pPr>
            <a:r>
              <a:rPr lang="en-US" sz="825" dirty="0">
                <a:solidFill>
                  <a:srgbClr val="5A5775"/>
                </a:solidFill>
                <a:latin typeface="Arial" pitchFamily="34" charset="0"/>
                <a:ea typeface="Arial" pitchFamily="34" charset="-122"/>
                <a:cs typeface="Arial" pitchFamily="34" charset="-120"/>
              </a:rPr>
              <a:t>If root agent passes full history to sub-agent...</a:t>
            </a:r>
            <a:endParaRPr lang="en-US" sz="825" dirty="0"/>
          </a:p>
        </p:txBody>
      </p:sp>
      <p:sp>
        <p:nvSpPr>
          <p:cNvPr id="11" name="Text 9"/>
          <p:cNvSpPr/>
          <p:nvPr/>
        </p:nvSpPr>
        <p:spPr>
          <a:xfrm>
            <a:off x="628650" y="2805113"/>
            <a:ext cx="613470" cy="445591"/>
          </a:xfrm>
          <a:prstGeom prst="roundRect">
            <a:avLst>
              <a:gd name="adj" fmla="val 13681"/>
            </a:avLst>
          </a:prstGeom>
          <a:solidFill>
            <a:srgbClr val="7950E2"/>
          </a:solidFill>
          <a:ln/>
        </p:spPr>
        <p:txBody>
          <a:bodyPr wrap="square" rtlCol="0" anchor="ctr"/>
          <a:lstStyle/>
          <a:p>
            <a:pPr marL="0" indent="0">
              <a:buNone/>
            </a:pPr>
            <a:endParaRPr lang="en-US" dirty="0"/>
          </a:p>
        </p:txBody>
      </p:sp>
      <p:sp>
        <p:nvSpPr>
          <p:cNvPr id="12" name="Text 10"/>
          <p:cNvSpPr/>
          <p:nvPr/>
        </p:nvSpPr>
        <p:spPr>
          <a:xfrm>
            <a:off x="742950" y="2881313"/>
            <a:ext cx="392567" cy="293191"/>
          </a:xfrm>
          <a:prstGeom prst="rect">
            <a:avLst/>
          </a:prstGeom>
          <a:noFill/>
          <a:ln/>
        </p:spPr>
        <p:txBody>
          <a:bodyPr wrap="square" lIns="0" tIns="0" rIns="0" bIns="0" rtlCol="0" anchor="t"/>
          <a:lstStyle/>
          <a:p>
            <a:pPr marL="0" indent="0" algn="l">
              <a:lnSpc>
                <a:spcPts val="1155"/>
              </a:lnSpc>
              <a:buNone/>
            </a:pPr>
            <a:r>
              <a:rPr lang="en-US" sz="825" dirty="0">
                <a:solidFill>
                  <a:srgbClr val="FFFFFF"/>
                </a:solidFill>
                <a:latin typeface="Arial" pitchFamily="34" charset="0"/>
                <a:ea typeface="Arial" pitchFamily="34" charset="-122"/>
                <a:cs typeface="Arial" pitchFamily="34" charset="-120"/>
              </a:rPr>
              <a:t>Root: 50K</a:t>
            </a:r>
            <a:endParaRPr lang="en-US" sz="825" dirty="0"/>
          </a:p>
        </p:txBody>
      </p:sp>
      <p:sp>
        <p:nvSpPr>
          <p:cNvPr id="13" name="Text 11"/>
          <p:cNvSpPr/>
          <p:nvPr/>
        </p:nvSpPr>
        <p:spPr>
          <a:xfrm>
            <a:off x="1318320" y="2921198"/>
            <a:ext cx="155448" cy="213271"/>
          </a:xfrm>
          <a:prstGeom prst="rect">
            <a:avLst/>
          </a:prstGeom>
          <a:noFill/>
          <a:ln/>
        </p:spPr>
        <p:txBody>
          <a:bodyPr wrap="square" lIns="0" tIns="0" rIns="0" bIns="0" rtlCol="0" anchor="t"/>
          <a:lstStyle/>
          <a:p>
            <a:pPr marL="0" indent="0" algn="l">
              <a:lnSpc>
                <a:spcPts val="1680"/>
              </a:lnSpc>
              <a:buNone/>
            </a:pPr>
            <a:r>
              <a:rPr lang="en-US" sz="1200" dirty="0">
                <a:solidFill>
                  <a:srgbClr val="FFCE00"/>
                </a:solidFill>
                <a:latin typeface="Arial" pitchFamily="34" charset="0"/>
                <a:ea typeface="Arial" pitchFamily="34" charset="-122"/>
                <a:cs typeface="Arial" pitchFamily="34" charset="-120"/>
              </a:rPr>
              <a:t>→</a:t>
            </a:r>
            <a:endParaRPr lang="en-US" sz="1200" dirty="0"/>
          </a:p>
        </p:txBody>
      </p:sp>
      <p:sp>
        <p:nvSpPr>
          <p:cNvPr id="14" name="Text 12"/>
          <p:cNvSpPr/>
          <p:nvPr/>
        </p:nvSpPr>
        <p:spPr>
          <a:xfrm>
            <a:off x="1546920" y="2805113"/>
            <a:ext cx="635347" cy="445591"/>
          </a:xfrm>
          <a:prstGeom prst="roundRect">
            <a:avLst>
              <a:gd name="adj" fmla="val 13681"/>
            </a:avLst>
          </a:prstGeom>
          <a:solidFill>
            <a:srgbClr val="56E2E1"/>
          </a:solidFill>
          <a:ln/>
        </p:spPr>
        <p:txBody>
          <a:bodyPr wrap="square" rtlCol="0" anchor="ctr"/>
          <a:lstStyle/>
          <a:p>
            <a:pPr marL="0" indent="0">
              <a:buNone/>
            </a:pPr>
            <a:endParaRPr lang="en-US" dirty="0"/>
          </a:p>
        </p:txBody>
      </p:sp>
      <p:sp>
        <p:nvSpPr>
          <p:cNvPr id="15" name="Text 13"/>
          <p:cNvSpPr/>
          <p:nvPr/>
        </p:nvSpPr>
        <p:spPr>
          <a:xfrm>
            <a:off x="1661220" y="2881313"/>
            <a:ext cx="414882" cy="293191"/>
          </a:xfrm>
          <a:prstGeom prst="rect">
            <a:avLst/>
          </a:prstGeom>
          <a:noFill/>
          <a:ln/>
        </p:spPr>
        <p:txBody>
          <a:bodyPr wrap="square" lIns="0" tIns="0" rIns="0" bIns="0" rtlCol="0" anchor="t"/>
          <a:lstStyle/>
          <a:p>
            <a:pPr marL="0" indent="0" algn="l">
              <a:lnSpc>
                <a:spcPts val="1155"/>
              </a:lnSpc>
              <a:buNone/>
            </a:pPr>
            <a:r>
              <a:rPr lang="en-US" sz="825" dirty="0">
                <a:solidFill>
                  <a:srgbClr val="0D004D"/>
                </a:solidFill>
                <a:latin typeface="Arial" pitchFamily="34" charset="0"/>
                <a:ea typeface="Arial" pitchFamily="34" charset="-122"/>
                <a:cs typeface="Arial" pitchFamily="34" charset="-120"/>
              </a:rPr>
              <a:t>Sub: 50K+</a:t>
            </a:r>
            <a:endParaRPr lang="en-US" sz="825" dirty="0"/>
          </a:p>
        </p:txBody>
      </p:sp>
      <p:sp>
        <p:nvSpPr>
          <p:cNvPr id="16" name="Text 14"/>
          <p:cNvSpPr/>
          <p:nvPr/>
        </p:nvSpPr>
        <p:spPr>
          <a:xfrm>
            <a:off x="2258467" y="2921198"/>
            <a:ext cx="155448" cy="213271"/>
          </a:xfrm>
          <a:prstGeom prst="rect">
            <a:avLst/>
          </a:prstGeom>
          <a:noFill/>
          <a:ln/>
        </p:spPr>
        <p:txBody>
          <a:bodyPr wrap="square" lIns="0" tIns="0" rIns="0" bIns="0" rtlCol="0" anchor="t"/>
          <a:lstStyle/>
          <a:p>
            <a:pPr marL="0" indent="0" algn="l">
              <a:lnSpc>
                <a:spcPts val="1680"/>
              </a:lnSpc>
              <a:buNone/>
            </a:pPr>
            <a:r>
              <a:rPr lang="en-US" sz="1200" dirty="0">
                <a:solidFill>
                  <a:srgbClr val="FFCE00"/>
                </a:solidFill>
                <a:latin typeface="Arial" pitchFamily="34" charset="0"/>
                <a:ea typeface="Arial" pitchFamily="34" charset="-122"/>
                <a:cs typeface="Arial" pitchFamily="34" charset="-120"/>
              </a:rPr>
              <a:t>→</a:t>
            </a:r>
            <a:endParaRPr lang="en-US" sz="1200" dirty="0"/>
          </a:p>
        </p:txBody>
      </p:sp>
      <p:sp>
        <p:nvSpPr>
          <p:cNvPr id="17" name="Text 15"/>
          <p:cNvSpPr/>
          <p:nvPr/>
        </p:nvSpPr>
        <p:spPr>
          <a:xfrm>
            <a:off x="2487067" y="2805113"/>
            <a:ext cx="854273" cy="445591"/>
          </a:xfrm>
          <a:prstGeom prst="roundRect">
            <a:avLst>
              <a:gd name="adj" fmla="val 13681"/>
            </a:avLst>
          </a:prstGeom>
          <a:solidFill>
            <a:srgbClr val="EC8DE2"/>
          </a:solidFill>
          <a:ln/>
        </p:spPr>
        <p:txBody>
          <a:bodyPr wrap="square" rtlCol="0" anchor="ctr"/>
          <a:lstStyle/>
          <a:p>
            <a:pPr marL="0" indent="0">
              <a:buNone/>
            </a:pPr>
            <a:endParaRPr lang="en-US" dirty="0"/>
          </a:p>
        </p:txBody>
      </p:sp>
      <p:sp>
        <p:nvSpPr>
          <p:cNvPr id="18" name="Text 16"/>
          <p:cNvSpPr/>
          <p:nvPr/>
        </p:nvSpPr>
        <p:spPr>
          <a:xfrm>
            <a:off x="2601367" y="2881313"/>
            <a:ext cx="638187" cy="293191"/>
          </a:xfrm>
          <a:prstGeom prst="rect">
            <a:avLst/>
          </a:prstGeom>
          <a:noFill/>
          <a:ln/>
        </p:spPr>
        <p:txBody>
          <a:bodyPr wrap="square" lIns="0" tIns="0" rIns="0" bIns="0" rtlCol="0" anchor="t"/>
          <a:lstStyle/>
          <a:p>
            <a:pPr marL="0" indent="0" algn="l">
              <a:lnSpc>
                <a:spcPts val="1155"/>
              </a:lnSpc>
              <a:buNone/>
            </a:pPr>
            <a:r>
              <a:rPr lang="en-US" sz="825" dirty="0">
                <a:solidFill>
                  <a:srgbClr val="0D004D"/>
                </a:solidFill>
                <a:latin typeface="Arial" pitchFamily="34" charset="0"/>
                <a:ea typeface="Arial" pitchFamily="34" charset="-122"/>
                <a:cs typeface="Arial" pitchFamily="34" charset="-120"/>
              </a:rPr>
              <a:t>Sub-sub: 50K++</a:t>
            </a:r>
            <a:endParaRPr lang="en-US" sz="825" dirty="0"/>
          </a:p>
        </p:txBody>
      </p:sp>
      <p:sp>
        <p:nvSpPr>
          <p:cNvPr id="19" name="Text 17"/>
          <p:cNvSpPr/>
          <p:nvPr/>
        </p:nvSpPr>
        <p:spPr>
          <a:xfrm>
            <a:off x="601523" y="3326904"/>
            <a:ext cx="2766944" cy="159990"/>
          </a:xfrm>
          <a:prstGeom prst="rect">
            <a:avLst/>
          </a:prstGeom>
          <a:noFill/>
          <a:ln/>
        </p:spPr>
        <p:txBody>
          <a:bodyPr wrap="square" lIns="0" tIns="0" rIns="0" bIns="0" rtlCol="0" anchor="t"/>
          <a:lstStyle/>
          <a:p>
            <a:pPr marL="0" indent="0" algn="ctr">
              <a:lnSpc>
                <a:spcPts val="1260"/>
              </a:lnSpc>
              <a:buNone/>
            </a:pPr>
            <a:r>
              <a:rPr lang="en-US" sz="900" b="1" dirty="0">
                <a:solidFill>
                  <a:srgbClr val="B820A9"/>
                </a:solidFill>
                <a:latin typeface="Arial" pitchFamily="34" charset="0"/>
                <a:ea typeface="Arial" pitchFamily="34" charset="-122"/>
                <a:cs typeface="Arial" pitchFamily="34" charset="-120"/>
              </a:rPr>
              <a:t>💥 Context explosion!</a:t>
            </a:r>
            <a:endParaRPr lang="en-US" sz="900" dirty="0"/>
          </a:p>
        </p:txBody>
      </p:sp>
      <p:sp>
        <p:nvSpPr>
          <p:cNvPr id="20" name="Text 18"/>
          <p:cNvSpPr/>
          <p:nvPr/>
        </p:nvSpPr>
        <p:spPr>
          <a:xfrm>
            <a:off x="495300" y="3734544"/>
            <a:ext cx="2979390" cy="388590"/>
          </a:xfrm>
          <a:prstGeom prst="roundRect">
            <a:avLst>
              <a:gd name="adj" fmla="val 15687"/>
            </a:avLst>
          </a:prstGeom>
          <a:solidFill>
            <a:srgbClr val="0D004D"/>
          </a:solidFill>
          <a:ln/>
        </p:spPr>
        <p:txBody>
          <a:bodyPr wrap="square" rtlCol="0" anchor="ctr"/>
          <a:lstStyle/>
          <a:p>
            <a:pPr marL="0" indent="0">
              <a:buNone/>
            </a:pPr>
            <a:endParaRPr lang="en-US" dirty="0"/>
          </a:p>
        </p:txBody>
      </p:sp>
      <p:sp>
        <p:nvSpPr>
          <p:cNvPr id="21" name="Text 19"/>
          <p:cNvSpPr/>
          <p:nvPr/>
        </p:nvSpPr>
        <p:spPr>
          <a:xfrm>
            <a:off x="582092" y="3848844"/>
            <a:ext cx="2805806" cy="159990"/>
          </a:xfrm>
          <a:prstGeom prst="rect">
            <a:avLst/>
          </a:prstGeom>
          <a:noFill/>
          <a:ln/>
        </p:spPr>
        <p:txBody>
          <a:bodyPr wrap="square" lIns="0" tIns="0" rIns="0" bIns="0" rtlCol="0" anchor="t"/>
          <a:lstStyle/>
          <a:p>
            <a:pPr marL="0" indent="0" algn="ctr">
              <a:lnSpc>
                <a:spcPts val="1260"/>
              </a:lnSpc>
              <a:buNone/>
            </a:pPr>
            <a:r>
              <a:rPr lang="en-US" sz="900" b="1" dirty="0">
                <a:solidFill>
                  <a:srgbClr val="FFFFFF"/>
                </a:solidFill>
                <a:latin typeface="Arial" pitchFamily="34" charset="0"/>
                <a:ea typeface="Arial" pitchFamily="34" charset="-122"/>
                <a:cs typeface="Arial" pitchFamily="34" charset="-120"/>
              </a:rPr>
              <a:t>Solution:</a:t>
            </a:r>
            <a:r>
              <a:rPr lang="en-US" sz="900" dirty="0">
                <a:solidFill>
                  <a:srgbClr val="FFFFFF"/>
                </a:solidFill>
                <a:latin typeface="Arial" pitchFamily="34" charset="0"/>
                <a:ea typeface="Arial" pitchFamily="34" charset="-122"/>
                <a:cs typeface="Arial" pitchFamily="34" charset="-120"/>
              </a:rPr>
              <a:t> Isolation boundaries with filtered handoffs</a:t>
            </a:r>
            <a:endParaRPr lang="en-US" sz="900" dirty="0"/>
          </a:p>
        </p:txBody>
      </p:sp>
      <p:sp>
        <p:nvSpPr>
          <p:cNvPr id="22" name="Text 20"/>
          <p:cNvSpPr/>
          <p:nvPr/>
        </p:nvSpPr>
        <p:spPr>
          <a:xfrm>
            <a:off x="3855690" y="1123206"/>
            <a:ext cx="5083180" cy="159990"/>
          </a:xfrm>
          <a:prstGeom prst="rect">
            <a:avLst/>
          </a:prstGeom>
          <a:noFill/>
          <a:ln/>
        </p:spPr>
        <p:txBody>
          <a:bodyPr wrap="square" lIns="0" tIns="0" rIns="0" bIns="0" rtlCol="0" anchor="t"/>
          <a:lstStyle/>
          <a:p>
            <a:pPr marL="0" indent="0" algn="l">
              <a:lnSpc>
                <a:spcPts val="1260"/>
              </a:lnSpc>
              <a:buNone/>
            </a:pPr>
            <a:r>
              <a:rPr lang="en-US" sz="900" b="1" dirty="0">
                <a:solidFill>
                  <a:srgbClr val="5A5775"/>
                </a:solidFill>
                <a:latin typeface="Arial" pitchFamily="34" charset="0"/>
                <a:ea typeface="Arial" pitchFamily="34" charset="-122"/>
                <a:cs typeface="Arial" pitchFamily="34" charset="-120"/>
              </a:rPr>
              <a:t>IMPLEMENTATION PATTERNS</a:t>
            </a:r>
            <a:endParaRPr lang="en-US" sz="900" dirty="0"/>
          </a:p>
        </p:txBody>
      </p:sp>
      <p:sp>
        <p:nvSpPr>
          <p:cNvPr id="23" name="Text 21"/>
          <p:cNvSpPr/>
          <p:nvPr/>
        </p:nvSpPr>
        <p:spPr>
          <a:xfrm>
            <a:off x="3855690" y="1397496"/>
            <a:ext cx="4983510" cy="1415058"/>
          </a:xfrm>
          <a:prstGeom prst="roundRect">
            <a:avLst>
              <a:gd name="adj" fmla="val 4308"/>
            </a:avLst>
          </a:prstGeom>
          <a:solidFill>
            <a:srgbClr val="F5F0FF"/>
          </a:solidFill>
          <a:ln/>
        </p:spPr>
        <p:txBody>
          <a:bodyPr wrap="square" rtlCol="0" anchor="ctr"/>
          <a:lstStyle/>
          <a:p>
            <a:pPr marL="0" indent="0">
              <a:buNone/>
            </a:pPr>
            <a:endParaRPr lang="en-US" dirty="0"/>
          </a:p>
        </p:txBody>
      </p:sp>
      <p:sp>
        <p:nvSpPr>
          <p:cNvPr id="24" name="Shape 22"/>
          <p:cNvSpPr/>
          <p:nvPr/>
        </p:nvSpPr>
        <p:spPr>
          <a:xfrm>
            <a:off x="3874740" y="1397496"/>
            <a:ext cx="0" cy="1415058"/>
          </a:xfrm>
          <a:prstGeom prst="line">
            <a:avLst/>
          </a:prstGeom>
          <a:noFill/>
          <a:ln w="38100">
            <a:solidFill>
              <a:srgbClr val="7950E2"/>
            </a:solidFill>
            <a:prstDash val="solid"/>
          </a:ln>
        </p:spPr>
        <p:txBody>
          <a:bodyPr/>
          <a:lstStyle/>
          <a:p>
            <a:endParaRPr lang="en-US"/>
          </a:p>
        </p:txBody>
      </p:sp>
      <p:sp>
        <p:nvSpPr>
          <p:cNvPr id="25" name="Text 23"/>
          <p:cNvSpPr/>
          <p:nvPr/>
        </p:nvSpPr>
        <p:spPr>
          <a:xfrm>
            <a:off x="4027140" y="1530846"/>
            <a:ext cx="4772284"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State Schema Isolation</a:t>
            </a:r>
            <a:endParaRPr lang="en-US" sz="1050" dirty="0"/>
          </a:p>
        </p:txBody>
      </p:sp>
      <p:sp>
        <p:nvSpPr>
          <p:cNvPr id="26" name="Text 24"/>
          <p:cNvSpPr/>
          <p:nvPr/>
        </p:nvSpPr>
        <p:spPr>
          <a:xfrm>
            <a:off x="4027140" y="1774627"/>
            <a:ext cx="4772284" cy="159990"/>
          </a:xfrm>
          <a:prstGeom prst="rect">
            <a:avLst/>
          </a:prstGeom>
          <a:noFill/>
          <a:ln/>
        </p:spPr>
        <p:txBody>
          <a:bodyPr wrap="square" lIns="0" tIns="0" rIns="0" bIns="0" rtlCol="0" anchor="t"/>
          <a:lstStyle/>
          <a:p>
            <a:pPr marL="0" indent="0" algn="l">
              <a:lnSpc>
                <a:spcPts val="1260"/>
              </a:lnSpc>
              <a:spcBef>
                <a:spcPts val="450"/>
              </a:spcBef>
              <a:buNone/>
            </a:pPr>
            <a:r>
              <a:rPr lang="en-US" sz="900" dirty="0">
                <a:solidFill>
                  <a:srgbClr val="5A5775"/>
                </a:solidFill>
                <a:latin typeface="Arial" pitchFamily="34" charset="0"/>
                <a:ea typeface="Arial" pitchFamily="34" charset="-122"/>
                <a:cs typeface="Arial" pitchFamily="34" charset="-120"/>
              </a:rPr>
              <a:t>Design state with fields selectively exposed to the LLM:</a:t>
            </a:r>
            <a:endParaRPr lang="en-US" sz="900" dirty="0"/>
          </a:p>
        </p:txBody>
      </p:sp>
      <p:sp>
        <p:nvSpPr>
          <p:cNvPr id="27" name="Text 25"/>
          <p:cNvSpPr/>
          <p:nvPr/>
        </p:nvSpPr>
        <p:spPr>
          <a:xfrm>
            <a:off x="4027140" y="2010817"/>
            <a:ext cx="4678710" cy="668387"/>
          </a:xfrm>
          <a:prstGeom prst="roundRect">
            <a:avLst>
              <a:gd name="adj" fmla="val 9120"/>
            </a:avLst>
          </a:prstGeom>
          <a:solidFill>
            <a:srgbClr val="E8E4F0"/>
          </a:solidFill>
          <a:ln/>
        </p:spPr>
        <p:txBody>
          <a:bodyPr wrap="square" rtlCol="0" anchor="ctr"/>
          <a:lstStyle/>
          <a:p>
            <a:pPr marL="0" indent="0">
              <a:buNone/>
            </a:pPr>
            <a:endParaRPr lang="en-US" dirty="0"/>
          </a:p>
        </p:txBody>
      </p:sp>
      <p:sp>
        <p:nvSpPr>
          <p:cNvPr id="28" name="Text 26"/>
          <p:cNvSpPr/>
          <p:nvPr/>
        </p:nvSpPr>
        <p:spPr>
          <a:xfrm>
            <a:off x="4122390" y="2106067"/>
            <a:ext cx="4577974" cy="146596"/>
          </a:xfrm>
          <a:prstGeom prst="rect">
            <a:avLst/>
          </a:prstGeom>
          <a:noFill/>
          <a:ln/>
        </p:spPr>
        <p:txBody>
          <a:bodyPr wrap="square" lIns="0" tIns="0" rIns="0" bIns="0" rtlCol="0" anchor="t"/>
          <a:lstStyle/>
          <a:p>
            <a:pPr marL="0" indent="0" algn="l">
              <a:lnSpc>
                <a:spcPts val="1155"/>
              </a:lnSpc>
              <a:buNone/>
            </a:pPr>
            <a:r>
              <a:rPr lang="en-US" sz="825" dirty="0">
                <a:solidFill>
                  <a:srgbClr val="0D004D"/>
                </a:solidFill>
                <a:latin typeface="Arial" pitchFamily="34" charset="0"/>
                <a:ea typeface="Arial" pitchFamily="34" charset="-122"/>
                <a:cs typeface="Arial" pitchFamily="34" charset="-120"/>
              </a:rPr>
              <a:t>messages: Message[] </a:t>
            </a:r>
            <a:r>
              <a:rPr lang="en-US" sz="825" dirty="0">
                <a:solidFill>
                  <a:srgbClr val="7950E2"/>
                </a:solidFill>
                <a:latin typeface="Arial" pitchFamily="34" charset="0"/>
                <a:ea typeface="Arial" pitchFamily="34" charset="-122"/>
                <a:cs typeface="Arial" pitchFamily="34" charset="-120"/>
              </a:rPr>
              <a:t>// Exposed every turn</a:t>
            </a:r>
            <a:endParaRPr lang="en-US" sz="825" dirty="0"/>
          </a:p>
        </p:txBody>
      </p:sp>
      <p:sp>
        <p:nvSpPr>
          <p:cNvPr id="29" name="Text 27"/>
          <p:cNvSpPr/>
          <p:nvPr/>
        </p:nvSpPr>
        <p:spPr>
          <a:xfrm>
            <a:off x="4122390" y="2271713"/>
            <a:ext cx="4577974" cy="146596"/>
          </a:xfrm>
          <a:prstGeom prst="rect">
            <a:avLst/>
          </a:prstGeom>
          <a:noFill/>
          <a:ln/>
        </p:spPr>
        <p:txBody>
          <a:bodyPr wrap="square" lIns="0" tIns="0" rIns="0" bIns="0" rtlCol="0" anchor="t"/>
          <a:lstStyle/>
          <a:p>
            <a:pPr marL="0" indent="0" algn="l">
              <a:lnSpc>
                <a:spcPts val="1155"/>
              </a:lnSpc>
              <a:spcBef>
                <a:spcPts val="150"/>
              </a:spcBef>
              <a:buNone/>
            </a:pPr>
            <a:r>
              <a:rPr lang="en-US" sz="825" dirty="0">
                <a:solidFill>
                  <a:srgbClr val="0D004D"/>
                </a:solidFill>
                <a:latin typeface="Arial" pitchFamily="34" charset="0"/>
                <a:ea typeface="Arial" pitchFamily="34" charset="-122"/>
                <a:cs typeface="Arial" pitchFamily="34" charset="-120"/>
              </a:rPr>
              <a:t>scratchpad: string </a:t>
            </a:r>
            <a:r>
              <a:rPr lang="en-US" sz="825" dirty="0">
                <a:solidFill>
                  <a:srgbClr val="7950E2"/>
                </a:solidFill>
                <a:latin typeface="Arial" pitchFamily="34" charset="0"/>
                <a:ea typeface="Arial" pitchFamily="34" charset="-122"/>
                <a:cs typeface="Arial" pitchFamily="34" charset="-120"/>
              </a:rPr>
              <a:t>// Exposed when needed</a:t>
            </a:r>
            <a:endParaRPr lang="en-US" sz="825" dirty="0"/>
          </a:p>
        </p:txBody>
      </p:sp>
      <p:sp>
        <p:nvSpPr>
          <p:cNvPr id="30" name="Text 28"/>
          <p:cNvSpPr/>
          <p:nvPr/>
        </p:nvSpPr>
        <p:spPr>
          <a:xfrm>
            <a:off x="4122390" y="2437358"/>
            <a:ext cx="4577974" cy="146596"/>
          </a:xfrm>
          <a:prstGeom prst="rect">
            <a:avLst/>
          </a:prstGeom>
          <a:noFill/>
          <a:ln/>
        </p:spPr>
        <p:txBody>
          <a:bodyPr wrap="square" lIns="0" tIns="0" rIns="0" bIns="0" rtlCol="0" anchor="t"/>
          <a:lstStyle/>
          <a:p>
            <a:pPr marL="0" indent="0" algn="l">
              <a:lnSpc>
                <a:spcPts val="1155"/>
              </a:lnSpc>
              <a:spcBef>
                <a:spcPts val="150"/>
              </a:spcBef>
              <a:buNone/>
            </a:pPr>
            <a:r>
              <a:rPr lang="en-US" sz="825" dirty="0">
                <a:solidFill>
                  <a:srgbClr val="0D004D"/>
                </a:solidFill>
                <a:latin typeface="Arial" pitchFamily="34" charset="0"/>
                <a:ea typeface="Arial" pitchFamily="34" charset="-122"/>
                <a:cs typeface="Arial" pitchFamily="34" charset="-120"/>
              </a:rPr>
              <a:t>toolResults: Result[] </a:t>
            </a:r>
            <a:r>
              <a:rPr lang="en-US" sz="825" dirty="0">
                <a:solidFill>
                  <a:srgbClr val="7950E2"/>
                </a:solidFill>
                <a:latin typeface="Arial" pitchFamily="34" charset="0"/>
                <a:ea typeface="Arial" pitchFamily="34" charset="-122"/>
                <a:cs typeface="Arial" pitchFamily="34" charset="-120"/>
              </a:rPr>
              <a:t>// Isolated until requested</a:t>
            </a:r>
            <a:endParaRPr lang="en-US" sz="825" dirty="0"/>
          </a:p>
        </p:txBody>
      </p:sp>
      <p:sp>
        <p:nvSpPr>
          <p:cNvPr id="31" name="Text 29"/>
          <p:cNvSpPr/>
          <p:nvPr/>
        </p:nvSpPr>
        <p:spPr>
          <a:xfrm>
            <a:off x="3855690" y="2907804"/>
            <a:ext cx="4983510" cy="830461"/>
          </a:xfrm>
          <a:prstGeom prst="roundRect">
            <a:avLst>
              <a:gd name="adj" fmla="val 7341"/>
            </a:avLst>
          </a:prstGeom>
          <a:solidFill>
            <a:srgbClr val="E8F7F7"/>
          </a:solidFill>
          <a:ln/>
        </p:spPr>
        <p:txBody>
          <a:bodyPr wrap="square" rtlCol="0" anchor="ctr"/>
          <a:lstStyle/>
          <a:p>
            <a:pPr marL="0" indent="0">
              <a:buNone/>
            </a:pPr>
            <a:endParaRPr lang="en-US" dirty="0"/>
          </a:p>
        </p:txBody>
      </p:sp>
      <p:sp>
        <p:nvSpPr>
          <p:cNvPr id="32" name="Shape 30"/>
          <p:cNvSpPr/>
          <p:nvPr/>
        </p:nvSpPr>
        <p:spPr>
          <a:xfrm>
            <a:off x="3874740" y="2907804"/>
            <a:ext cx="0" cy="830461"/>
          </a:xfrm>
          <a:prstGeom prst="line">
            <a:avLst/>
          </a:prstGeom>
          <a:noFill/>
          <a:ln w="38100">
            <a:solidFill>
              <a:srgbClr val="56E2E1"/>
            </a:solidFill>
            <a:prstDash val="solid"/>
          </a:ln>
        </p:spPr>
        <p:txBody>
          <a:bodyPr/>
          <a:lstStyle/>
          <a:p>
            <a:endParaRPr lang="en-US"/>
          </a:p>
        </p:txBody>
      </p:sp>
      <p:sp>
        <p:nvSpPr>
          <p:cNvPr id="33" name="Text 31"/>
          <p:cNvSpPr/>
          <p:nvPr/>
        </p:nvSpPr>
        <p:spPr>
          <a:xfrm>
            <a:off x="4027140" y="3041154"/>
            <a:ext cx="4772284"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Sandboxed Environments</a:t>
            </a:r>
            <a:endParaRPr lang="en-US" sz="1050" dirty="0"/>
          </a:p>
        </p:txBody>
      </p:sp>
      <p:sp>
        <p:nvSpPr>
          <p:cNvPr id="34" name="Text 32"/>
          <p:cNvSpPr/>
          <p:nvPr/>
        </p:nvSpPr>
        <p:spPr>
          <a:xfrm>
            <a:off x="4027140" y="3284934"/>
            <a:ext cx="4772284" cy="319980"/>
          </a:xfrm>
          <a:prstGeom prst="rect">
            <a:avLst/>
          </a:prstGeom>
          <a:noFill/>
          <a:ln/>
        </p:spPr>
        <p:txBody>
          <a:bodyPr wrap="square" lIns="0" tIns="0" rIns="0" bIns="0" rtlCol="0" anchor="t"/>
          <a:lstStyle/>
          <a:p>
            <a:pPr marL="0" indent="0" algn="l">
              <a:lnSpc>
                <a:spcPts val="1260"/>
              </a:lnSpc>
              <a:spcBef>
                <a:spcPts val="450"/>
              </a:spcBef>
              <a:buNone/>
            </a:pPr>
            <a:r>
              <a:rPr lang="en-US" sz="900" dirty="0">
                <a:solidFill>
                  <a:srgbClr val="5A5775"/>
                </a:solidFill>
                <a:latin typeface="Arial" pitchFamily="34" charset="0"/>
                <a:ea typeface="Arial" pitchFamily="34" charset="-122"/>
                <a:cs typeface="Arial" pitchFamily="34" charset="-120"/>
              </a:rPr>
              <a:t>Run tools in isolated containers (E2B, Pyodide). Tool outputs stay in sandbox until explicitly pulled into context.</a:t>
            </a:r>
            <a:endParaRPr lang="en-US" sz="900" dirty="0"/>
          </a:p>
        </p:txBody>
      </p:sp>
      <p:sp>
        <p:nvSpPr>
          <p:cNvPr id="35" name="Text 33"/>
          <p:cNvSpPr/>
          <p:nvPr/>
        </p:nvSpPr>
        <p:spPr>
          <a:xfrm>
            <a:off x="3855690" y="3833515"/>
            <a:ext cx="4983510" cy="830461"/>
          </a:xfrm>
          <a:prstGeom prst="roundRect">
            <a:avLst>
              <a:gd name="adj" fmla="val 7341"/>
            </a:avLst>
          </a:prstGeom>
          <a:solidFill>
            <a:srgbClr val="FFF5F8"/>
          </a:solidFill>
          <a:ln/>
        </p:spPr>
        <p:txBody>
          <a:bodyPr wrap="square" rtlCol="0" anchor="ctr"/>
          <a:lstStyle/>
          <a:p>
            <a:pPr marL="0" indent="0">
              <a:buNone/>
            </a:pPr>
            <a:endParaRPr lang="en-US" dirty="0"/>
          </a:p>
        </p:txBody>
      </p:sp>
      <p:sp>
        <p:nvSpPr>
          <p:cNvPr id="36" name="Shape 34"/>
          <p:cNvSpPr/>
          <p:nvPr/>
        </p:nvSpPr>
        <p:spPr>
          <a:xfrm>
            <a:off x="3874740" y="3833515"/>
            <a:ext cx="0" cy="830461"/>
          </a:xfrm>
          <a:prstGeom prst="line">
            <a:avLst/>
          </a:prstGeom>
          <a:noFill/>
          <a:ln w="38100">
            <a:solidFill>
              <a:srgbClr val="EC8DE2"/>
            </a:solidFill>
            <a:prstDash val="solid"/>
          </a:ln>
        </p:spPr>
        <p:txBody>
          <a:bodyPr/>
          <a:lstStyle/>
          <a:p>
            <a:endParaRPr lang="en-US"/>
          </a:p>
        </p:txBody>
      </p:sp>
      <p:sp>
        <p:nvSpPr>
          <p:cNvPr id="37" name="Text 35"/>
          <p:cNvSpPr/>
          <p:nvPr/>
        </p:nvSpPr>
        <p:spPr>
          <a:xfrm>
            <a:off x="4027140" y="3966865"/>
            <a:ext cx="4772284"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Multi-Agent Boundaries</a:t>
            </a:r>
            <a:endParaRPr lang="en-US" sz="1050" dirty="0"/>
          </a:p>
        </p:txBody>
      </p:sp>
      <p:sp>
        <p:nvSpPr>
          <p:cNvPr id="38" name="Text 36"/>
          <p:cNvSpPr/>
          <p:nvPr/>
        </p:nvSpPr>
        <p:spPr>
          <a:xfrm>
            <a:off x="4027140" y="4210645"/>
            <a:ext cx="4772284" cy="319980"/>
          </a:xfrm>
          <a:prstGeom prst="rect">
            <a:avLst/>
          </a:prstGeom>
          <a:noFill/>
          <a:ln/>
        </p:spPr>
        <p:txBody>
          <a:bodyPr wrap="square" lIns="0" tIns="0" rIns="0" bIns="0" rtlCol="0" anchor="t"/>
          <a:lstStyle/>
          <a:p>
            <a:pPr marL="0" indent="0" algn="l">
              <a:lnSpc>
                <a:spcPts val="1260"/>
              </a:lnSpc>
              <a:spcBef>
                <a:spcPts val="450"/>
              </a:spcBef>
              <a:buNone/>
            </a:pPr>
            <a:r>
              <a:rPr lang="en-US" sz="900" dirty="0">
                <a:solidFill>
                  <a:srgbClr val="5A5775"/>
                </a:solidFill>
                <a:latin typeface="Arial" pitchFamily="34" charset="0"/>
                <a:ea typeface="Arial" pitchFamily="34" charset="-122"/>
                <a:cs typeface="Arial" pitchFamily="34" charset="-120"/>
              </a:rPr>
              <a:t>Pass summaries, not full history. Cognition AI uses </a:t>
            </a:r>
            <a:r>
              <a:rPr lang="en-US" sz="900" b="1" dirty="0">
                <a:solidFill>
                  <a:srgbClr val="5A5775"/>
                </a:solidFill>
                <a:latin typeface="Arial" pitchFamily="34" charset="0"/>
                <a:ea typeface="Arial" pitchFamily="34" charset="-122"/>
                <a:cs typeface="Arial" pitchFamily="34" charset="-120"/>
              </a:rPr>
              <a:t>fine-tuned summarization models</a:t>
            </a:r>
            <a:r>
              <a:rPr lang="en-US" sz="900" dirty="0">
                <a:solidFill>
                  <a:srgbClr val="5A5775"/>
                </a:solidFill>
                <a:latin typeface="Arial" pitchFamily="34" charset="0"/>
                <a:ea typeface="Arial" pitchFamily="34" charset="-122"/>
                <a:cs typeface="Arial" pitchFamily="34" charset="-120"/>
              </a:rPr>
              <a:t> at agent-agent boundaries to reduce token usage during knowledge handoff.</a:t>
            </a:r>
            <a:endParaRPr lang="en-US" sz="900" dirty="0"/>
          </a:p>
        </p:txBody>
      </p:sp>
      <p:sp>
        <p:nvSpPr>
          <p:cNvPr id="39" name="Text 37"/>
          <p:cNvSpPr/>
          <p:nvPr/>
        </p:nvSpPr>
        <p:spPr>
          <a:xfrm>
            <a:off x="381000" y="4781550"/>
            <a:ext cx="2194489" cy="133350"/>
          </a:xfrm>
          <a:prstGeom prst="rect">
            <a:avLst/>
          </a:prstGeom>
          <a:noFill/>
          <a:ln/>
        </p:spPr>
        <p:txBody>
          <a:bodyPr wrap="square" lIns="0" tIns="0" rIns="0" bIns="0" rtlCol="0" anchor="t"/>
          <a:lstStyle/>
          <a:p>
            <a:pPr marL="0" indent="0" algn="l">
              <a:lnSpc>
                <a:spcPts val="1050"/>
              </a:lnSpc>
              <a:buNone/>
            </a:pPr>
            <a:r>
              <a:rPr lang="en-US" sz="750" dirty="0">
                <a:solidFill>
                  <a:srgbClr val="5A5775"/>
                </a:solidFill>
                <a:latin typeface="Arial" pitchFamily="34" charset="0"/>
                <a:ea typeface="Arial" pitchFamily="34" charset="-122"/>
                <a:cs typeface="Arial" pitchFamily="34" charset="-120"/>
              </a:rPr>
              <a:t>Cognizant Engineer Training • Context Engineering</a:t>
            </a:r>
            <a:endParaRPr lang="en-US" sz="75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1000" y="247650"/>
            <a:ext cx="4284536" cy="304800"/>
          </a:xfrm>
          <a:prstGeom prst="rect">
            <a:avLst/>
          </a:prstGeom>
          <a:noFill/>
          <a:ln/>
        </p:spPr>
        <p:txBody>
          <a:bodyPr wrap="square" lIns="0" tIns="0" rIns="0" bIns="0" rtlCol="0" anchor="t"/>
          <a:lstStyle/>
          <a:p>
            <a:pPr marL="0" indent="0" algn="l">
              <a:lnSpc>
                <a:spcPts val="2400"/>
              </a:lnSpc>
              <a:buNone/>
            </a:pPr>
            <a:r>
              <a:rPr lang="en-US" sz="2400" b="1" dirty="0">
                <a:solidFill>
                  <a:srgbClr val="0D004D"/>
                </a:solidFill>
                <a:latin typeface="Arial" pitchFamily="34" charset="0"/>
                <a:ea typeface="Arial" pitchFamily="34" charset="-122"/>
                <a:cs typeface="Arial" pitchFamily="34" charset="-120"/>
              </a:rPr>
              <a:t>Common Failure Modes</a:t>
            </a:r>
            <a:endParaRPr lang="en-US" sz="2400" dirty="0"/>
          </a:p>
        </p:txBody>
      </p:sp>
      <p:sp>
        <p:nvSpPr>
          <p:cNvPr id="3" name="Text 1"/>
          <p:cNvSpPr/>
          <p:nvPr/>
        </p:nvSpPr>
        <p:spPr>
          <a:xfrm>
            <a:off x="304800" y="800100"/>
            <a:ext cx="2047875" cy="3497610"/>
          </a:xfrm>
          <a:prstGeom prst="roundRect">
            <a:avLst>
              <a:gd name="adj" fmla="val 2977"/>
            </a:avLst>
          </a:prstGeom>
          <a:solidFill>
            <a:srgbClr val="FFF5F8"/>
          </a:solidFill>
          <a:ln/>
        </p:spPr>
        <p:txBody>
          <a:bodyPr wrap="square" rtlCol="0" anchor="ctr"/>
          <a:lstStyle/>
          <a:p>
            <a:pPr marL="0" indent="0">
              <a:buNone/>
            </a:pPr>
            <a:endParaRPr lang="en-US" dirty="0"/>
          </a:p>
        </p:txBody>
      </p:sp>
      <p:sp>
        <p:nvSpPr>
          <p:cNvPr id="4" name="Shape 2"/>
          <p:cNvSpPr/>
          <p:nvPr/>
        </p:nvSpPr>
        <p:spPr>
          <a:xfrm>
            <a:off x="304800" y="819150"/>
            <a:ext cx="2047875" cy="0"/>
          </a:xfrm>
          <a:prstGeom prst="line">
            <a:avLst/>
          </a:prstGeom>
          <a:noFill/>
          <a:ln w="38100">
            <a:solidFill>
              <a:srgbClr val="B820A9"/>
            </a:solidFill>
            <a:prstDash val="solid"/>
          </a:ln>
        </p:spPr>
        <p:txBody>
          <a:bodyPr/>
          <a:lstStyle/>
          <a:p>
            <a:endParaRPr lang="en-US"/>
          </a:p>
        </p:txBody>
      </p:sp>
      <p:sp>
        <p:nvSpPr>
          <p:cNvPr id="5" name="Text 3"/>
          <p:cNvSpPr/>
          <p:nvPr/>
        </p:nvSpPr>
        <p:spPr>
          <a:xfrm>
            <a:off x="419100" y="952500"/>
            <a:ext cx="242584" cy="266700"/>
          </a:xfrm>
          <a:prstGeom prst="rect">
            <a:avLst/>
          </a:prstGeom>
          <a:noFill/>
          <a:ln/>
        </p:spPr>
        <p:txBody>
          <a:bodyPr wrap="square" lIns="0" tIns="0" rIns="0" bIns="0" rtlCol="0" anchor="t"/>
          <a:lstStyle/>
          <a:p>
            <a:pPr marL="0" indent="0" algn="l">
              <a:lnSpc>
                <a:spcPts val="2100"/>
              </a:lnSpc>
              <a:buNone/>
            </a:pPr>
            <a:r>
              <a:rPr lang="en-US" sz="1500" dirty="0">
                <a:solidFill>
                  <a:srgbClr val="0D004D"/>
                </a:solidFill>
                <a:latin typeface="Arial" pitchFamily="34" charset="0"/>
                <a:ea typeface="Arial" pitchFamily="34" charset="-122"/>
                <a:cs typeface="Arial" pitchFamily="34" charset="-120"/>
              </a:rPr>
              <a:t>🦠</a:t>
            </a:r>
            <a:endParaRPr lang="en-US" sz="1500" dirty="0"/>
          </a:p>
        </p:txBody>
      </p:sp>
      <p:sp>
        <p:nvSpPr>
          <p:cNvPr id="6" name="Text 4"/>
          <p:cNvSpPr/>
          <p:nvPr/>
        </p:nvSpPr>
        <p:spPr>
          <a:xfrm>
            <a:off x="714077" y="1011734"/>
            <a:ext cx="1201534" cy="148084"/>
          </a:xfrm>
          <a:prstGeom prst="rect">
            <a:avLst/>
          </a:prstGeom>
          <a:noFill/>
          <a:ln/>
        </p:spPr>
        <p:txBody>
          <a:bodyPr wrap="square" lIns="0" tIns="0" rIns="0" bIns="0" rtlCol="0" anchor="t"/>
          <a:lstStyle/>
          <a:p>
            <a:pPr marL="0" indent="0" algn="l">
              <a:lnSpc>
                <a:spcPts val="1167"/>
              </a:lnSpc>
              <a:buNone/>
            </a:pPr>
            <a:r>
              <a:rPr lang="en-US" sz="1050" b="1" dirty="0">
                <a:solidFill>
                  <a:srgbClr val="B820A9"/>
                </a:solidFill>
                <a:latin typeface="Arial" pitchFamily="34" charset="0"/>
                <a:ea typeface="Arial" pitchFamily="34" charset="-122"/>
                <a:cs typeface="Arial" pitchFamily="34" charset="-120"/>
              </a:rPr>
              <a:t>Context Poisoning</a:t>
            </a:r>
            <a:endParaRPr lang="en-US" sz="1050" dirty="0"/>
          </a:p>
        </p:txBody>
      </p:sp>
      <p:sp>
        <p:nvSpPr>
          <p:cNvPr id="7" name="Text 5"/>
          <p:cNvSpPr/>
          <p:nvPr/>
        </p:nvSpPr>
        <p:spPr>
          <a:xfrm>
            <a:off x="419100" y="1447800"/>
            <a:ext cx="1855661" cy="314325"/>
          </a:xfrm>
          <a:prstGeom prst="rect">
            <a:avLst/>
          </a:prstGeom>
          <a:noFill/>
          <a:ln/>
        </p:spPr>
        <p:txBody>
          <a:bodyPr wrap="square" lIns="0" tIns="0" rIns="0" bIns="0" rtlCol="0" anchor="t"/>
          <a:lstStyle/>
          <a:p>
            <a:pPr marL="0" indent="0" algn="l">
              <a:lnSpc>
                <a:spcPts val="1238"/>
              </a:lnSpc>
              <a:spcBef>
                <a:spcPts val="600"/>
              </a:spcBef>
              <a:buNone/>
            </a:pPr>
            <a:r>
              <a:rPr lang="en-US" sz="825" dirty="0">
                <a:solidFill>
                  <a:srgbClr val="0D004D"/>
                </a:solidFill>
                <a:latin typeface="Arial" pitchFamily="34" charset="0"/>
                <a:ea typeface="Arial" pitchFamily="34" charset="-122"/>
                <a:cs typeface="Arial" pitchFamily="34" charset="-120"/>
              </a:rPr>
              <a:t>A </a:t>
            </a:r>
            <a:r>
              <a:rPr lang="en-US" sz="825" b="1" dirty="0">
                <a:solidFill>
                  <a:srgbClr val="0D004D"/>
                </a:solidFill>
                <a:latin typeface="Arial" pitchFamily="34" charset="0"/>
                <a:ea typeface="Arial" pitchFamily="34" charset="-122"/>
                <a:cs typeface="Arial" pitchFamily="34" charset="-120"/>
              </a:rPr>
              <a:t>hallucination</a:t>
            </a:r>
            <a:r>
              <a:rPr lang="en-US" sz="825" dirty="0">
                <a:solidFill>
                  <a:srgbClr val="0D004D"/>
                </a:solidFill>
                <a:latin typeface="Arial" pitchFamily="34" charset="0"/>
                <a:ea typeface="Arial" pitchFamily="34" charset="-122"/>
                <a:cs typeface="Arial" pitchFamily="34" charset="-120"/>
              </a:rPr>
              <a:t> gets stored in memory, then retrieved and amplified.</a:t>
            </a:r>
            <a:endParaRPr lang="en-US" sz="825" dirty="0"/>
          </a:p>
        </p:txBody>
      </p:sp>
      <p:sp>
        <p:nvSpPr>
          <p:cNvPr id="8" name="Text 6"/>
          <p:cNvSpPr/>
          <p:nvPr/>
        </p:nvSpPr>
        <p:spPr>
          <a:xfrm>
            <a:off x="419100" y="3897660"/>
            <a:ext cx="1819275" cy="285750"/>
          </a:xfrm>
          <a:prstGeom prst="roundRect">
            <a:avLst>
              <a:gd name="adj" fmla="val 21333"/>
            </a:avLst>
          </a:prstGeom>
          <a:solidFill>
            <a:srgbClr val="FFFFFF"/>
          </a:solidFill>
          <a:ln/>
        </p:spPr>
        <p:txBody>
          <a:bodyPr wrap="square" rtlCol="0" anchor="ctr"/>
          <a:lstStyle/>
          <a:p>
            <a:pPr marL="0" indent="0">
              <a:buNone/>
            </a:pPr>
            <a:endParaRPr lang="en-US" dirty="0"/>
          </a:p>
        </p:txBody>
      </p:sp>
      <p:sp>
        <p:nvSpPr>
          <p:cNvPr id="9" name="Text 7"/>
          <p:cNvSpPr/>
          <p:nvPr/>
        </p:nvSpPr>
        <p:spPr>
          <a:xfrm>
            <a:off x="495300" y="3973860"/>
            <a:ext cx="1700213" cy="133350"/>
          </a:xfrm>
          <a:prstGeom prst="rect">
            <a:avLst/>
          </a:prstGeom>
          <a:noFill/>
          <a:ln/>
        </p:spPr>
        <p:txBody>
          <a:bodyPr wrap="square" lIns="0" tIns="0" rIns="0" bIns="0" rtlCol="0" anchor="t"/>
          <a:lstStyle/>
          <a:p>
            <a:pPr marL="0" indent="0" algn="l">
              <a:lnSpc>
                <a:spcPts val="1050"/>
              </a:lnSpc>
              <a:buNone/>
            </a:pPr>
            <a:r>
              <a:rPr lang="en-US" sz="750" b="1" dirty="0">
                <a:solidFill>
                  <a:srgbClr val="5A5775"/>
                </a:solidFill>
                <a:latin typeface="Arial" pitchFamily="34" charset="0"/>
                <a:ea typeface="Arial" pitchFamily="34" charset="-122"/>
                <a:cs typeface="Arial" pitchFamily="34" charset="-120"/>
              </a:rPr>
              <a:t>Fix:</a:t>
            </a:r>
            <a:r>
              <a:rPr lang="en-US" sz="750" dirty="0">
                <a:solidFill>
                  <a:srgbClr val="5A5775"/>
                </a:solidFill>
                <a:latin typeface="Arial" pitchFamily="34" charset="0"/>
                <a:ea typeface="Arial" pitchFamily="34" charset="-122"/>
                <a:cs typeface="Arial" pitchFamily="34" charset="-120"/>
              </a:rPr>
              <a:t> Validate facts, confidence scores</a:t>
            </a:r>
            <a:endParaRPr lang="en-US" sz="750" dirty="0"/>
          </a:p>
        </p:txBody>
      </p:sp>
      <p:sp>
        <p:nvSpPr>
          <p:cNvPr id="10" name="Text 8"/>
          <p:cNvSpPr/>
          <p:nvPr/>
        </p:nvSpPr>
        <p:spPr>
          <a:xfrm>
            <a:off x="2466975" y="800100"/>
            <a:ext cx="2047875" cy="3497610"/>
          </a:xfrm>
          <a:prstGeom prst="roundRect">
            <a:avLst>
              <a:gd name="adj" fmla="val 2977"/>
            </a:avLst>
          </a:prstGeom>
          <a:solidFill>
            <a:srgbClr val="FFF9E6"/>
          </a:solidFill>
          <a:ln/>
        </p:spPr>
        <p:txBody>
          <a:bodyPr wrap="square" rtlCol="0" anchor="ctr"/>
          <a:lstStyle/>
          <a:p>
            <a:pPr marL="0" indent="0">
              <a:buNone/>
            </a:pPr>
            <a:endParaRPr lang="en-US" dirty="0"/>
          </a:p>
        </p:txBody>
      </p:sp>
      <p:sp>
        <p:nvSpPr>
          <p:cNvPr id="11" name="Shape 9"/>
          <p:cNvSpPr/>
          <p:nvPr/>
        </p:nvSpPr>
        <p:spPr>
          <a:xfrm>
            <a:off x="2466975" y="819150"/>
            <a:ext cx="2047875" cy="0"/>
          </a:xfrm>
          <a:prstGeom prst="line">
            <a:avLst/>
          </a:prstGeom>
          <a:noFill/>
          <a:ln w="38100">
            <a:solidFill>
              <a:srgbClr val="FFCE00"/>
            </a:solidFill>
            <a:prstDash val="solid"/>
          </a:ln>
        </p:spPr>
        <p:txBody>
          <a:bodyPr/>
          <a:lstStyle/>
          <a:p>
            <a:endParaRPr lang="en-US"/>
          </a:p>
        </p:txBody>
      </p:sp>
      <p:sp>
        <p:nvSpPr>
          <p:cNvPr id="12" name="Text 10"/>
          <p:cNvSpPr/>
          <p:nvPr/>
        </p:nvSpPr>
        <p:spPr>
          <a:xfrm>
            <a:off x="2581275" y="952500"/>
            <a:ext cx="242584" cy="266700"/>
          </a:xfrm>
          <a:prstGeom prst="rect">
            <a:avLst/>
          </a:prstGeom>
          <a:noFill/>
          <a:ln/>
        </p:spPr>
        <p:txBody>
          <a:bodyPr wrap="square" lIns="0" tIns="0" rIns="0" bIns="0" rtlCol="0" anchor="t"/>
          <a:lstStyle/>
          <a:p>
            <a:pPr marL="0" indent="0" algn="l">
              <a:lnSpc>
                <a:spcPts val="2100"/>
              </a:lnSpc>
              <a:buNone/>
            </a:pPr>
            <a:r>
              <a:rPr lang="en-US" sz="1500" dirty="0">
                <a:solidFill>
                  <a:srgbClr val="0D004D"/>
                </a:solidFill>
                <a:latin typeface="Arial" pitchFamily="34" charset="0"/>
                <a:ea typeface="Arial" pitchFamily="34" charset="-122"/>
                <a:cs typeface="Arial" pitchFamily="34" charset="-120"/>
              </a:rPr>
              <a:t>🎯</a:t>
            </a:r>
            <a:endParaRPr lang="en-US" sz="1500" dirty="0"/>
          </a:p>
        </p:txBody>
      </p:sp>
      <p:sp>
        <p:nvSpPr>
          <p:cNvPr id="13" name="Text 11"/>
          <p:cNvSpPr/>
          <p:nvPr/>
        </p:nvSpPr>
        <p:spPr>
          <a:xfrm>
            <a:off x="2876252" y="1011734"/>
            <a:ext cx="1254514" cy="148084"/>
          </a:xfrm>
          <a:prstGeom prst="rect">
            <a:avLst/>
          </a:prstGeom>
          <a:noFill/>
          <a:ln/>
        </p:spPr>
        <p:txBody>
          <a:bodyPr wrap="square" lIns="0" tIns="0" rIns="0" bIns="0" rtlCol="0" anchor="t"/>
          <a:lstStyle/>
          <a:p>
            <a:pPr marL="0" indent="0" algn="l">
              <a:lnSpc>
                <a:spcPts val="1167"/>
              </a:lnSpc>
              <a:buNone/>
            </a:pPr>
            <a:r>
              <a:rPr lang="en-US" sz="1050" b="1" dirty="0">
                <a:solidFill>
                  <a:srgbClr val="D4A800"/>
                </a:solidFill>
                <a:latin typeface="Arial" pitchFamily="34" charset="0"/>
                <a:ea typeface="Arial" pitchFamily="34" charset="-122"/>
                <a:cs typeface="Arial" pitchFamily="34" charset="-120"/>
              </a:rPr>
              <a:t>Context Distraction</a:t>
            </a:r>
            <a:endParaRPr lang="en-US" sz="1050" dirty="0"/>
          </a:p>
        </p:txBody>
      </p:sp>
      <p:sp>
        <p:nvSpPr>
          <p:cNvPr id="14" name="Text 12"/>
          <p:cNvSpPr/>
          <p:nvPr/>
        </p:nvSpPr>
        <p:spPr>
          <a:xfrm>
            <a:off x="2581275" y="1447800"/>
            <a:ext cx="1855661" cy="314325"/>
          </a:xfrm>
          <a:prstGeom prst="rect">
            <a:avLst/>
          </a:prstGeom>
          <a:noFill/>
          <a:ln/>
        </p:spPr>
        <p:txBody>
          <a:bodyPr wrap="square" lIns="0" tIns="0" rIns="0" bIns="0" rtlCol="0" anchor="t"/>
          <a:lstStyle/>
          <a:p>
            <a:pPr marL="0" indent="0" algn="l">
              <a:lnSpc>
                <a:spcPts val="1238"/>
              </a:lnSpc>
              <a:spcBef>
                <a:spcPts val="600"/>
              </a:spcBef>
              <a:buNone/>
            </a:pPr>
            <a:r>
              <a:rPr lang="en-US" sz="825" b="1" dirty="0">
                <a:solidFill>
                  <a:srgbClr val="0D004D"/>
                </a:solidFill>
                <a:latin typeface="Arial" pitchFamily="34" charset="0"/>
                <a:ea typeface="Arial" pitchFamily="34" charset="-122"/>
                <a:cs typeface="Arial" pitchFamily="34" charset="-120"/>
              </a:rPr>
              <a:t>Irrelevant info</a:t>
            </a:r>
            <a:r>
              <a:rPr lang="en-US" sz="825" dirty="0">
                <a:solidFill>
                  <a:srgbClr val="0D004D"/>
                </a:solidFill>
                <a:latin typeface="Arial" pitchFamily="34" charset="0"/>
                <a:ea typeface="Arial" pitchFamily="34" charset="-122"/>
                <a:cs typeface="Arial" pitchFamily="34" charset="-120"/>
              </a:rPr>
              <a:t> overwhelms the signal. Model focuses on noise.</a:t>
            </a:r>
            <a:endParaRPr lang="en-US" sz="825" dirty="0"/>
          </a:p>
        </p:txBody>
      </p:sp>
      <p:sp>
        <p:nvSpPr>
          <p:cNvPr id="15" name="Text 13"/>
          <p:cNvSpPr/>
          <p:nvPr/>
        </p:nvSpPr>
        <p:spPr>
          <a:xfrm>
            <a:off x="2581275" y="3764310"/>
            <a:ext cx="1819275" cy="419100"/>
          </a:xfrm>
          <a:prstGeom prst="roundRect">
            <a:avLst>
              <a:gd name="adj" fmla="val 14545"/>
            </a:avLst>
          </a:prstGeom>
          <a:solidFill>
            <a:srgbClr val="FFFFFF"/>
          </a:solidFill>
          <a:ln/>
        </p:spPr>
        <p:txBody>
          <a:bodyPr wrap="square" rtlCol="0" anchor="ctr"/>
          <a:lstStyle/>
          <a:p>
            <a:pPr marL="0" indent="0">
              <a:buNone/>
            </a:pPr>
            <a:endParaRPr lang="en-US" dirty="0"/>
          </a:p>
        </p:txBody>
      </p:sp>
      <p:sp>
        <p:nvSpPr>
          <p:cNvPr id="16" name="Text 14"/>
          <p:cNvSpPr/>
          <p:nvPr/>
        </p:nvSpPr>
        <p:spPr>
          <a:xfrm>
            <a:off x="2657475" y="3840510"/>
            <a:ext cx="1700213" cy="266700"/>
          </a:xfrm>
          <a:prstGeom prst="rect">
            <a:avLst/>
          </a:prstGeom>
          <a:noFill/>
          <a:ln/>
        </p:spPr>
        <p:txBody>
          <a:bodyPr wrap="square" lIns="0" tIns="0" rIns="0" bIns="0" rtlCol="0" anchor="t"/>
          <a:lstStyle/>
          <a:p>
            <a:pPr marL="0" indent="0" algn="l">
              <a:lnSpc>
                <a:spcPts val="1050"/>
              </a:lnSpc>
              <a:buNone/>
            </a:pPr>
            <a:r>
              <a:rPr lang="en-US" sz="750" b="1" dirty="0">
                <a:solidFill>
                  <a:srgbClr val="5A5775"/>
                </a:solidFill>
                <a:latin typeface="Arial" pitchFamily="34" charset="0"/>
                <a:ea typeface="Arial" pitchFamily="34" charset="-122"/>
                <a:cs typeface="Arial" pitchFamily="34" charset="-120"/>
              </a:rPr>
              <a:t>Fix:</a:t>
            </a:r>
            <a:r>
              <a:rPr lang="en-US" sz="750" dirty="0">
                <a:solidFill>
                  <a:srgbClr val="5A5775"/>
                </a:solidFill>
                <a:latin typeface="Arial" pitchFamily="34" charset="0"/>
                <a:ea typeface="Arial" pitchFamily="34" charset="-122"/>
                <a:cs typeface="Arial" pitchFamily="34" charset="-120"/>
              </a:rPr>
              <a:t> Relevance filtering, injection budget</a:t>
            </a:r>
            <a:endParaRPr lang="en-US" sz="750" dirty="0"/>
          </a:p>
        </p:txBody>
      </p:sp>
      <p:sp>
        <p:nvSpPr>
          <p:cNvPr id="17" name="Text 15"/>
          <p:cNvSpPr/>
          <p:nvPr/>
        </p:nvSpPr>
        <p:spPr>
          <a:xfrm>
            <a:off x="4629150" y="800100"/>
            <a:ext cx="2047875" cy="3497610"/>
          </a:xfrm>
          <a:prstGeom prst="roundRect">
            <a:avLst>
              <a:gd name="adj" fmla="val 2977"/>
            </a:avLst>
          </a:prstGeom>
          <a:solidFill>
            <a:srgbClr val="F5F0FF"/>
          </a:solidFill>
          <a:ln/>
        </p:spPr>
        <p:txBody>
          <a:bodyPr wrap="square" rtlCol="0" anchor="ctr"/>
          <a:lstStyle/>
          <a:p>
            <a:pPr marL="0" indent="0">
              <a:buNone/>
            </a:pPr>
            <a:endParaRPr lang="en-US" dirty="0"/>
          </a:p>
        </p:txBody>
      </p:sp>
      <p:sp>
        <p:nvSpPr>
          <p:cNvPr id="18" name="Shape 16"/>
          <p:cNvSpPr/>
          <p:nvPr/>
        </p:nvSpPr>
        <p:spPr>
          <a:xfrm>
            <a:off x="4629150" y="819150"/>
            <a:ext cx="2047875" cy="0"/>
          </a:xfrm>
          <a:prstGeom prst="line">
            <a:avLst/>
          </a:prstGeom>
          <a:noFill/>
          <a:ln w="38100">
            <a:solidFill>
              <a:srgbClr val="7950E2"/>
            </a:solidFill>
            <a:prstDash val="solid"/>
          </a:ln>
        </p:spPr>
        <p:txBody>
          <a:bodyPr/>
          <a:lstStyle/>
          <a:p>
            <a:endParaRPr lang="en-US"/>
          </a:p>
        </p:txBody>
      </p:sp>
      <p:sp>
        <p:nvSpPr>
          <p:cNvPr id="19" name="Text 17"/>
          <p:cNvSpPr/>
          <p:nvPr/>
        </p:nvSpPr>
        <p:spPr>
          <a:xfrm>
            <a:off x="4743450" y="952500"/>
            <a:ext cx="242584" cy="266700"/>
          </a:xfrm>
          <a:prstGeom prst="rect">
            <a:avLst/>
          </a:prstGeom>
          <a:noFill/>
          <a:ln/>
        </p:spPr>
        <p:txBody>
          <a:bodyPr wrap="square" lIns="0" tIns="0" rIns="0" bIns="0" rtlCol="0" anchor="t"/>
          <a:lstStyle/>
          <a:p>
            <a:pPr marL="0" indent="0" algn="l">
              <a:lnSpc>
                <a:spcPts val="2100"/>
              </a:lnSpc>
              <a:buNone/>
            </a:pPr>
            <a:r>
              <a:rPr lang="en-US" sz="1500" dirty="0">
                <a:solidFill>
                  <a:srgbClr val="0D004D"/>
                </a:solidFill>
                <a:latin typeface="Arial" pitchFamily="34" charset="0"/>
                <a:ea typeface="Arial" pitchFamily="34" charset="-122"/>
                <a:cs typeface="Arial" pitchFamily="34" charset="-120"/>
              </a:rPr>
              <a:t>🌀</a:t>
            </a:r>
            <a:endParaRPr lang="en-US" sz="1500" dirty="0"/>
          </a:p>
        </p:txBody>
      </p:sp>
      <p:sp>
        <p:nvSpPr>
          <p:cNvPr id="20" name="Text 18"/>
          <p:cNvSpPr/>
          <p:nvPr/>
        </p:nvSpPr>
        <p:spPr>
          <a:xfrm>
            <a:off x="5038427" y="1011734"/>
            <a:ext cx="1216563" cy="148084"/>
          </a:xfrm>
          <a:prstGeom prst="rect">
            <a:avLst/>
          </a:prstGeom>
          <a:noFill/>
          <a:ln/>
        </p:spPr>
        <p:txBody>
          <a:bodyPr wrap="square" lIns="0" tIns="0" rIns="0" bIns="0" rtlCol="0" anchor="t"/>
          <a:lstStyle/>
          <a:p>
            <a:pPr marL="0" indent="0" algn="l">
              <a:lnSpc>
                <a:spcPts val="1167"/>
              </a:lnSpc>
              <a:buNone/>
            </a:pPr>
            <a:r>
              <a:rPr lang="en-US" sz="1050" b="1" dirty="0">
                <a:solidFill>
                  <a:srgbClr val="7950E2"/>
                </a:solidFill>
                <a:latin typeface="Arial" pitchFamily="34" charset="0"/>
                <a:ea typeface="Arial" pitchFamily="34" charset="-122"/>
                <a:cs typeface="Arial" pitchFamily="34" charset="-120"/>
              </a:rPr>
              <a:t>Context Confusion</a:t>
            </a:r>
            <a:endParaRPr lang="en-US" sz="1050" dirty="0"/>
          </a:p>
        </p:txBody>
      </p:sp>
      <p:sp>
        <p:nvSpPr>
          <p:cNvPr id="21" name="Text 19"/>
          <p:cNvSpPr/>
          <p:nvPr/>
        </p:nvSpPr>
        <p:spPr>
          <a:xfrm>
            <a:off x="4743450" y="1447800"/>
            <a:ext cx="1855661" cy="314325"/>
          </a:xfrm>
          <a:prstGeom prst="rect">
            <a:avLst/>
          </a:prstGeom>
          <a:noFill/>
          <a:ln/>
        </p:spPr>
        <p:txBody>
          <a:bodyPr wrap="square" lIns="0" tIns="0" rIns="0" bIns="0" rtlCol="0" anchor="t"/>
          <a:lstStyle/>
          <a:p>
            <a:pPr marL="0" indent="0" algn="l">
              <a:lnSpc>
                <a:spcPts val="1238"/>
              </a:lnSpc>
              <a:spcBef>
                <a:spcPts val="600"/>
              </a:spcBef>
              <a:buNone/>
            </a:pPr>
            <a:r>
              <a:rPr lang="en-US" sz="825" b="1" dirty="0">
                <a:solidFill>
                  <a:srgbClr val="0D004D"/>
                </a:solidFill>
                <a:latin typeface="Arial" pitchFamily="34" charset="0"/>
                <a:ea typeface="Arial" pitchFamily="34" charset="-122"/>
                <a:cs typeface="Arial" pitchFamily="34" charset="-120"/>
              </a:rPr>
              <a:t>Conflicting info</a:t>
            </a:r>
            <a:r>
              <a:rPr lang="en-US" sz="825" dirty="0">
                <a:solidFill>
                  <a:srgbClr val="0D004D"/>
                </a:solidFill>
                <a:latin typeface="Arial" pitchFamily="34" charset="0"/>
                <a:ea typeface="Arial" pitchFamily="34" charset="-122"/>
                <a:cs typeface="Arial" pitchFamily="34" charset="-120"/>
              </a:rPr>
              <a:t> leads to unpredictable responses.</a:t>
            </a:r>
            <a:endParaRPr lang="en-US" sz="825" dirty="0"/>
          </a:p>
        </p:txBody>
      </p:sp>
      <p:sp>
        <p:nvSpPr>
          <p:cNvPr id="22" name="Text 20"/>
          <p:cNvSpPr/>
          <p:nvPr/>
        </p:nvSpPr>
        <p:spPr>
          <a:xfrm>
            <a:off x="4743450" y="3897660"/>
            <a:ext cx="1819275" cy="285750"/>
          </a:xfrm>
          <a:prstGeom prst="roundRect">
            <a:avLst>
              <a:gd name="adj" fmla="val 21333"/>
            </a:avLst>
          </a:prstGeom>
          <a:solidFill>
            <a:srgbClr val="FFFFFF"/>
          </a:solidFill>
          <a:ln/>
        </p:spPr>
        <p:txBody>
          <a:bodyPr wrap="square" rtlCol="0" anchor="ctr"/>
          <a:lstStyle/>
          <a:p>
            <a:pPr marL="0" indent="0">
              <a:buNone/>
            </a:pPr>
            <a:endParaRPr lang="en-US" dirty="0"/>
          </a:p>
        </p:txBody>
      </p:sp>
      <p:sp>
        <p:nvSpPr>
          <p:cNvPr id="23" name="Text 21"/>
          <p:cNvSpPr/>
          <p:nvPr/>
        </p:nvSpPr>
        <p:spPr>
          <a:xfrm>
            <a:off x="4819650" y="3973860"/>
            <a:ext cx="1700213" cy="133350"/>
          </a:xfrm>
          <a:prstGeom prst="rect">
            <a:avLst/>
          </a:prstGeom>
          <a:noFill/>
          <a:ln/>
        </p:spPr>
        <p:txBody>
          <a:bodyPr wrap="square" lIns="0" tIns="0" rIns="0" bIns="0" rtlCol="0" anchor="t"/>
          <a:lstStyle/>
          <a:p>
            <a:pPr marL="0" indent="0" algn="l">
              <a:lnSpc>
                <a:spcPts val="1050"/>
              </a:lnSpc>
              <a:buNone/>
            </a:pPr>
            <a:r>
              <a:rPr lang="en-US" sz="750" b="1" dirty="0">
                <a:solidFill>
                  <a:srgbClr val="5A5775"/>
                </a:solidFill>
                <a:latin typeface="Arial" pitchFamily="34" charset="0"/>
                <a:ea typeface="Arial" pitchFamily="34" charset="-122"/>
                <a:cs typeface="Arial" pitchFamily="34" charset="-120"/>
              </a:rPr>
              <a:t>Fix:</a:t>
            </a:r>
            <a:r>
              <a:rPr lang="en-US" sz="750" dirty="0">
                <a:solidFill>
                  <a:srgbClr val="5A5775"/>
                </a:solidFill>
                <a:latin typeface="Arial" pitchFamily="34" charset="0"/>
                <a:ea typeface="Arial" pitchFamily="34" charset="-122"/>
                <a:cs typeface="Arial" pitchFamily="34" charset="-120"/>
              </a:rPr>
              <a:t> Section boundaries, role labels</a:t>
            </a:r>
            <a:endParaRPr lang="en-US" sz="750" dirty="0"/>
          </a:p>
        </p:txBody>
      </p:sp>
      <p:sp>
        <p:nvSpPr>
          <p:cNvPr id="24" name="Text 22"/>
          <p:cNvSpPr/>
          <p:nvPr/>
        </p:nvSpPr>
        <p:spPr>
          <a:xfrm>
            <a:off x="6791325" y="800100"/>
            <a:ext cx="2047875" cy="3497610"/>
          </a:xfrm>
          <a:prstGeom prst="roundRect">
            <a:avLst>
              <a:gd name="adj" fmla="val 2977"/>
            </a:avLst>
          </a:prstGeom>
          <a:solidFill>
            <a:srgbClr val="E8F7F7"/>
          </a:solidFill>
          <a:ln/>
        </p:spPr>
        <p:txBody>
          <a:bodyPr wrap="square" rtlCol="0" anchor="ctr"/>
          <a:lstStyle/>
          <a:p>
            <a:pPr marL="0" indent="0">
              <a:buNone/>
            </a:pPr>
            <a:endParaRPr lang="en-US" dirty="0"/>
          </a:p>
        </p:txBody>
      </p:sp>
      <p:sp>
        <p:nvSpPr>
          <p:cNvPr id="25" name="Shape 23"/>
          <p:cNvSpPr/>
          <p:nvPr/>
        </p:nvSpPr>
        <p:spPr>
          <a:xfrm>
            <a:off x="6791325" y="819150"/>
            <a:ext cx="2047875" cy="0"/>
          </a:xfrm>
          <a:prstGeom prst="line">
            <a:avLst/>
          </a:prstGeom>
          <a:noFill/>
          <a:ln w="38100">
            <a:solidFill>
              <a:srgbClr val="56E2E1"/>
            </a:solidFill>
            <a:prstDash val="solid"/>
          </a:ln>
        </p:spPr>
        <p:txBody>
          <a:bodyPr/>
          <a:lstStyle/>
          <a:p>
            <a:endParaRPr lang="en-US"/>
          </a:p>
        </p:txBody>
      </p:sp>
      <p:sp>
        <p:nvSpPr>
          <p:cNvPr id="26" name="Text 24"/>
          <p:cNvSpPr/>
          <p:nvPr/>
        </p:nvSpPr>
        <p:spPr>
          <a:xfrm>
            <a:off x="6905625" y="952500"/>
            <a:ext cx="242584" cy="266700"/>
          </a:xfrm>
          <a:prstGeom prst="rect">
            <a:avLst/>
          </a:prstGeom>
          <a:noFill/>
          <a:ln/>
        </p:spPr>
        <p:txBody>
          <a:bodyPr wrap="square" lIns="0" tIns="0" rIns="0" bIns="0" rtlCol="0" anchor="t"/>
          <a:lstStyle/>
          <a:p>
            <a:pPr marL="0" indent="0" algn="l">
              <a:lnSpc>
                <a:spcPts val="2100"/>
              </a:lnSpc>
              <a:buNone/>
            </a:pPr>
            <a:r>
              <a:rPr lang="en-US" sz="1500" dirty="0">
                <a:solidFill>
                  <a:srgbClr val="0D004D"/>
                </a:solidFill>
                <a:latin typeface="Arial" pitchFamily="34" charset="0"/>
                <a:ea typeface="Arial" pitchFamily="34" charset="-122"/>
                <a:cs typeface="Arial" pitchFamily="34" charset="-120"/>
              </a:rPr>
              <a:t>📉</a:t>
            </a:r>
            <a:endParaRPr lang="en-US" sz="1500" dirty="0"/>
          </a:p>
        </p:txBody>
      </p:sp>
      <p:sp>
        <p:nvSpPr>
          <p:cNvPr id="27" name="Text 25"/>
          <p:cNvSpPr/>
          <p:nvPr/>
        </p:nvSpPr>
        <p:spPr>
          <a:xfrm>
            <a:off x="7200602" y="1011734"/>
            <a:ext cx="770712" cy="148084"/>
          </a:xfrm>
          <a:prstGeom prst="rect">
            <a:avLst/>
          </a:prstGeom>
          <a:noFill/>
          <a:ln/>
        </p:spPr>
        <p:txBody>
          <a:bodyPr wrap="square" lIns="0" tIns="0" rIns="0" bIns="0" rtlCol="0" anchor="t"/>
          <a:lstStyle/>
          <a:p>
            <a:pPr marL="0" indent="0" algn="l">
              <a:lnSpc>
                <a:spcPts val="1167"/>
              </a:lnSpc>
              <a:buNone/>
            </a:pPr>
            <a:r>
              <a:rPr lang="en-US" sz="1050" b="1" dirty="0">
                <a:solidFill>
                  <a:srgbClr val="3CBCBB"/>
                </a:solidFill>
                <a:latin typeface="Arial" pitchFamily="34" charset="0"/>
                <a:ea typeface="Arial" pitchFamily="34" charset="-122"/>
                <a:cs typeface="Arial" pitchFamily="34" charset="-120"/>
              </a:rPr>
              <a:t>Context Rot</a:t>
            </a:r>
            <a:endParaRPr lang="en-US" sz="1050" dirty="0"/>
          </a:p>
        </p:txBody>
      </p:sp>
      <p:sp>
        <p:nvSpPr>
          <p:cNvPr id="28" name="Text 26"/>
          <p:cNvSpPr/>
          <p:nvPr/>
        </p:nvSpPr>
        <p:spPr>
          <a:xfrm>
            <a:off x="6905625" y="1447800"/>
            <a:ext cx="1855661" cy="314325"/>
          </a:xfrm>
          <a:prstGeom prst="rect">
            <a:avLst/>
          </a:prstGeom>
          <a:noFill/>
          <a:ln/>
        </p:spPr>
        <p:txBody>
          <a:bodyPr wrap="square" lIns="0" tIns="0" rIns="0" bIns="0" rtlCol="0" anchor="t"/>
          <a:lstStyle/>
          <a:p>
            <a:pPr marL="0" indent="0" algn="l">
              <a:lnSpc>
                <a:spcPts val="1238"/>
              </a:lnSpc>
              <a:spcBef>
                <a:spcPts val="600"/>
              </a:spcBef>
              <a:buNone/>
            </a:pPr>
            <a:r>
              <a:rPr lang="en-US" sz="825" dirty="0">
                <a:solidFill>
                  <a:srgbClr val="0D004D"/>
                </a:solidFill>
                <a:latin typeface="Arial" pitchFamily="34" charset="0"/>
                <a:ea typeface="Arial" pitchFamily="34" charset="-122"/>
                <a:cs typeface="Arial" pitchFamily="34" charset="-120"/>
              </a:rPr>
              <a:t>Performance degrades as context grows, </a:t>
            </a:r>
            <a:r>
              <a:rPr lang="en-US" sz="825" b="1" dirty="0">
                <a:solidFill>
                  <a:srgbClr val="0D004D"/>
                </a:solidFill>
                <a:latin typeface="Arial" pitchFamily="34" charset="0"/>
                <a:ea typeface="Arial" pitchFamily="34" charset="-122"/>
                <a:cs typeface="Arial" pitchFamily="34" charset="-120"/>
              </a:rPr>
              <a:t>even within limits</a:t>
            </a:r>
            <a:r>
              <a:rPr lang="en-US" sz="825" dirty="0">
                <a:solidFill>
                  <a:srgbClr val="0D004D"/>
                </a:solidFill>
                <a:latin typeface="Arial" pitchFamily="34" charset="0"/>
                <a:ea typeface="Arial" pitchFamily="34" charset="-122"/>
                <a:cs typeface="Arial" pitchFamily="34" charset="-120"/>
              </a:rPr>
              <a:t>.</a:t>
            </a:r>
            <a:endParaRPr lang="en-US" sz="825" dirty="0"/>
          </a:p>
        </p:txBody>
      </p:sp>
      <p:sp>
        <p:nvSpPr>
          <p:cNvPr id="29" name="Text 27"/>
          <p:cNvSpPr/>
          <p:nvPr/>
        </p:nvSpPr>
        <p:spPr>
          <a:xfrm>
            <a:off x="6905625" y="3897660"/>
            <a:ext cx="1819275" cy="285750"/>
          </a:xfrm>
          <a:prstGeom prst="roundRect">
            <a:avLst>
              <a:gd name="adj" fmla="val 21333"/>
            </a:avLst>
          </a:prstGeom>
          <a:solidFill>
            <a:srgbClr val="FFFFFF"/>
          </a:solidFill>
          <a:ln/>
        </p:spPr>
        <p:txBody>
          <a:bodyPr wrap="square" rtlCol="0" anchor="ctr"/>
          <a:lstStyle/>
          <a:p>
            <a:pPr marL="0" indent="0">
              <a:buNone/>
            </a:pPr>
            <a:endParaRPr lang="en-US" dirty="0"/>
          </a:p>
        </p:txBody>
      </p:sp>
      <p:sp>
        <p:nvSpPr>
          <p:cNvPr id="30" name="Text 28"/>
          <p:cNvSpPr/>
          <p:nvPr/>
        </p:nvSpPr>
        <p:spPr>
          <a:xfrm>
            <a:off x="6981825" y="3973860"/>
            <a:ext cx="1700213" cy="133350"/>
          </a:xfrm>
          <a:prstGeom prst="rect">
            <a:avLst/>
          </a:prstGeom>
          <a:noFill/>
          <a:ln/>
        </p:spPr>
        <p:txBody>
          <a:bodyPr wrap="square" lIns="0" tIns="0" rIns="0" bIns="0" rtlCol="0" anchor="t"/>
          <a:lstStyle/>
          <a:p>
            <a:pPr marL="0" indent="0" algn="l">
              <a:lnSpc>
                <a:spcPts val="1050"/>
              </a:lnSpc>
              <a:buNone/>
            </a:pPr>
            <a:r>
              <a:rPr lang="en-US" sz="750" b="1" dirty="0">
                <a:solidFill>
                  <a:srgbClr val="5A5775"/>
                </a:solidFill>
                <a:latin typeface="Arial" pitchFamily="34" charset="0"/>
                <a:ea typeface="Arial" pitchFamily="34" charset="-122"/>
                <a:cs typeface="Arial" pitchFamily="34" charset="-120"/>
              </a:rPr>
              <a:t>Fix:</a:t>
            </a:r>
            <a:r>
              <a:rPr lang="en-US" sz="750" dirty="0">
                <a:solidFill>
                  <a:srgbClr val="5A5775"/>
                </a:solidFill>
                <a:latin typeface="Arial" pitchFamily="34" charset="0"/>
                <a:ea typeface="Arial" pitchFamily="34" charset="-122"/>
                <a:cs typeface="Arial" pitchFamily="34" charset="-120"/>
              </a:rPr>
              <a:t> Proactive compression, recency</a:t>
            </a:r>
            <a:endParaRPr lang="en-US" sz="750" dirty="0"/>
          </a:p>
        </p:txBody>
      </p:sp>
      <p:sp>
        <p:nvSpPr>
          <p:cNvPr id="31" name="Text 29"/>
          <p:cNvSpPr/>
          <p:nvPr/>
        </p:nvSpPr>
        <p:spPr>
          <a:xfrm>
            <a:off x="304800" y="4564410"/>
            <a:ext cx="8534400" cy="388590"/>
          </a:xfrm>
          <a:prstGeom prst="roundRect">
            <a:avLst>
              <a:gd name="adj" fmla="val 15687"/>
            </a:avLst>
          </a:prstGeom>
          <a:solidFill>
            <a:srgbClr val="0D004D"/>
          </a:solidFill>
          <a:ln/>
        </p:spPr>
        <p:txBody>
          <a:bodyPr wrap="square" rtlCol="0" anchor="ctr"/>
          <a:lstStyle/>
          <a:p>
            <a:pPr marL="0" indent="0">
              <a:buNone/>
            </a:pPr>
            <a:endParaRPr lang="en-US" dirty="0"/>
          </a:p>
        </p:txBody>
      </p:sp>
      <p:sp>
        <p:nvSpPr>
          <p:cNvPr id="32" name="Text 30"/>
          <p:cNvSpPr/>
          <p:nvPr/>
        </p:nvSpPr>
        <p:spPr>
          <a:xfrm>
            <a:off x="413766" y="4678710"/>
            <a:ext cx="8316468" cy="159990"/>
          </a:xfrm>
          <a:prstGeom prst="rect">
            <a:avLst/>
          </a:prstGeom>
          <a:noFill/>
          <a:ln/>
        </p:spPr>
        <p:txBody>
          <a:bodyPr wrap="square" lIns="0" tIns="0" rIns="0" bIns="0" rtlCol="0" anchor="t"/>
          <a:lstStyle/>
          <a:p>
            <a:pPr marL="0" indent="0" algn="ctr">
              <a:lnSpc>
                <a:spcPts val="1260"/>
              </a:lnSpc>
              <a:buNone/>
            </a:pPr>
            <a:r>
              <a:rPr lang="en-US" sz="900" b="1" dirty="0">
                <a:solidFill>
                  <a:srgbClr val="FFFFFF"/>
                </a:solidFill>
                <a:latin typeface="Arial" pitchFamily="34" charset="0"/>
                <a:ea typeface="Arial" pitchFamily="34" charset="-122"/>
                <a:cs typeface="Arial" pitchFamily="34" charset="-120"/>
              </a:rPr>
              <a:t>Remember:</a:t>
            </a:r>
            <a:r>
              <a:rPr lang="en-US" sz="900" dirty="0">
                <a:solidFill>
                  <a:srgbClr val="FFFFFF"/>
                </a:solidFill>
                <a:latin typeface="Arial" pitchFamily="34" charset="0"/>
                <a:ea typeface="Arial" pitchFamily="34" charset="-122"/>
                <a:cs typeface="Arial" pitchFamily="34" charset="-120"/>
              </a:rPr>
              <a:t> Consequences of flawed memory strategy only surface over time, making them hard to debug.</a:t>
            </a:r>
            <a:endParaRPr lang="en-US" sz="9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1000" y="247650"/>
            <a:ext cx="4284536" cy="266700"/>
          </a:xfrm>
          <a:prstGeom prst="rect">
            <a:avLst/>
          </a:prstGeom>
          <a:noFill/>
          <a:ln/>
        </p:spPr>
        <p:txBody>
          <a:bodyPr wrap="square" lIns="0" tIns="0" rIns="0" bIns="0" rtlCol="0" anchor="t"/>
          <a:lstStyle/>
          <a:p>
            <a:pPr marL="0" indent="0" algn="l">
              <a:lnSpc>
                <a:spcPts val="2100"/>
              </a:lnSpc>
              <a:buNone/>
            </a:pPr>
            <a:r>
              <a:rPr lang="en-US" sz="2100" b="1" dirty="0">
                <a:solidFill>
                  <a:srgbClr val="FFFFFF"/>
                </a:solidFill>
                <a:latin typeface="Arial" pitchFamily="34" charset="0"/>
                <a:ea typeface="Arial" pitchFamily="34" charset="-122"/>
                <a:cs typeface="Arial" pitchFamily="34" charset="-120"/>
              </a:rPr>
              <a:t>The Research Says...</a:t>
            </a:r>
            <a:endParaRPr lang="en-US" sz="2100" dirty="0"/>
          </a:p>
        </p:txBody>
      </p:sp>
      <p:pic>
        <p:nvPicPr>
          <p:cNvPr id="3" name="Image 0" descr="/tmp/rasterized-gradient-2f18f220.png"/>
          <p:cNvPicPr>
            <a:picLocks noChangeAspect="1"/>
          </p:cNvPicPr>
          <p:nvPr/>
        </p:nvPicPr>
        <p:blipFill>
          <a:blip r:embed="rId3"/>
          <a:stretch>
            <a:fillRect/>
          </a:stretch>
        </p:blipFill>
        <p:spPr>
          <a:xfrm>
            <a:off x="381000" y="1145084"/>
            <a:ext cx="8382000" cy="1588591"/>
          </a:xfrm>
          <a:prstGeom prst="rect">
            <a:avLst/>
          </a:prstGeom>
        </p:spPr>
      </p:pic>
      <p:sp>
        <p:nvSpPr>
          <p:cNvPr id="4" name="Text 1"/>
          <p:cNvSpPr/>
          <p:nvPr/>
        </p:nvSpPr>
        <p:spPr>
          <a:xfrm>
            <a:off x="608076" y="1335584"/>
            <a:ext cx="7927848" cy="746671"/>
          </a:xfrm>
          <a:prstGeom prst="rect">
            <a:avLst/>
          </a:prstGeom>
          <a:noFill/>
          <a:ln/>
        </p:spPr>
        <p:txBody>
          <a:bodyPr wrap="square" lIns="0" tIns="0" rIns="0" bIns="0" rtlCol="0" anchor="t"/>
          <a:lstStyle/>
          <a:p>
            <a:pPr marL="0" indent="0" algn="ctr">
              <a:lnSpc>
                <a:spcPts val="5880"/>
              </a:lnSpc>
              <a:buNone/>
            </a:pPr>
            <a:r>
              <a:rPr lang="en-US" sz="4200" b="1" dirty="0">
                <a:solidFill>
                  <a:srgbClr val="FFFFFF"/>
                </a:solidFill>
                <a:latin typeface="Arial" pitchFamily="34" charset="0"/>
                <a:ea typeface="Arial" pitchFamily="34" charset="-122"/>
                <a:cs typeface="Arial" pitchFamily="34" charset="-120"/>
              </a:rPr>
              <a:t>39%</a:t>
            </a:r>
            <a:endParaRPr lang="en-US" sz="4200" dirty="0"/>
          </a:p>
        </p:txBody>
      </p:sp>
      <p:sp>
        <p:nvSpPr>
          <p:cNvPr id="5" name="Text 2"/>
          <p:cNvSpPr/>
          <p:nvPr/>
        </p:nvSpPr>
        <p:spPr>
          <a:xfrm>
            <a:off x="608076" y="2120354"/>
            <a:ext cx="7927848" cy="200025"/>
          </a:xfrm>
          <a:prstGeom prst="rect">
            <a:avLst/>
          </a:prstGeom>
          <a:noFill/>
          <a:ln/>
        </p:spPr>
        <p:txBody>
          <a:bodyPr wrap="square" lIns="0" tIns="0" rIns="0" bIns="0" rtlCol="0" anchor="t"/>
          <a:lstStyle/>
          <a:p>
            <a:pPr marL="0" indent="0" algn="ctr">
              <a:lnSpc>
                <a:spcPts val="1575"/>
              </a:lnSpc>
              <a:spcBef>
                <a:spcPts val="300"/>
              </a:spcBef>
              <a:buNone/>
            </a:pPr>
            <a:r>
              <a:rPr lang="en-US" sz="1125" dirty="0">
                <a:solidFill>
                  <a:srgbClr val="FFFFFF"/>
                </a:solidFill>
                <a:latin typeface="Arial" pitchFamily="34" charset="0"/>
                <a:ea typeface="Arial" pitchFamily="34" charset="-122"/>
                <a:cs typeface="Arial" pitchFamily="34" charset="-120"/>
              </a:rPr>
              <a:t>Average performance drop from poor context management</a:t>
            </a:r>
            <a:endParaRPr lang="en-US" sz="1125" dirty="0"/>
          </a:p>
        </p:txBody>
      </p:sp>
      <p:sp>
        <p:nvSpPr>
          <p:cNvPr id="6" name="Text 3"/>
          <p:cNvSpPr/>
          <p:nvPr/>
        </p:nvSpPr>
        <p:spPr>
          <a:xfrm>
            <a:off x="608076" y="2396579"/>
            <a:ext cx="7927848" cy="146596"/>
          </a:xfrm>
          <a:prstGeom prst="rect">
            <a:avLst/>
          </a:prstGeom>
          <a:noFill/>
          <a:ln/>
        </p:spPr>
        <p:txBody>
          <a:bodyPr wrap="square" lIns="0" tIns="0" rIns="0" bIns="0" rtlCol="0" anchor="t"/>
          <a:lstStyle/>
          <a:p>
            <a:pPr marL="0" indent="0" algn="ctr">
              <a:lnSpc>
                <a:spcPts val="1155"/>
              </a:lnSpc>
              <a:spcBef>
                <a:spcPts val="600"/>
              </a:spcBef>
              <a:buNone/>
            </a:pPr>
            <a:r>
              <a:rPr lang="en-US" sz="825" dirty="0">
                <a:solidFill>
                  <a:srgbClr val="FFFFFF">
                    <a:alpha val="70000"/>
                  </a:srgbClr>
                </a:solidFill>
                <a:latin typeface="Arial" pitchFamily="34" charset="0"/>
                <a:ea typeface="Arial" pitchFamily="34" charset="-122"/>
                <a:cs typeface="Arial" pitchFamily="34" charset="-120"/>
              </a:rPr>
              <a:t>Microsoft &amp; Salesforce Research (2025)</a:t>
            </a:r>
            <a:endParaRPr lang="en-US" sz="825" dirty="0"/>
          </a:p>
        </p:txBody>
      </p:sp>
      <p:sp>
        <p:nvSpPr>
          <p:cNvPr id="7" name="Text 4"/>
          <p:cNvSpPr/>
          <p:nvPr/>
        </p:nvSpPr>
        <p:spPr>
          <a:xfrm>
            <a:off x="381000" y="2867025"/>
            <a:ext cx="2705100" cy="996107"/>
          </a:xfrm>
          <a:prstGeom prst="roundRect">
            <a:avLst>
              <a:gd name="adj" fmla="val 6120"/>
            </a:avLst>
          </a:prstGeom>
          <a:solidFill>
            <a:srgbClr val="FFFFFF">
              <a:alpha val="10000"/>
            </a:srgbClr>
          </a:solidFill>
          <a:ln/>
        </p:spPr>
        <p:txBody>
          <a:bodyPr wrap="square" rtlCol="0" anchor="ctr"/>
          <a:lstStyle/>
          <a:p>
            <a:pPr marL="0" indent="0">
              <a:buNone/>
            </a:pPr>
            <a:endParaRPr lang="en-US" dirty="0"/>
          </a:p>
        </p:txBody>
      </p:sp>
      <p:sp>
        <p:nvSpPr>
          <p:cNvPr id="8" name="Text 5"/>
          <p:cNvSpPr/>
          <p:nvPr/>
        </p:nvSpPr>
        <p:spPr>
          <a:xfrm>
            <a:off x="1229320" y="3000375"/>
            <a:ext cx="1028477" cy="373261"/>
          </a:xfrm>
          <a:prstGeom prst="rect">
            <a:avLst/>
          </a:prstGeom>
          <a:noFill/>
          <a:ln/>
        </p:spPr>
        <p:txBody>
          <a:bodyPr wrap="square" lIns="0" tIns="0" rIns="0" bIns="0" rtlCol="0" anchor="t"/>
          <a:lstStyle/>
          <a:p>
            <a:pPr marL="0" indent="0" algn="l">
              <a:lnSpc>
                <a:spcPts val="2940"/>
              </a:lnSpc>
              <a:buNone/>
            </a:pPr>
            <a:r>
              <a:rPr lang="en-US" sz="2100" b="1" dirty="0">
                <a:solidFill>
                  <a:srgbClr val="56E2E1"/>
                </a:solidFill>
                <a:latin typeface="Arial" pitchFamily="34" charset="0"/>
                <a:ea typeface="Arial" pitchFamily="34" charset="-122"/>
                <a:cs typeface="Arial" pitchFamily="34" charset="-120"/>
              </a:rPr>
              <a:t>98 → 64</a:t>
            </a:r>
            <a:endParaRPr lang="en-US" sz="2100" dirty="0"/>
          </a:p>
        </p:txBody>
      </p:sp>
      <p:sp>
        <p:nvSpPr>
          <p:cNvPr id="9" name="Text 6"/>
          <p:cNvSpPr/>
          <p:nvPr/>
        </p:nvSpPr>
        <p:spPr>
          <a:xfrm>
            <a:off x="1047242" y="3583186"/>
            <a:ext cx="1372466" cy="146596"/>
          </a:xfrm>
          <a:prstGeom prst="rect">
            <a:avLst/>
          </a:prstGeom>
          <a:noFill/>
          <a:ln/>
        </p:spPr>
        <p:txBody>
          <a:bodyPr wrap="square" lIns="0" tIns="0" rIns="0" bIns="0" rtlCol="0" anchor="t"/>
          <a:lstStyle/>
          <a:p>
            <a:pPr marL="0" indent="0" algn="ctr">
              <a:lnSpc>
                <a:spcPts val="1155"/>
              </a:lnSpc>
              <a:spcBef>
                <a:spcPts val="450"/>
              </a:spcBef>
              <a:buNone/>
            </a:pPr>
            <a:r>
              <a:rPr lang="en-US" sz="825" dirty="0">
                <a:solidFill>
                  <a:srgbClr val="FFFFFF"/>
                </a:solidFill>
                <a:latin typeface="Arial" pitchFamily="34" charset="0"/>
                <a:ea typeface="Arial" pitchFamily="34" charset="-122"/>
                <a:cs typeface="Arial" pitchFamily="34" charset="-120"/>
              </a:rPr>
              <a:t>o3 drop when info is sharded</a:t>
            </a:r>
            <a:endParaRPr lang="en-US" sz="825" dirty="0"/>
          </a:p>
        </p:txBody>
      </p:sp>
      <p:sp>
        <p:nvSpPr>
          <p:cNvPr id="10" name="Text 7"/>
          <p:cNvSpPr/>
          <p:nvPr/>
        </p:nvSpPr>
        <p:spPr>
          <a:xfrm>
            <a:off x="3219450" y="2867025"/>
            <a:ext cx="2705100" cy="996107"/>
          </a:xfrm>
          <a:prstGeom prst="roundRect">
            <a:avLst>
              <a:gd name="adj" fmla="val 6120"/>
            </a:avLst>
          </a:prstGeom>
          <a:solidFill>
            <a:srgbClr val="FFFFFF">
              <a:alpha val="10000"/>
            </a:srgbClr>
          </a:solidFill>
          <a:ln/>
        </p:spPr>
        <p:txBody>
          <a:bodyPr wrap="square" rtlCol="0" anchor="ctr"/>
          <a:lstStyle/>
          <a:p>
            <a:pPr marL="0" indent="0">
              <a:buNone/>
            </a:pPr>
            <a:endParaRPr lang="en-US" dirty="0"/>
          </a:p>
        </p:txBody>
      </p:sp>
      <p:sp>
        <p:nvSpPr>
          <p:cNvPr id="11" name="Text 8"/>
          <p:cNvSpPr/>
          <p:nvPr/>
        </p:nvSpPr>
        <p:spPr>
          <a:xfrm>
            <a:off x="4419898" y="3000375"/>
            <a:ext cx="310289" cy="373261"/>
          </a:xfrm>
          <a:prstGeom prst="rect">
            <a:avLst/>
          </a:prstGeom>
          <a:noFill/>
          <a:ln/>
        </p:spPr>
        <p:txBody>
          <a:bodyPr wrap="square" lIns="0" tIns="0" rIns="0" bIns="0" rtlCol="0" anchor="t"/>
          <a:lstStyle/>
          <a:p>
            <a:pPr marL="0" indent="0" algn="l">
              <a:lnSpc>
                <a:spcPts val="2940"/>
              </a:lnSpc>
              <a:buNone/>
            </a:pPr>
            <a:r>
              <a:rPr lang="en-US" sz="2100" b="1" dirty="0">
                <a:solidFill>
                  <a:srgbClr val="EC8DE2"/>
                </a:solidFill>
                <a:latin typeface="Arial" pitchFamily="34" charset="0"/>
                <a:ea typeface="Arial" pitchFamily="34" charset="-122"/>
                <a:cs typeface="Arial" pitchFamily="34" charset="-120"/>
              </a:rPr>
              <a:t>3×</a:t>
            </a:r>
            <a:endParaRPr lang="en-US" sz="2100" dirty="0"/>
          </a:p>
        </p:txBody>
      </p:sp>
      <p:sp>
        <p:nvSpPr>
          <p:cNvPr id="12" name="Text 9"/>
          <p:cNvSpPr/>
          <p:nvPr/>
        </p:nvSpPr>
        <p:spPr>
          <a:xfrm>
            <a:off x="3862161" y="3583186"/>
            <a:ext cx="1419677" cy="146596"/>
          </a:xfrm>
          <a:prstGeom prst="rect">
            <a:avLst/>
          </a:prstGeom>
          <a:noFill/>
          <a:ln/>
        </p:spPr>
        <p:txBody>
          <a:bodyPr wrap="square" lIns="0" tIns="0" rIns="0" bIns="0" rtlCol="0" anchor="t"/>
          <a:lstStyle/>
          <a:p>
            <a:pPr marL="0" indent="0" algn="ctr">
              <a:lnSpc>
                <a:spcPts val="1155"/>
              </a:lnSpc>
              <a:spcBef>
                <a:spcPts val="450"/>
              </a:spcBef>
              <a:buNone/>
            </a:pPr>
            <a:r>
              <a:rPr lang="en-US" sz="825" dirty="0">
                <a:solidFill>
                  <a:srgbClr val="FFFFFF"/>
                </a:solidFill>
                <a:latin typeface="Arial" pitchFamily="34" charset="0"/>
                <a:ea typeface="Arial" pitchFamily="34" charset="-122"/>
                <a:cs typeface="Arial" pitchFamily="34" charset="-120"/>
              </a:rPr>
              <a:t>Better tool selection with RAG</a:t>
            </a:r>
            <a:endParaRPr lang="en-US" sz="825" dirty="0"/>
          </a:p>
        </p:txBody>
      </p:sp>
      <p:sp>
        <p:nvSpPr>
          <p:cNvPr id="13" name="Text 10"/>
          <p:cNvSpPr/>
          <p:nvPr/>
        </p:nvSpPr>
        <p:spPr>
          <a:xfrm>
            <a:off x="6057900" y="2867025"/>
            <a:ext cx="2705100" cy="996107"/>
          </a:xfrm>
          <a:prstGeom prst="roundRect">
            <a:avLst>
              <a:gd name="adj" fmla="val 6120"/>
            </a:avLst>
          </a:prstGeom>
          <a:solidFill>
            <a:srgbClr val="FFFFFF">
              <a:alpha val="10000"/>
            </a:srgbClr>
          </a:solidFill>
          <a:ln/>
        </p:spPr>
        <p:txBody>
          <a:bodyPr wrap="square" rtlCol="0" anchor="ctr"/>
          <a:lstStyle/>
          <a:p>
            <a:pPr marL="0" indent="0">
              <a:buNone/>
            </a:pPr>
            <a:endParaRPr lang="en-US" dirty="0"/>
          </a:p>
        </p:txBody>
      </p:sp>
      <p:sp>
        <p:nvSpPr>
          <p:cNvPr id="14" name="Text 11"/>
          <p:cNvSpPr/>
          <p:nvPr/>
        </p:nvSpPr>
        <p:spPr>
          <a:xfrm>
            <a:off x="7143452" y="3000375"/>
            <a:ext cx="544523" cy="373261"/>
          </a:xfrm>
          <a:prstGeom prst="rect">
            <a:avLst/>
          </a:prstGeom>
          <a:noFill/>
          <a:ln/>
        </p:spPr>
        <p:txBody>
          <a:bodyPr wrap="square" lIns="0" tIns="0" rIns="0" bIns="0" rtlCol="0" anchor="t"/>
          <a:lstStyle/>
          <a:p>
            <a:pPr marL="0" indent="0" algn="l">
              <a:lnSpc>
                <a:spcPts val="2940"/>
              </a:lnSpc>
              <a:buNone/>
            </a:pPr>
            <a:r>
              <a:rPr lang="en-US" sz="2100" b="1" dirty="0">
                <a:solidFill>
                  <a:srgbClr val="FFCE00"/>
                </a:solidFill>
                <a:latin typeface="Arial" pitchFamily="34" charset="0"/>
                <a:ea typeface="Arial" pitchFamily="34" charset="-122"/>
                <a:cs typeface="Arial" pitchFamily="34" charset="-120"/>
              </a:rPr>
              <a:t>95%</a:t>
            </a:r>
            <a:endParaRPr lang="en-US" sz="2100" dirty="0"/>
          </a:p>
        </p:txBody>
      </p:sp>
      <p:sp>
        <p:nvSpPr>
          <p:cNvPr id="15" name="Text 12"/>
          <p:cNvSpPr/>
          <p:nvPr/>
        </p:nvSpPr>
        <p:spPr>
          <a:xfrm>
            <a:off x="6667821" y="3583186"/>
            <a:ext cx="1485257" cy="146596"/>
          </a:xfrm>
          <a:prstGeom prst="rect">
            <a:avLst/>
          </a:prstGeom>
          <a:noFill/>
          <a:ln/>
        </p:spPr>
        <p:txBody>
          <a:bodyPr wrap="square" lIns="0" tIns="0" rIns="0" bIns="0" rtlCol="0" anchor="t"/>
          <a:lstStyle/>
          <a:p>
            <a:pPr marL="0" indent="0" algn="ctr">
              <a:lnSpc>
                <a:spcPts val="1155"/>
              </a:lnSpc>
              <a:spcBef>
                <a:spcPts val="450"/>
              </a:spcBef>
              <a:buNone/>
            </a:pPr>
            <a:r>
              <a:rPr lang="en-US" sz="825" dirty="0">
                <a:solidFill>
                  <a:srgbClr val="FFFFFF"/>
                </a:solidFill>
                <a:latin typeface="Arial" pitchFamily="34" charset="0"/>
                <a:ea typeface="Arial" pitchFamily="34" charset="-122"/>
                <a:cs typeface="Arial" pitchFamily="34" charset="-120"/>
              </a:rPr>
              <a:t>Claude auto-compact threshold</a:t>
            </a:r>
            <a:endParaRPr lang="en-US" sz="825" dirty="0"/>
          </a:p>
        </p:txBody>
      </p:sp>
      <p:sp>
        <p:nvSpPr>
          <p:cNvPr id="16" name="Text 13"/>
          <p:cNvSpPr/>
          <p:nvPr/>
        </p:nvSpPr>
        <p:spPr>
          <a:xfrm>
            <a:off x="381000" y="3996482"/>
            <a:ext cx="8382000" cy="439936"/>
          </a:xfrm>
          <a:prstGeom prst="roundRect">
            <a:avLst>
              <a:gd name="adj" fmla="val 13857"/>
            </a:avLst>
          </a:prstGeom>
          <a:solidFill>
            <a:srgbClr val="FFFFFF"/>
          </a:solidFill>
          <a:ln/>
        </p:spPr>
        <p:txBody>
          <a:bodyPr wrap="square" rtlCol="0" anchor="ctr"/>
          <a:lstStyle/>
          <a:p>
            <a:pPr marL="0" indent="0">
              <a:buNone/>
            </a:pPr>
            <a:endParaRPr lang="en-US" dirty="0"/>
          </a:p>
        </p:txBody>
      </p:sp>
      <p:sp>
        <p:nvSpPr>
          <p:cNvPr id="17" name="Text 14"/>
          <p:cNvSpPr/>
          <p:nvPr/>
        </p:nvSpPr>
        <p:spPr>
          <a:xfrm>
            <a:off x="491490" y="4129832"/>
            <a:ext cx="8161020" cy="173236"/>
          </a:xfrm>
          <a:prstGeom prst="rect">
            <a:avLst/>
          </a:prstGeom>
          <a:noFill/>
          <a:ln/>
        </p:spPr>
        <p:txBody>
          <a:bodyPr wrap="square" lIns="0" tIns="0" rIns="0" bIns="0" rtlCol="0" anchor="t"/>
          <a:lstStyle/>
          <a:p>
            <a:pPr marL="0" indent="0" algn="ctr">
              <a:lnSpc>
                <a:spcPts val="1365"/>
              </a:lnSpc>
              <a:buNone/>
            </a:pPr>
            <a:r>
              <a:rPr lang="en-US" sz="975" b="1" dirty="0">
                <a:solidFill>
                  <a:srgbClr val="0D004D"/>
                </a:solidFill>
                <a:latin typeface="Arial" pitchFamily="34" charset="0"/>
                <a:ea typeface="Arial" pitchFamily="34" charset="-122"/>
                <a:cs typeface="Arial" pitchFamily="34" charset="-120"/>
              </a:rPr>
              <a:t>Bottom line:</a:t>
            </a:r>
            <a:r>
              <a:rPr lang="en-US" sz="975" dirty="0">
                <a:solidFill>
                  <a:srgbClr val="0D004D"/>
                </a:solidFill>
                <a:latin typeface="Arial" pitchFamily="34" charset="0"/>
                <a:ea typeface="Arial" pitchFamily="34" charset="-122"/>
                <a:cs typeface="Arial" pitchFamily="34" charset="-120"/>
              </a:rPr>
              <a:t> Model selection matters less than context quality.</a:t>
            </a:r>
            <a:endParaRPr lang="en-US" sz="97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237046" y="19487"/>
            <a:ext cx="7548179" cy="560552"/>
          </a:xfrm>
        </p:spPr>
        <p:txBody>
          <a:bodyPr anchor="ctr">
            <a:normAutofit/>
          </a:bodyPr>
          <a:lstStyle/>
          <a:p>
            <a:r>
              <a:rPr lang="en-US" sz="2600" dirty="0"/>
              <a:t>Neural Network</a:t>
            </a:r>
          </a:p>
        </p:txBody>
      </p:sp>
      <p:pic>
        <p:nvPicPr>
          <p:cNvPr id="6" name="Picture 5">
            <a:extLst>
              <a:ext uri="{FF2B5EF4-FFF2-40B4-BE49-F238E27FC236}">
                <a16:creationId xmlns:a16="http://schemas.microsoft.com/office/drawing/2014/main" id="{167E35BD-3DF8-94AD-B41C-740492856124}"/>
              </a:ext>
            </a:extLst>
          </p:cNvPr>
          <p:cNvPicPr>
            <a:picLocks noChangeAspect="1"/>
          </p:cNvPicPr>
          <p:nvPr/>
        </p:nvPicPr>
        <p:blipFill>
          <a:blip r:embed="rId3"/>
          <a:stretch>
            <a:fillRect/>
          </a:stretch>
        </p:blipFill>
        <p:spPr>
          <a:xfrm>
            <a:off x="1994869" y="672904"/>
            <a:ext cx="5493996" cy="4308850"/>
          </a:xfrm>
          <a:prstGeom prst="rect">
            <a:avLst/>
          </a:prstGeom>
        </p:spPr>
      </p:pic>
    </p:spTree>
    <p:extLst>
      <p:ext uri="{BB962C8B-B14F-4D97-AF65-F5344CB8AC3E}">
        <p14:creationId xmlns:p14="http://schemas.microsoft.com/office/powerpoint/2010/main" val="3471105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4E9EFA1A-CCCF-F27A-AA02-EF25685992B3}"/>
              </a:ext>
            </a:extLst>
          </p:cNvPr>
          <p:cNvSpPr/>
          <p:nvPr/>
        </p:nvSpPr>
        <p:spPr>
          <a:xfrm>
            <a:off x="381000" y="228600"/>
            <a:ext cx="6441377" cy="304800"/>
          </a:xfrm>
          <a:prstGeom prst="rect">
            <a:avLst/>
          </a:prstGeom>
          <a:noFill/>
          <a:ln/>
        </p:spPr>
        <p:txBody>
          <a:bodyPr wrap="square" lIns="0" tIns="0" rIns="0" bIns="0" rtlCol="0" anchor="t"/>
          <a:lstStyle/>
          <a:p>
            <a:pPr marL="0" indent="0" algn="l">
              <a:lnSpc>
                <a:spcPts val="2400"/>
              </a:lnSpc>
              <a:buNone/>
            </a:pPr>
            <a:r>
              <a:rPr lang="en-US" sz="2400" b="1" dirty="0">
                <a:solidFill>
                  <a:srgbClr val="0D004D"/>
                </a:solidFill>
                <a:latin typeface="Arial" pitchFamily="34" charset="0"/>
                <a:ea typeface="Arial" pitchFamily="34" charset="-122"/>
                <a:cs typeface="Arial" pitchFamily="34" charset="-120"/>
              </a:rPr>
              <a:t>Azure Agentic RAG with Persistent Memory</a:t>
            </a:r>
            <a:endParaRPr lang="en-US" sz="2400" dirty="0"/>
          </a:p>
        </p:txBody>
      </p:sp>
      <p:pic>
        <p:nvPicPr>
          <p:cNvPr id="8" name="Picture 7" descr="A screenshot of a computer screen&#10;&#10;AI-generated content may be incorrect.">
            <a:extLst>
              <a:ext uri="{FF2B5EF4-FFF2-40B4-BE49-F238E27FC236}">
                <a16:creationId xmlns:a16="http://schemas.microsoft.com/office/drawing/2014/main" id="{6FA03025-26A6-73C3-49A2-CC25FFFD5942}"/>
              </a:ext>
            </a:extLst>
          </p:cNvPr>
          <p:cNvPicPr>
            <a:picLocks noChangeAspect="1"/>
          </p:cNvPicPr>
          <p:nvPr/>
        </p:nvPicPr>
        <p:blipFill>
          <a:blip r:embed="rId3"/>
          <a:stretch>
            <a:fillRect/>
          </a:stretch>
        </p:blipFill>
        <p:spPr>
          <a:xfrm>
            <a:off x="0" y="857250"/>
            <a:ext cx="9144000" cy="3429000"/>
          </a:xfrm>
          <a:prstGeom prst="rect">
            <a:avLst/>
          </a:prstGeom>
        </p:spPr>
      </p:pic>
    </p:spTree>
    <p:extLst>
      <p:ext uri="{BB962C8B-B14F-4D97-AF65-F5344CB8AC3E}">
        <p14:creationId xmlns:p14="http://schemas.microsoft.com/office/powerpoint/2010/main" val="15907871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4E9EFA1A-CCCF-F27A-AA02-EF25685992B3}"/>
              </a:ext>
            </a:extLst>
          </p:cNvPr>
          <p:cNvSpPr/>
          <p:nvPr/>
        </p:nvSpPr>
        <p:spPr>
          <a:xfrm>
            <a:off x="381000" y="228600"/>
            <a:ext cx="6441377" cy="304800"/>
          </a:xfrm>
          <a:prstGeom prst="rect">
            <a:avLst/>
          </a:prstGeom>
          <a:noFill/>
          <a:ln/>
        </p:spPr>
        <p:txBody>
          <a:bodyPr wrap="square" lIns="0" tIns="0" rIns="0" bIns="0" rtlCol="0" anchor="t"/>
          <a:lstStyle/>
          <a:p>
            <a:pPr marL="0" indent="0" algn="l">
              <a:lnSpc>
                <a:spcPts val="2400"/>
              </a:lnSpc>
              <a:buNone/>
            </a:pPr>
            <a:r>
              <a:rPr lang="en-US" sz="2400" b="1" dirty="0">
                <a:solidFill>
                  <a:srgbClr val="0D004D"/>
                </a:solidFill>
                <a:latin typeface="Arial" pitchFamily="34" charset="0"/>
                <a:ea typeface="Arial" pitchFamily="34" charset="-122"/>
                <a:cs typeface="Arial" pitchFamily="34" charset="-120"/>
              </a:rPr>
              <a:t>Azure Agentic RAG with Persistent Memory</a:t>
            </a:r>
            <a:endParaRPr lang="en-US" sz="2400" dirty="0"/>
          </a:p>
        </p:txBody>
      </p:sp>
      <p:pic>
        <p:nvPicPr>
          <p:cNvPr id="3" name="Picture 2" descr="A screenshot of a computer screen&#10;&#10;AI-generated content may be incorrect.">
            <a:extLst>
              <a:ext uri="{FF2B5EF4-FFF2-40B4-BE49-F238E27FC236}">
                <a16:creationId xmlns:a16="http://schemas.microsoft.com/office/drawing/2014/main" id="{A2AC4F8E-5987-E95F-07C3-B5D8545CCD3E}"/>
              </a:ext>
            </a:extLst>
          </p:cNvPr>
          <p:cNvPicPr>
            <a:picLocks noChangeAspect="1"/>
          </p:cNvPicPr>
          <p:nvPr/>
        </p:nvPicPr>
        <p:blipFill>
          <a:blip r:embed="rId2"/>
          <a:stretch>
            <a:fillRect/>
          </a:stretch>
        </p:blipFill>
        <p:spPr>
          <a:xfrm>
            <a:off x="0" y="1406916"/>
            <a:ext cx="9144000" cy="2329667"/>
          </a:xfrm>
          <a:prstGeom prst="rect">
            <a:avLst/>
          </a:prstGeom>
        </p:spPr>
      </p:pic>
    </p:spTree>
    <p:extLst>
      <p:ext uri="{BB962C8B-B14F-4D97-AF65-F5344CB8AC3E}">
        <p14:creationId xmlns:p14="http://schemas.microsoft.com/office/powerpoint/2010/main" val="8416163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1000" y="228600"/>
            <a:ext cx="6441377" cy="304800"/>
          </a:xfrm>
          <a:prstGeom prst="rect">
            <a:avLst/>
          </a:prstGeom>
          <a:noFill/>
          <a:ln/>
        </p:spPr>
        <p:txBody>
          <a:bodyPr wrap="square" lIns="0" tIns="0" rIns="0" bIns="0" rtlCol="0" anchor="t"/>
          <a:lstStyle/>
          <a:p>
            <a:pPr marL="0" indent="0" algn="l">
              <a:lnSpc>
                <a:spcPts val="2400"/>
              </a:lnSpc>
              <a:buNone/>
            </a:pPr>
            <a:r>
              <a:rPr lang="en-US" sz="2400" b="1" dirty="0">
                <a:solidFill>
                  <a:srgbClr val="0D004D"/>
                </a:solidFill>
                <a:latin typeface="Arial" pitchFamily="34" charset="0"/>
                <a:ea typeface="Arial" pitchFamily="34" charset="-122"/>
                <a:cs typeface="Arial" pitchFamily="34" charset="-120"/>
              </a:rPr>
              <a:t>Key Takeaways for Enterprise Development</a:t>
            </a:r>
            <a:endParaRPr lang="en-US" sz="2400" dirty="0"/>
          </a:p>
        </p:txBody>
      </p:sp>
      <p:sp>
        <p:nvSpPr>
          <p:cNvPr id="3" name="Text 1"/>
          <p:cNvSpPr/>
          <p:nvPr/>
        </p:nvSpPr>
        <p:spPr>
          <a:xfrm>
            <a:off x="304800" y="1457474"/>
            <a:ext cx="4152900" cy="803821"/>
          </a:xfrm>
          <a:prstGeom prst="roundRect">
            <a:avLst>
              <a:gd name="adj" fmla="val 7584"/>
            </a:avLst>
          </a:prstGeom>
          <a:solidFill>
            <a:srgbClr val="F5F0FF"/>
          </a:solidFill>
          <a:ln/>
        </p:spPr>
        <p:txBody>
          <a:bodyPr wrap="square" rtlCol="0" anchor="ctr"/>
          <a:lstStyle/>
          <a:p>
            <a:pPr marL="0" indent="0">
              <a:buNone/>
            </a:pPr>
            <a:endParaRPr lang="en-US" dirty="0"/>
          </a:p>
        </p:txBody>
      </p:sp>
      <p:sp>
        <p:nvSpPr>
          <p:cNvPr id="4" name="Shape 2"/>
          <p:cNvSpPr/>
          <p:nvPr/>
        </p:nvSpPr>
        <p:spPr>
          <a:xfrm>
            <a:off x="323850" y="1457474"/>
            <a:ext cx="0" cy="803821"/>
          </a:xfrm>
          <a:prstGeom prst="line">
            <a:avLst/>
          </a:prstGeom>
          <a:noFill/>
          <a:ln w="38100">
            <a:solidFill>
              <a:srgbClr val="7950E2"/>
            </a:solidFill>
            <a:prstDash val="solid"/>
          </a:ln>
        </p:spPr>
        <p:txBody>
          <a:bodyPr/>
          <a:lstStyle/>
          <a:p>
            <a:endParaRPr lang="en-US"/>
          </a:p>
        </p:txBody>
      </p:sp>
      <p:sp>
        <p:nvSpPr>
          <p:cNvPr id="5" name="Text 3"/>
          <p:cNvSpPr/>
          <p:nvPr/>
        </p:nvSpPr>
        <p:spPr>
          <a:xfrm>
            <a:off x="476250" y="1687860"/>
            <a:ext cx="342900" cy="342900"/>
          </a:xfrm>
          <a:prstGeom prst="roundRect">
            <a:avLst>
              <a:gd name="adj" fmla="val 17778"/>
            </a:avLst>
          </a:prstGeom>
          <a:solidFill>
            <a:srgbClr val="7950E2"/>
          </a:solidFill>
          <a:ln/>
        </p:spPr>
        <p:txBody>
          <a:bodyPr wrap="square" rtlCol="0" anchor="ctr"/>
          <a:lstStyle/>
          <a:p>
            <a:pPr marL="0" indent="0">
              <a:buNone/>
            </a:pPr>
            <a:endParaRPr lang="en-US" dirty="0"/>
          </a:p>
        </p:txBody>
      </p:sp>
      <p:sp>
        <p:nvSpPr>
          <p:cNvPr id="6" name="Text 4"/>
          <p:cNvSpPr/>
          <p:nvPr/>
        </p:nvSpPr>
        <p:spPr>
          <a:xfrm>
            <a:off x="605284" y="1752600"/>
            <a:ext cx="86529" cy="213271"/>
          </a:xfrm>
          <a:prstGeom prst="rect">
            <a:avLst/>
          </a:prstGeom>
          <a:noFill/>
          <a:ln/>
        </p:spPr>
        <p:txBody>
          <a:bodyPr wrap="square" lIns="0" tIns="0" rIns="0" bIns="0" rtlCol="0" anchor="t"/>
          <a:lstStyle/>
          <a:p>
            <a:pPr marL="0" indent="0" algn="l">
              <a:lnSpc>
                <a:spcPts val="1680"/>
              </a:lnSpc>
              <a:buNone/>
            </a:pPr>
            <a:r>
              <a:rPr lang="en-US" sz="1200" b="1" dirty="0">
                <a:solidFill>
                  <a:srgbClr val="FFFFFF"/>
                </a:solidFill>
                <a:latin typeface="Arial" pitchFamily="34" charset="0"/>
                <a:ea typeface="Arial" pitchFamily="34" charset="-122"/>
                <a:cs typeface="Arial" pitchFamily="34" charset="-120"/>
              </a:rPr>
              <a:t>1</a:t>
            </a:r>
            <a:endParaRPr lang="en-US" sz="1200" dirty="0"/>
          </a:p>
        </p:txBody>
      </p:sp>
      <p:sp>
        <p:nvSpPr>
          <p:cNvPr id="7" name="Text 5"/>
          <p:cNvSpPr/>
          <p:nvPr/>
        </p:nvSpPr>
        <p:spPr>
          <a:xfrm>
            <a:off x="952500" y="1590824"/>
            <a:ext cx="3439287"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Context is your primary lever</a:t>
            </a:r>
            <a:endParaRPr lang="en-US" sz="1050" dirty="0"/>
          </a:p>
        </p:txBody>
      </p:sp>
      <p:sp>
        <p:nvSpPr>
          <p:cNvPr id="8" name="Text 6"/>
          <p:cNvSpPr/>
          <p:nvPr/>
        </p:nvSpPr>
        <p:spPr>
          <a:xfrm>
            <a:off x="952500" y="1967954"/>
            <a:ext cx="3439287" cy="159990"/>
          </a:xfrm>
          <a:prstGeom prst="rect">
            <a:avLst/>
          </a:prstGeom>
          <a:noFill/>
          <a:ln/>
        </p:spPr>
        <p:txBody>
          <a:bodyPr wrap="square" lIns="0" tIns="0" rIns="0" bIns="0" rtlCol="0" anchor="t"/>
          <a:lstStyle/>
          <a:p>
            <a:pPr marL="0" indent="0" algn="l">
              <a:lnSpc>
                <a:spcPts val="1260"/>
              </a:lnSpc>
              <a:spcBef>
                <a:spcPts val="300"/>
              </a:spcBef>
              <a:buNone/>
            </a:pPr>
            <a:r>
              <a:rPr lang="en-US" sz="900" dirty="0">
                <a:solidFill>
                  <a:srgbClr val="5A5775"/>
                </a:solidFill>
                <a:latin typeface="Arial" pitchFamily="34" charset="0"/>
                <a:ea typeface="Arial" pitchFamily="34" charset="-122"/>
                <a:cs typeface="Arial" pitchFamily="34" charset="-120"/>
              </a:rPr>
              <a:t>Model selection matters less than context quality.</a:t>
            </a:r>
            <a:endParaRPr lang="en-US" sz="900" dirty="0"/>
          </a:p>
        </p:txBody>
      </p:sp>
      <p:sp>
        <p:nvSpPr>
          <p:cNvPr id="9" name="Text 7"/>
          <p:cNvSpPr/>
          <p:nvPr/>
        </p:nvSpPr>
        <p:spPr>
          <a:xfrm>
            <a:off x="304800" y="2375595"/>
            <a:ext cx="4152900" cy="963811"/>
          </a:xfrm>
          <a:prstGeom prst="roundRect">
            <a:avLst>
              <a:gd name="adj" fmla="val 6325"/>
            </a:avLst>
          </a:prstGeom>
          <a:solidFill>
            <a:srgbClr val="E8F7F7"/>
          </a:solidFill>
          <a:ln/>
        </p:spPr>
        <p:txBody>
          <a:bodyPr wrap="square" rtlCol="0" anchor="ctr"/>
          <a:lstStyle/>
          <a:p>
            <a:pPr marL="0" indent="0">
              <a:buNone/>
            </a:pPr>
            <a:endParaRPr lang="en-US" dirty="0"/>
          </a:p>
        </p:txBody>
      </p:sp>
      <p:sp>
        <p:nvSpPr>
          <p:cNvPr id="10" name="Shape 8"/>
          <p:cNvSpPr/>
          <p:nvPr/>
        </p:nvSpPr>
        <p:spPr>
          <a:xfrm>
            <a:off x="323850" y="2375595"/>
            <a:ext cx="0" cy="963811"/>
          </a:xfrm>
          <a:prstGeom prst="line">
            <a:avLst/>
          </a:prstGeom>
          <a:noFill/>
          <a:ln w="38100">
            <a:solidFill>
              <a:srgbClr val="56E2E1"/>
            </a:solidFill>
            <a:prstDash val="solid"/>
          </a:ln>
        </p:spPr>
        <p:txBody>
          <a:bodyPr/>
          <a:lstStyle/>
          <a:p>
            <a:endParaRPr lang="en-US"/>
          </a:p>
        </p:txBody>
      </p:sp>
      <p:sp>
        <p:nvSpPr>
          <p:cNvPr id="11" name="Text 9"/>
          <p:cNvSpPr/>
          <p:nvPr/>
        </p:nvSpPr>
        <p:spPr>
          <a:xfrm>
            <a:off x="476250" y="2686050"/>
            <a:ext cx="342900" cy="342900"/>
          </a:xfrm>
          <a:prstGeom prst="roundRect">
            <a:avLst>
              <a:gd name="adj" fmla="val 17778"/>
            </a:avLst>
          </a:prstGeom>
          <a:solidFill>
            <a:srgbClr val="56E2E1"/>
          </a:solidFill>
          <a:ln/>
        </p:spPr>
        <p:txBody>
          <a:bodyPr wrap="square" rtlCol="0" anchor="ctr"/>
          <a:lstStyle/>
          <a:p>
            <a:pPr marL="0" indent="0">
              <a:buNone/>
            </a:pPr>
            <a:endParaRPr lang="en-US" dirty="0"/>
          </a:p>
        </p:txBody>
      </p:sp>
      <p:sp>
        <p:nvSpPr>
          <p:cNvPr id="12" name="Text 10"/>
          <p:cNvSpPr/>
          <p:nvPr/>
        </p:nvSpPr>
        <p:spPr>
          <a:xfrm>
            <a:off x="605284" y="2750790"/>
            <a:ext cx="86529" cy="213271"/>
          </a:xfrm>
          <a:prstGeom prst="rect">
            <a:avLst/>
          </a:prstGeom>
          <a:noFill/>
          <a:ln/>
        </p:spPr>
        <p:txBody>
          <a:bodyPr wrap="square" lIns="0" tIns="0" rIns="0" bIns="0" rtlCol="0" anchor="t"/>
          <a:lstStyle/>
          <a:p>
            <a:pPr marL="0" indent="0" algn="l">
              <a:lnSpc>
                <a:spcPts val="1680"/>
              </a:lnSpc>
              <a:buNone/>
            </a:pPr>
            <a:r>
              <a:rPr lang="en-US" sz="1200" b="1" dirty="0">
                <a:solidFill>
                  <a:srgbClr val="0D004D"/>
                </a:solidFill>
                <a:latin typeface="Arial" pitchFamily="34" charset="0"/>
                <a:ea typeface="Arial" pitchFamily="34" charset="-122"/>
                <a:cs typeface="Arial" pitchFamily="34" charset="-120"/>
              </a:rPr>
              <a:t>2</a:t>
            </a:r>
            <a:endParaRPr lang="en-US" sz="1200" dirty="0"/>
          </a:p>
        </p:txBody>
      </p:sp>
      <p:sp>
        <p:nvSpPr>
          <p:cNvPr id="13" name="Text 11"/>
          <p:cNvSpPr/>
          <p:nvPr/>
        </p:nvSpPr>
        <p:spPr>
          <a:xfrm>
            <a:off x="952500" y="2508945"/>
            <a:ext cx="3439287"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Budget ruthlessly</a:t>
            </a:r>
            <a:endParaRPr lang="en-US" sz="1050" dirty="0"/>
          </a:p>
        </p:txBody>
      </p:sp>
      <p:sp>
        <p:nvSpPr>
          <p:cNvPr id="14" name="Text 12"/>
          <p:cNvSpPr/>
          <p:nvPr/>
        </p:nvSpPr>
        <p:spPr>
          <a:xfrm>
            <a:off x="952500" y="2886075"/>
            <a:ext cx="3439287" cy="319980"/>
          </a:xfrm>
          <a:prstGeom prst="rect">
            <a:avLst/>
          </a:prstGeom>
          <a:noFill/>
          <a:ln/>
        </p:spPr>
        <p:txBody>
          <a:bodyPr wrap="square" lIns="0" tIns="0" rIns="0" bIns="0" rtlCol="0" anchor="t"/>
          <a:lstStyle/>
          <a:p>
            <a:pPr marL="0" indent="0" algn="l">
              <a:lnSpc>
                <a:spcPts val="1260"/>
              </a:lnSpc>
              <a:spcBef>
                <a:spcPts val="300"/>
              </a:spcBef>
              <a:buNone/>
            </a:pPr>
            <a:r>
              <a:rPr lang="en-US" sz="900" dirty="0">
                <a:solidFill>
                  <a:srgbClr val="5A5775"/>
                </a:solidFill>
                <a:latin typeface="Arial" pitchFamily="34" charset="0"/>
                <a:ea typeface="Arial" pitchFamily="34" charset="-122"/>
                <a:cs typeface="Arial" pitchFamily="34" charset="-120"/>
              </a:rPr>
              <a:t>Allocate token budgets per section (memories: 10%, history: 20%, etc.)</a:t>
            </a:r>
            <a:endParaRPr lang="en-US" sz="900" dirty="0"/>
          </a:p>
        </p:txBody>
      </p:sp>
      <p:sp>
        <p:nvSpPr>
          <p:cNvPr id="15" name="Text 13"/>
          <p:cNvSpPr/>
          <p:nvPr/>
        </p:nvSpPr>
        <p:spPr>
          <a:xfrm>
            <a:off x="304800" y="3453705"/>
            <a:ext cx="4152900" cy="803821"/>
          </a:xfrm>
          <a:prstGeom prst="roundRect">
            <a:avLst>
              <a:gd name="adj" fmla="val 7584"/>
            </a:avLst>
          </a:prstGeom>
          <a:solidFill>
            <a:srgbClr val="FFF5F8"/>
          </a:solidFill>
          <a:ln/>
        </p:spPr>
        <p:txBody>
          <a:bodyPr wrap="square" rtlCol="0" anchor="ctr"/>
          <a:lstStyle/>
          <a:p>
            <a:pPr marL="0" indent="0">
              <a:buNone/>
            </a:pPr>
            <a:endParaRPr lang="en-US" dirty="0"/>
          </a:p>
        </p:txBody>
      </p:sp>
      <p:sp>
        <p:nvSpPr>
          <p:cNvPr id="16" name="Shape 14"/>
          <p:cNvSpPr/>
          <p:nvPr/>
        </p:nvSpPr>
        <p:spPr>
          <a:xfrm>
            <a:off x="323850" y="3453705"/>
            <a:ext cx="0" cy="803821"/>
          </a:xfrm>
          <a:prstGeom prst="line">
            <a:avLst/>
          </a:prstGeom>
          <a:noFill/>
          <a:ln w="38100">
            <a:solidFill>
              <a:srgbClr val="EC8DE2"/>
            </a:solidFill>
            <a:prstDash val="solid"/>
          </a:ln>
        </p:spPr>
        <p:txBody>
          <a:bodyPr/>
          <a:lstStyle/>
          <a:p>
            <a:endParaRPr lang="en-US"/>
          </a:p>
        </p:txBody>
      </p:sp>
      <p:sp>
        <p:nvSpPr>
          <p:cNvPr id="17" name="Text 15"/>
          <p:cNvSpPr/>
          <p:nvPr/>
        </p:nvSpPr>
        <p:spPr>
          <a:xfrm>
            <a:off x="476250" y="3684091"/>
            <a:ext cx="342900" cy="342900"/>
          </a:xfrm>
          <a:prstGeom prst="roundRect">
            <a:avLst>
              <a:gd name="adj" fmla="val 17778"/>
            </a:avLst>
          </a:prstGeom>
          <a:solidFill>
            <a:srgbClr val="EC8DE2"/>
          </a:solidFill>
          <a:ln/>
        </p:spPr>
        <p:txBody>
          <a:bodyPr wrap="square" rtlCol="0" anchor="ctr"/>
          <a:lstStyle/>
          <a:p>
            <a:pPr marL="0" indent="0">
              <a:buNone/>
            </a:pPr>
            <a:endParaRPr lang="en-US" dirty="0"/>
          </a:p>
        </p:txBody>
      </p:sp>
      <p:sp>
        <p:nvSpPr>
          <p:cNvPr id="18" name="Text 16"/>
          <p:cNvSpPr/>
          <p:nvPr/>
        </p:nvSpPr>
        <p:spPr>
          <a:xfrm>
            <a:off x="605284" y="3748832"/>
            <a:ext cx="86529" cy="213271"/>
          </a:xfrm>
          <a:prstGeom prst="rect">
            <a:avLst/>
          </a:prstGeom>
          <a:noFill/>
          <a:ln/>
        </p:spPr>
        <p:txBody>
          <a:bodyPr wrap="square" lIns="0" tIns="0" rIns="0" bIns="0" rtlCol="0" anchor="t"/>
          <a:lstStyle/>
          <a:p>
            <a:pPr marL="0" indent="0" algn="l">
              <a:lnSpc>
                <a:spcPts val="1680"/>
              </a:lnSpc>
              <a:buNone/>
            </a:pPr>
            <a:r>
              <a:rPr lang="en-US" sz="1200" b="1" dirty="0">
                <a:solidFill>
                  <a:srgbClr val="0D004D"/>
                </a:solidFill>
                <a:latin typeface="Arial" pitchFamily="34" charset="0"/>
                <a:ea typeface="Arial" pitchFamily="34" charset="-122"/>
                <a:cs typeface="Arial" pitchFamily="34" charset="-120"/>
              </a:rPr>
              <a:t>3</a:t>
            </a:r>
            <a:endParaRPr lang="en-US" sz="1200" dirty="0"/>
          </a:p>
        </p:txBody>
      </p:sp>
      <p:sp>
        <p:nvSpPr>
          <p:cNvPr id="19" name="Text 17"/>
          <p:cNvSpPr/>
          <p:nvPr/>
        </p:nvSpPr>
        <p:spPr>
          <a:xfrm>
            <a:off x="952500" y="3587055"/>
            <a:ext cx="3439287"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Relevance over recency</a:t>
            </a:r>
            <a:endParaRPr lang="en-US" sz="1050" dirty="0"/>
          </a:p>
        </p:txBody>
      </p:sp>
      <p:sp>
        <p:nvSpPr>
          <p:cNvPr id="20" name="Text 18"/>
          <p:cNvSpPr/>
          <p:nvPr/>
        </p:nvSpPr>
        <p:spPr>
          <a:xfrm>
            <a:off x="952500" y="3964186"/>
            <a:ext cx="3439287" cy="159990"/>
          </a:xfrm>
          <a:prstGeom prst="rect">
            <a:avLst/>
          </a:prstGeom>
          <a:noFill/>
          <a:ln/>
        </p:spPr>
        <p:txBody>
          <a:bodyPr wrap="square" lIns="0" tIns="0" rIns="0" bIns="0" rtlCol="0" anchor="t"/>
          <a:lstStyle/>
          <a:p>
            <a:pPr marL="0" indent="0" algn="l">
              <a:lnSpc>
                <a:spcPts val="1260"/>
              </a:lnSpc>
              <a:spcBef>
                <a:spcPts val="300"/>
              </a:spcBef>
              <a:buNone/>
            </a:pPr>
            <a:r>
              <a:rPr lang="en-US" sz="900" dirty="0">
                <a:solidFill>
                  <a:srgbClr val="5A5775"/>
                </a:solidFill>
                <a:latin typeface="Arial" pitchFamily="34" charset="0"/>
                <a:ea typeface="Arial" pitchFamily="34" charset="-122"/>
                <a:cs typeface="Arial" pitchFamily="34" charset="-120"/>
              </a:rPr>
              <a:t>The most recent context isn't always the most relevant.</a:t>
            </a:r>
            <a:endParaRPr lang="en-US" sz="900" dirty="0"/>
          </a:p>
        </p:txBody>
      </p:sp>
      <p:sp>
        <p:nvSpPr>
          <p:cNvPr id="21" name="Text 19"/>
          <p:cNvSpPr/>
          <p:nvPr/>
        </p:nvSpPr>
        <p:spPr>
          <a:xfrm>
            <a:off x="4686300" y="1457474"/>
            <a:ext cx="4152900" cy="803821"/>
          </a:xfrm>
          <a:prstGeom prst="roundRect">
            <a:avLst>
              <a:gd name="adj" fmla="val 7584"/>
            </a:avLst>
          </a:prstGeom>
          <a:solidFill>
            <a:srgbClr val="FFF9E6"/>
          </a:solidFill>
          <a:ln/>
        </p:spPr>
        <p:txBody>
          <a:bodyPr wrap="square" rtlCol="0" anchor="ctr"/>
          <a:lstStyle/>
          <a:p>
            <a:pPr marL="0" indent="0">
              <a:buNone/>
            </a:pPr>
            <a:endParaRPr lang="en-US" dirty="0"/>
          </a:p>
        </p:txBody>
      </p:sp>
      <p:sp>
        <p:nvSpPr>
          <p:cNvPr id="22" name="Shape 20"/>
          <p:cNvSpPr/>
          <p:nvPr/>
        </p:nvSpPr>
        <p:spPr>
          <a:xfrm>
            <a:off x="4705350" y="1457474"/>
            <a:ext cx="0" cy="803821"/>
          </a:xfrm>
          <a:prstGeom prst="line">
            <a:avLst/>
          </a:prstGeom>
          <a:noFill/>
          <a:ln w="38100">
            <a:solidFill>
              <a:srgbClr val="FFCE00"/>
            </a:solidFill>
            <a:prstDash val="solid"/>
          </a:ln>
        </p:spPr>
        <p:txBody>
          <a:bodyPr/>
          <a:lstStyle/>
          <a:p>
            <a:endParaRPr lang="en-US"/>
          </a:p>
        </p:txBody>
      </p:sp>
      <p:sp>
        <p:nvSpPr>
          <p:cNvPr id="23" name="Text 21"/>
          <p:cNvSpPr/>
          <p:nvPr/>
        </p:nvSpPr>
        <p:spPr>
          <a:xfrm>
            <a:off x="4857750" y="1687860"/>
            <a:ext cx="342900" cy="342900"/>
          </a:xfrm>
          <a:prstGeom prst="roundRect">
            <a:avLst>
              <a:gd name="adj" fmla="val 17778"/>
            </a:avLst>
          </a:prstGeom>
          <a:solidFill>
            <a:srgbClr val="FFCE00"/>
          </a:solidFill>
          <a:ln/>
        </p:spPr>
        <p:txBody>
          <a:bodyPr wrap="square" rtlCol="0" anchor="ctr"/>
          <a:lstStyle/>
          <a:p>
            <a:pPr marL="0" indent="0">
              <a:buNone/>
            </a:pPr>
            <a:endParaRPr lang="en-US" dirty="0"/>
          </a:p>
        </p:txBody>
      </p:sp>
      <p:sp>
        <p:nvSpPr>
          <p:cNvPr id="24" name="Text 22"/>
          <p:cNvSpPr/>
          <p:nvPr/>
        </p:nvSpPr>
        <p:spPr>
          <a:xfrm>
            <a:off x="4986784" y="1752600"/>
            <a:ext cx="86529" cy="213271"/>
          </a:xfrm>
          <a:prstGeom prst="rect">
            <a:avLst/>
          </a:prstGeom>
          <a:noFill/>
          <a:ln/>
        </p:spPr>
        <p:txBody>
          <a:bodyPr wrap="square" lIns="0" tIns="0" rIns="0" bIns="0" rtlCol="0" anchor="t"/>
          <a:lstStyle/>
          <a:p>
            <a:pPr marL="0" indent="0" algn="l">
              <a:lnSpc>
                <a:spcPts val="1680"/>
              </a:lnSpc>
              <a:buNone/>
            </a:pPr>
            <a:r>
              <a:rPr lang="en-US" sz="1200" b="1" dirty="0">
                <a:solidFill>
                  <a:srgbClr val="0D004D"/>
                </a:solidFill>
                <a:latin typeface="Arial" pitchFamily="34" charset="0"/>
                <a:ea typeface="Arial" pitchFamily="34" charset="-122"/>
                <a:cs typeface="Arial" pitchFamily="34" charset="-120"/>
              </a:rPr>
              <a:t>4</a:t>
            </a:r>
            <a:endParaRPr lang="en-US" sz="1200" dirty="0"/>
          </a:p>
        </p:txBody>
      </p:sp>
      <p:sp>
        <p:nvSpPr>
          <p:cNvPr id="25" name="Text 23"/>
          <p:cNvSpPr/>
          <p:nvPr/>
        </p:nvSpPr>
        <p:spPr>
          <a:xfrm>
            <a:off x="5334000" y="1590824"/>
            <a:ext cx="3439287"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Compression is not optional</a:t>
            </a:r>
            <a:endParaRPr lang="en-US" sz="1050" dirty="0"/>
          </a:p>
        </p:txBody>
      </p:sp>
      <p:sp>
        <p:nvSpPr>
          <p:cNvPr id="26" name="Text 24"/>
          <p:cNvSpPr/>
          <p:nvPr/>
        </p:nvSpPr>
        <p:spPr>
          <a:xfrm>
            <a:off x="5334000" y="1967954"/>
            <a:ext cx="3439287" cy="159990"/>
          </a:xfrm>
          <a:prstGeom prst="rect">
            <a:avLst/>
          </a:prstGeom>
          <a:noFill/>
          <a:ln/>
        </p:spPr>
        <p:txBody>
          <a:bodyPr wrap="square" lIns="0" tIns="0" rIns="0" bIns="0" rtlCol="0" anchor="t"/>
          <a:lstStyle/>
          <a:p>
            <a:pPr marL="0" indent="0" algn="l">
              <a:lnSpc>
                <a:spcPts val="1260"/>
              </a:lnSpc>
              <a:spcBef>
                <a:spcPts val="300"/>
              </a:spcBef>
              <a:buNone/>
            </a:pPr>
            <a:r>
              <a:rPr lang="en-US" sz="900" dirty="0">
                <a:solidFill>
                  <a:srgbClr val="5A5775"/>
                </a:solidFill>
                <a:latin typeface="Arial" pitchFamily="34" charset="0"/>
                <a:ea typeface="Arial" pitchFamily="34" charset="-122"/>
                <a:cs typeface="Arial" pitchFamily="34" charset="-120"/>
              </a:rPr>
              <a:t>Plan for it from day one. Build auto-compact triggers.</a:t>
            </a:r>
            <a:endParaRPr lang="en-US" sz="900" dirty="0"/>
          </a:p>
        </p:txBody>
      </p:sp>
      <p:sp>
        <p:nvSpPr>
          <p:cNvPr id="27" name="Text 25"/>
          <p:cNvSpPr/>
          <p:nvPr/>
        </p:nvSpPr>
        <p:spPr>
          <a:xfrm>
            <a:off x="4686300" y="2375595"/>
            <a:ext cx="4152900" cy="963811"/>
          </a:xfrm>
          <a:prstGeom prst="roundRect">
            <a:avLst>
              <a:gd name="adj" fmla="val 6325"/>
            </a:avLst>
          </a:prstGeom>
          <a:solidFill>
            <a:srgbClr val="F5F0FF"/>
          </a:solidFill>
          <a:ln/>
        </p:spPr>
        <p:txBody>
          <a:bodyPr wrap="square" rtlCol="0" anchor="ctr"/>
          <a:lstStyle/>
          <a:p>
            <a:pPr marL="0" indent="0">
              <a:buNone/>
            </a:pPr>
            <a:endParaRPr lang="en-US" dirty="0"/>
          </a:p>
        </p:txBody>
      </p:sp>
      <p:sp>
        <p:nvSpPr>
          <p:cNvPr id="28" name="Shape 26"/>
          <p:cNvSpPr/>
          <p:nvPr/>
        </p:nvSpPr>
        <p:spPr>
          <a:xfrm>
            <a:off x="4705350" y="2375595"/>
            <a:ext cx="0" cy="963811"/>
          </a:xfrm>
          <a:prstGeom prst="line">
            <a:avLst/>
          </a:prstGeom>
          <a:noFill/>
          <a:ln w="38100">
            <a:solidFill>
              <a:srgbClr val="B79BFE"/>
            </a:solidFill>
            <a:prstDash val="solid"/>
          </a:ln>
        </p:spPr>
        <p:txBody>
          <a:bodyPr/>
          <a:lstStyle/>
          <a:p>
            <a:endParaRPr lang="en-US"/>
          </a:p>
        </p:txBody>
      </p:sp>
      <p:sp>
        <p:nvSpPr>
          <p:cNvPr id="29" name="Text 27"/>
          <p:cNvSpPr/>
          <p:nvPr/>
        </p:nvSpPr>
        <p:spPr>
          <a:xfrm>
            <a:off x="4857750" y="2686050"/>
            <a:ext cx="342900" cy="342900"/>
          </a:xfrm>
          <a:prstGeom prst="roundRect">
            <a:avLst>
              <a:gd name="adj" fmla="val 17778"/>
            </a:avLst>
          </a:prstGeom>
          <a:solidFill>
            <a:srgbClr val="B79BFE"/>
          </a:solidFill>
          <a:ln/>
        </p:spPr>
        <p:txBody>
          <a:bodyPr wrap="square" rtlCol="0" anchor="ctr"/>
          <a:lstStyle/>
          <a:p>
            <a:pPr marL="0" indent="0">
              <a:buNone/>
            </a:pPr>
            <a:endParaRPr lang="en-US" dirty="0"/>
          </a:p>
        </p:txBody>
      </p:sp>
      <p:sp>
        <p:nvSpPr>
          <p:cNvPr id="30" name="Text 28"/>
          <p:cNvSpPr/>
          <p:nvPr/>
        </p:nvSpPr>
        <p:spPr>
          <a:xfrm>
            <a:off x="4986784" y="2750790"/>
            <a:ext cx="86529" cy="213271"/>
          </a:xfrm>
          <a:prstGeom prst="rect">
            <a:avLst/>
          </a:prstGeom>
          <a:noFill/>
          <a:ln/>
        </p:spPr>
        <p:txBody>
          <a:bodyPr wrap="square" lIns="0" tIns="0" rIns="0" bIns="0" rtlCol="0" anchor="t"/>
          <a:lstStyle/>
          <a:p>
            <a:pPr marL="0" indent="0" algn="l">
              <a:lnSpc>
                <a:spcPts val="1680"/>
              </a:lnSpc>
              <a:buNone/>
            </a:pPr>
            <a:r>
              <a:rPr lang="en-US" sz="1200" b="1" dirty="0">
                <a:solidFill>
                  <a:srgbClr val="0D004D"/>
                </a:solidFill>
                <a:latin typeface="Arial" pitchFamily="34" charset="0"/>
                <a:ea typeface="Arial" pitchFamily="34" charset="-122"/>
                <a:cs typeface="Arial" pitchFamily="34" charset="-120"/>
              </a:rPr>
              <a:t>5</a:t>
            </a:r>
            <a:endParaRPr lang="en-US" sz="1200" dirty="0"/>
          </a:p>
        </p:txBody>
      </p:sp>
      <p:sp>
        <p:nvSpPr>
          <p:cNvPr id="31" name="Text 29"/>
          <p:cNvSpPr/>
          <p:nvPr/>
        </p:nvSpPr>
        <p:spPr>
          <a:xfrm>
            <a:off x="5334000" y="2508945"/>
            <a:ext cx="3439287" cy="186630"/>
          </a:xfrm>
          <a:prstGeom prst="rect">
            <a:avLst/>
          </a:prstGeom>
          <a:noFill/>
          <a:ln/>
        </p:spPr>
        <p:txBody>
          <a:bodyPr wrap="square" lIns="0" tIns="0" rIns="0" bIns="0" rtlCol="0" anchor="t"/>
          <a:lstStyle/>
          <a:p>
            <a:pPr marL="0" indent="0" algn="l">
              <a:lnSpc>
                <a:spcPts val="1470"/>
              </a:lnSpc>
              <a:buNone/>
            </a:pPr>
            <a:r>
              <a:rPr lang="en-US" sz="1050" b="1" dirty="0">
                <a:solidFill>
                  <a:srgbClr val="0D004D"/>
                </a:solidFill>
                <a:latin typeface="Arial" pitchFamily="34" charset="0"/>
                <a:ea typeface="Arial" pitchFamily="34" charset="-122"/>
                <a:cs typeface="Arial" pitchFamily="34" charset="-120"/>
              </a:rPr>
              <a:t>Observe everything</a:t>
            </a:r>
            <a:endParaRPr lang="en-US" sz="1050" dirty="0"/>
          </a:p>
        </p:txBody>
      </p:sp>
      <p:sp>
        <p:nvSpPr>
          <p:cNvPr id="32" name="Text 30"/>
          <p:cNvSpPr/>
          <p:nvPr/>
        </p:nvSpPr>
        <p:spPr>
          <a:xfrm>
            <a:off x="5334000" y="2886075"/>
            <a:ext cx="3439287" cy="319980"/>
          </a:xfrm>
          <a:prstGeom prst="rect">
            <a:avLst/>
          </a:prstGeom>
          <a:noFill/>
          <a:ln/>
        </p:spPr>
        <p:txBody>
          <a:bodyPr wrap="square" lIns="0" tIns="0" rIns="0" bIns="0" rtlCol="0" anchor="t"/>
          <a:lstStyle/>
          <a:p>
            <a:pPr marL="0" indent="0" algn="l">
              <a:lnSpc>
                <a:spcPts val="1260"/>
              </a:lnSpc>
              <a:spcBef>
                <a:spcPts val="300"/>
              </a:spcBef>
              <a:buNone/>
            </a:pPr>
            <a:r>
              <a:rPr lang="en-US" sz="900" dirty="0">
                <a:solidFill>
                  <a:srgbClr val="5A5775"/>
                </a:solidFill>
                <a:latin typeface="Arial" pitchFamily="34" charset="0"/>
                <a:ea typeface="Arial" pitchFamily="34" charset="-122"/>
                <a:cs typeface="Arial" pitchFamily="34" charset="-120"/>
              </a:rPr>
              <a:t>Track token usage, relevance scores, retrieval quality. Can't improve what you don't measure.</a:t>
            </a:r>
            <a:endParaRPr lang="en-US" sz="900" dirty="0"/>
          </a:p>
        </p:txBody>
      </p:sp>
      <p:sp>
        <p:nvSpPr>
          <p:cNvPr id="33" name="Text 31"/>
          <p:cNvSpPr/>
          <p:nvPr/>
        </p:nvSpPr>
        <p:spPr>
          <a:xfrm>
            <a:off x="4686300" y="3453705"/>
            <a:ext cx="4152900" cy="803821"/>
          </a:xfrm>
          <a:prstGeom prst="roundRect">
            <a:avLst>
              <a:gd name="adj" fmla="val 7584"/>
            </a:avLst>
          </a:prstGeom>
          <a:solidFill>
            <a:srgbClr val="0D004D"/>
          </a:solidFill>
          <a:ln/>
        </p:spPr>
        <p:txBody>
          <a:bodyPr wrap="square" rtlCol="0" anchor="ctr"/>
          <a:lstStyle/>
          <a:p>
            <a:pPr marL="0" indent="0">
              <a:buNone/>
            </a:pPr>
            <a:endParaRPr lang="en-US" dirty="0"/>
          </a:p>
        </p:txBody>
      </p:sp>
      <p:sp>
        <p:nvSpPr>
          <p:cNvPr id="34" name="Text 32"/>
          <p:cNvSpPr/>
          <p:nvPr/>
        </p:nvSpPr>
        <p:spPr>
          <a:xfrm>
            <a:off x="4819650" y="3684091"/>
            <a:ext cx="342900" cy="342900"/>
          </a:xfrm>
          <a:prstGeom prst="roundRect">
            <a:avLst>
              <a:gd name="adj" fmla="val 17778"/>
            </a:avLst>
          </a:prstGeom>
          <a:solidFill>
            <a:srgbClr val="FFFFFF"/>
          </a:solidFill>
          <a:ln/>
        </p:spPr>
        <p:txBody>
          <a:bodyPr wrap="square" rtlCol="0" anchor="ctr"/>
          <a:lstStyle/>
          <a:p>
            <a:pPr marL="0" indent="0">
              <a:buNone/>
            </a:pPr>
            <a:endParaRPr lang="en-US" dirty="0"/>
          </a:p>
        </p:txBody>
      </p:sp>
      <p:sp>
        <p:nvSpPr>
          <p:cNvPr id="35" name="Text 33"/>
          <p:cNvSpPr/>
          <p:nvPr/>
        </p:nvSpPr>
        <p:spPr>
          <a:xfrm>
            <a:off x="4948684" y="3748832"/>
            <a:ext cx="86529" cy="213271"/>
          </a:xfrm>
          <a:prstGeom prst="rect">
            <a:avLst/>
          </a:prstGeom>
          <a:noFill/>
          <a:ln/>
        </p:spPr>
        <p:txBody>
          <a:bodyPr wrap="square" lIns="0" tIns="0" rIns="0" bIns="0" rtlCol="0" anchor="t"/>
          <a:lstStyle/>
          <a:p>
            <a:pPr marL="0" indent="0" algn="l">
              <a:lnSpc>
                <a:spcPts val="1680"/>
              </a:lnSpc>
              <a:buNone/>
            </a:pPr>
            <a:r>
              <a:rPr lang="en-US" sz="1200" b="1" dirty="0">
                <a:solidFill>
                  <a:srgbClr val="0D004D"/>
                </a:solidFill>
                <a:latin typeface="Arial" pitchFamily="34" charset="0"/>
                <a:ea typeface="Arial" pitchFamily="34" charset="-122"/>
                <a:cs typeface="Arial" pitchFamily="34" charset="-120"/>
              </a:rPr>
              <a:t>6</a:t>
            </a:r>
            <a:endParaRPr lang="en-US" sz="1200" dirty="0"/>
          </a:p>
        </p:txBody>
      </p:sp>
      <p:sp>
        <p:nvSpPr>
          <p:cNvPr id="36" name="Text 34"/>
          <p:cNvSpPr/>
          <p:nvPr/>
        </p:nvSpPr>
        <p:spPr>
          <a:xfrm>
            <a:off x="5295900" y="3587055"/>
            <a:ext cx="3478149" cy="186630"/>
          </a:xfrm>
          <a:prstGeom prst="rect">
            <a:avLst/>
          </a:prstGeom>
          <a:noFill/>
          <a:ln/>
        </p:spPr>
        <p:txBody>
          <a:bodyPr wrap="square" lIns="0" tIns="0" rIns="0" bIns="0" rtlCol="0" anchor="t"/>
          <a:lstStyle/>
          <a:p>
            <a:pPr marL="0" indent="0" algn="l">
              <a:lnSpc>
                <a:spcPts val="1470"/>
              </a:lnSpc>
              <a:buNone/>
            </a:pPr>
            <a:r>
              <a:rPr lang="en-US" sz="1050" b="1" dirty="0">
                <a:solidFill>
                  <a:srgbClr val="FFFFFF"/>
                </a:solidFill>
                <a:latin typeface="Arial" pitchFamily="34" charset="0"/>
                <a:ea typeface="Arial" pitchFamily="34" charset="-122"/>
                <a:cs typeface="Arial" pitchFamily="34" charset="-120"/>
              </a:rPr>
              <a:t>Isolation prevents disasters</a:t>
            </a:r>
            <a:endParaRPr lang="en-US" sz="1050" dirty="0"/>
          </a:p>
        </p:txBody>
      </p:sp>
      <p:sp>
        <p:nvSpPr>
          <p:cNvPr id="37" name="Text 35"/>
          <p:cNvSpPr/>
          <p:nvPr/>
        </p:nvSpPr>
        <p:spPr>
          <a:xfrm>
            <a:off x="5295900" y="3964186"/>
            <a:ext cx="3478149" cy="159990"/>
          </a:xfrm>
          <a:prstGeom prst="rect">
            <a:avLst/>
          </a:prstGeom>
          <a:noFill/>
          <a:ln/>
        </p:spPr>
        <p:txBody>
          <a:bodyPr wrap="square" lIns="0" tIns="0" rIns="0" bIns="0" rtlCol="0" anchor="t"/>
          <a:lstStyle/>
          <a:p>
            <a:pPr marL="0" indent="0" algn="l">
              <a:lnSpc>
                <a:spcPts val="1260"/>
              </a:lnSpc>
              <a:spcBef>
                <a:spcPts val="300"/>
              </a:spcBef>
              <a:buNone/>
            </a:pPr>
            <a:r>
              <a:rPr lang="en-US" sz="900" dirty="0">
                <a:solidFill>
                  <a:srgbClr val="FFFFFF">
                    <a:alpha val="80000"/>
                  </a:srgbClr>
                </a:solidFill>
                <a:latin typeface="Arial" pitchFamily="34" charset="0"/>
                <a:ea typeface="Arial" pitchFamily="34" charset="-122"/>
                <a:cs typeface="Arial" pitchFamily="34" charset="-120"/>
              </a:rPr>
              <a:t>Multi-agent context explosion is real. Design boundaries early.</a:t>
            </a:r>
            <a:endParaRPr lang="en-US" sz="900" dirty="0"/>
          </a:p>
        </p:txBody>
      </p:sp>
      <p:pic>
        <p:nvPicPr>
          <p:cNvPr id="38" name="Image 0" descr="/tmp/rasterized-gradient-248e417c.png"/>
          <p:cNvPicPr>
            <a:picLocks noChangeAspect="1"/>
          </p:cNvPicPr>
          <p:nvPr/>
        </p:nvPicPr>
        <p:blipFill>
          <a:blip r:embed="rId3"/>
          <a:stretch>
            <a:fillRect/>
          </a:stretch>
        </p:blipFill>
        <p:spPr>
          <a:xfrm>
            <a:off x="304800" y="4309170"/>
            <a:ext cx="8534400" cy="453330"/>
          </a:xfrm>
          <a:prstGeom prst="rect">
            <a:avLst/>
          </a:prstGeom>
        </p:spPr>
      </p:pic>
      <p:sp>
        <p:nvSpPr>
          <p:cNvPr id="39" name="Text 36"/>
          <p:cNvSpPr/>
          <p:nvPr/>
        </p:nvSpPr>
        <p:spPr>
          <a:xfrm>
            <a:off x="452628" y="4442520"/>
            <a:ext cx="8238744" cy="186630"/>
          </a:xfrm>
          <a:prstGeom prst="rect">
            <a:avLst/>
          </a:prstGeom>
          <a:noFill/>
          <a:ln/>
        </p:spPr>
        <p:txBody>
          <a:bodyPr wrap="square" lIns="0" tIns="0" rIns="0" bIns="0" rtlCol="0" anchor="t"/>
          <a:lstStyle/>
          <a:p>
            <a:pPr marL="0" indent="0" algn="ctr">
              <a:lnSpc>
                <a:spcPts val="1470"/>
              </a:lnSpc>
              <a:buNone/>
            </a:pPr>
            <a:r>
              <a:rPr lang="en-US" sz="1050" b="1" dirty="0">
                <a:solidFill>
                  <a:srgbClr val="FFFFFF"/>
                </a:solidFill>
                <a:latin typeface="Arial" pitchFamily="34" charset="0"/>
                <a:ea typeface="Arial" pitchFamily="34" charset="-122"/>
                <a:cs typeface="Arial" pitchFamily="34" charset="-120"/>
              </a:rPr>
              <a:t>The Four Patterns:</a:t>
            </a:r>
            <a:r>
              <a:rPr lang="en-US" sz="1050" dirty="0">
                <a:solidFill>
                  <a:srgbClr val="FFFFFF"/>
                </a:solidFill>
                <a:latin typeface="Arial" pitchFamily="34" charset="0"/>
                <a:ea typeface="Arial" pitchFamily="34" charset="-122"/>
                <a:cs typeface="Arial" pitchFamily="34" charset="-120"/>
              </a:rPr>
              <a:t> WRITE (persist) → SELECT (retrieve) → COMPRESS (reduce) → ISOLATE (separate)</a:t>
            </a:r>
            <a:endParaRPr lang="en-US" sz="1050" dirty="0"/>
          </a:p>
        </p:txBody>
      </p:sp>
      <p:sp>
        <p:nvSpPr>
          <p:cNvPr id="40" name="Text 37"/>
          <p:cNvSpPr/>
          <p:nvPr/>
        </p:nvSpPr>
        <p:spPr>
          <a:xfrm>
            <a:off x="381000" y="4781550"/>
            <a:ext cx="2194489" cy="133350"/>
          </a:xfrm>
          <a:prstGeom prst="rect">
            <a:avLst/>
          </a:prstGeom>
          <a:noFill/>
          <a:ln/>
        </p:spPr>
        <p:txBody>
          <a:bodyPr wrap="square" lIns="0" tIns="0" rIns="0" bIns="0" rtlCol="0" anchor="t"/>
          <a:lstStyle/>
          <a:p>
            <a:pPr marL="0" indent="0" algn="l">
              <a:lnSpc>
                <a:spcPts val="1050"/>
              </a:lnSpc>
              <a:buNone/>
            </a:pPr>
            <a:r>
              <a:rPr lang="en-US" sz="750" dirty="0">
                <a:solidFill>
                  <a:srgbClr val="5A5775"/>
                </a:solidFill>
                <a:latin typeface="Arial" pitchFamily="34" charset="0"/>
                <a:ea typeface="Arial" pitchFamily="34" charset="-122"/>
                <a:cs typeface="Arial" pitchFamily="34" charset="-120"/>
              </a:rPr>
              <a:t>Cognizant Engineer Training • Context Engineering</a:t>
            </a:r>
            <a:endParaRPr lang="en-US" sz="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174063" y="0"/>
            <a:ext cx="7548179" cy="560552"/>
          </a:xfrm>
        </p:spPr>
        <p:txBody>
          <a:bodyPr anchor="ctr">
            <a:normAutofit/>
          </a:bodyPr>
          <a:lstStyle/>
          <a:p>
            <a:r>
              <a:rPr lang="en-US" sz="3000" dirty="0"/>
              <a:t>Tokenization Process in LLMs</a:t>
            </a:r>
          </a:p>
        </p:txBody>
      </p:sp>
      <p:pic>
        <p:nvPicPr>
          <p:cNvPr id="12" name="Picture 11">
            <a:extLst>
              <a:ext uri="{FF2B5EF4-FFF2-40B4-BE49-F238E27FC236}">
                <a16:creationId xmlns:a16="http://schemas.microsoft.com/office/drawing/2014/main" id="{C1DD891D-C724-D436-6FCC-D7601F8F8A87}"/>
              </a:ext>
            </a:extLst>
          </p:cNvPr>
          <p:cNvPicPr>
            <a:picLocks noChangeAspect="1"/>
          </p:cNvPicPr>
          <p:nvPr/>
        </p:nvPicPr>
        <p:blipFill>
          <a:blip r:embed="rId2"/>
          <a:srcRect r="2225" b="1"/>
          <a:stretch>
            <a:fillRect/>
          </a:stretch>
        </p:blipFill>
        <p:spPr>
          <a:xfrm>
            <a:off x="802290" y="1108939"/>
            <a:ext cx="7539420" cy="3547021"/>
          </a:xfrm>
          <a:prstGeom prst="rect">
            <a:avLst/>
          </a:prstGeom>
          <a:noFill/>
        </p:spPr>
      </p:pic>
    </p:spTree>
    <p:extLst>
      <p:ext uri="{BB962C8B-B14F-4D97-AF65-F5344CB8AC3E}">
        <p14:creationId xmlns:p14="http://schemas.microsoft.com/office/powerpoint/2010/main" val="16849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628650" y="428149"/>
            <a:ext cx="7886700" cy="407874"/>
          </a:xfrm>
        </p:spPr>
        <p:txBody>
          <a:bodyPr anchor="ctr">
            <a:normAutofit/>
          </a:bodyPr>
          <a:lstStyle/>
          <a:p>
            <a:r>
              <a:rPr lang="en-US" sz="2600" dirty="0"/>
              <a:t>Context Length</a:t>
            </a:r>
          </a:p>
        </p:txBody>
      </p:sp>
      <p:sp>
        <p:nvSpPr>
          <p:cNvPr id="3" name="Rectangle 2">
            <a:extLst>
              <a:ext uri="{FF2B5EF4-FFF2-40B4-BE49-F238E27FC236}">
                <a16:creationId xmlns:a16="http://schemas.microsoft.com/office/drawing/2014/main" id="{66069B31-C117-FF80-12FB-7819CAAC88F3}"/>
              </a:ext>
            </a:extLst>
          </p:cNvPr>
          <p:cNvSpPr/>
          <p:nvPr/>
        </p:nvSpPr>
        <p:spPr>
          <a:xfrm>
            <a:off x="3178629" y="1227909"/>
            <a:ext cx="2786743" cy="33702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AutoShape 2">
            <a:extLst>
              <a:ext uri="{FF2B5EF4-FFF2-40B4-BE49-F238E27FC236}">
                <a16:creationId xmlns:a16="http://schemas.microsoft.com/office/drawing/2014/main" id="{B09A37F9-5371-E08C-2988-F58331A9C5DE}"/>
              </a:ext>
            </a:extLst>
          </p:cNvPr>
          <p:cNvSpPr>
            <a:spLocks noChangeAspect="1" noChangeArrowheads="1"/>
          </p:cNvSpPr>
          <p:nvPr/>
        </p:nvSpPr>
        <p:spPr bwMode="auto">
          <a:xfrm>
            <a:off x="4495800" y="2495550"/>
            <a:ext cx="1524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pic>
        <p:nvPicPr>
          <p:cNvPr id="7" name="Picture 6">
            <a:extLst>
              <a:ext uri="{FF2B5EF4-FFF2-40B4-BE49-F238E27FC236}">
                <a16:creationId xmlns:a16="http://schemas.microsoft.com/office/drawing/2014/main" id="{E6057E14-582F-61C2-51A5-8BA3F852736D}"/>
              </a:ext>
            </a:extLst>
          </p:cNvPr>
          <p:cNvPicPr>
            <a:picLocks noChangeAspect="1"/>
          </p:cNvPicPr>
          <p:nvPr/>
        </p:nvPicPr>
        <p:blipFill>
          <a:blip r:embed="rId2"/>
          <a:stretch>
            <a:fillRect/>
          </a:stretch>
        </p:blipFill>
        <p:spPr>
          <a:xfrm>
            <a:off x="1633550" y="1235010"/>
            <a:ext cx="1270066" cy="1260540"/>
          </a:xfrm>
          <a:prstGeom prst="rect">
            <a:avLst/>
          </a:prstGeom>
        </p:spPr>
      </p:pic>
      <p:sp>
        <p:nvSpPr>
          <p:cNvPr id="8" name="Arrow: Down 7">
            <a:extLst>
              <a:ext uri="{FF2B5EF4-FFF2-40B4-BE49-F238E27FC236}">
                <a16:creationId xmlns:a16="http://schemas.microsoft.com/office/drawing/2014/main" id="{538C64F8-B00E-597E-EAF8-21067C477DB1}"/>
              </a:ext>
            </a:extLst>
          </p:cNvPr>
          <p:cNvSpPr/>
          <p:nvPr/>
        </p:nvSpPr>
        <p:spPr>
          <a:xfrm>
            <a:off x="6322423" y="1271451"/>
            <a:ext cx="465909" cy="3326675"/>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48434443"/>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9D6709A-1285-445D-8507-9077DBC04879}">
  <ds:schemaRefs>
    <ds:schemaRef ds:uri="http://schemas.microsoft.com/sharepoint/v3/contenttype/forms"/>
  </ds:schemaRefs>
</ds:datastoreItem>
</file>

<file path=customXml/itemProps3.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13269</TotalTime>
  <Words>6867</Words>
  <Application>Microsoft Office PowerPoint</Application>
  <PresentationFormat>On-screen Show (16:9)</PresentationFormat>
  <Paragraphs>1031</Paragraphs>
  <Slides>72</Slides>
  <Notes>18</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72</vt:i4>
      </vt:variant>
    </vt:vector>
  </HeadingPairs>
  <TitlesOfParts>
    <vt:vector size="83" baseType="lpstr">
      <vt:lpstr>Arial</vt:lpstr>
      <vt:lpstr>Calibri</vt:lpstr>
      <vt:lpstr>JetBrains Mono</vt:lpstr>
      <vt:lpstr>JetBrainsMono NFP SemiBold</vt:lpstr>
      <vt:lpstr>Myriad Pro</vt:lpstr>
      <vt:lpstr>Open Sans</vt:lpstr>
      <vt:lpstr>PS TT Commons</vt:lpstr>
      <vt:lpstr>PS TT Commons DemiBold</vt:lpstr>
      <vt:lpstr>Segoe Pro</vt:lpstr>
      <vt:lpstr>Segoe UI</vt:lpstr>
      <vt:lpstr>Standard_LiveLessons_2017</vt:lpstr>
      <vt:lpstr>PowerPoint Presentation</vt:lpstr>
      <vt:lpstr>Tim Warner</vt:lpstr>
      <vt:lpstr>Course Flow (Central Time Zone)</vt:lpstr>
      <vt:lpstr>Course materials</vt:lpstr>
      <vt:lpstr>PowerPoint Presentation</vt:lpstr>
      <vt:lpstr>LLM Multi-Modal Processing</vt:lpstr>
      <vt:lpstr>Neural Network</vt:lpstr>
      <vt:lpstr>Tokenization Process in LLMs</vt:lpstr>
      <vt:lpstr>Context Length</vt:lpstr>
      <vt:lpstr>Context Window</vt:lpstr>
      <vt:lpstr>PowerPoint Presentation</vt:lpstr>
      <vt:lpstr>PowerPoint Presentation</vt:lpstr>
      <vt:lpstr>MCP Memory Types</vt:lpstr>
      <vt:lpstr>MCP Memory Types</vt:lpstr>
      <vt:lpstr>MCP Semantic Compression 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 MCP Local Deploy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115</cp:revision>
  <dcterms:created xsi:type="dcterms:W3CDTF">2015-09-28T19:52:00Z</dcterms:created>
  <dcterms:modified xsi:type="dcterms:W3CDTF">2025-12-15T11:33:54Z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